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85" r:id="rId4"/>
    <p:sldId id="286" r:id="rId5"/>
    <p:sldId id="287" r:id="rId6"/>
    <p:sldId id="288" r:id="rId7"/>
    <p:sldId id="289" r:id="rId8"/>
    <p:sldId id="268" r:id="rId9"/>
    <p:sldId id="272" r:id="rId10"/>
    <p:sldId id="258" r:id="rId11"/>
    <p:sldId id="259" r:id="rId12"/>
    <p:sldId id="284" r:id="rId13"/>
    <p:sldId id="271" r:id="rId14"/>
    <p:sldId id="260" r:id="rId15"/>
    <p:sldId id="261" r:id="rId16"/>
    <p:sldId id="275" r:id="rId17"/>
    <p:sldId id="262" r:id="rId18"/>
    <p:sldId id="263" r:id="rId19"/>
    <p:sldId id="276" r:id="rId20"/>
    <p:sldId id="277" r:id="rId21"/>
    <p:sldId id="278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2AD2-BDCB-44AF-9B8D-467FA67AA1DB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01DF2-183D-4F37-80A5-4EA5EA5CA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b="1" smtClean="0"/>
              <a:t>ДОКЛАД О СОСТОЯНИИ ЗДОРОВЬЯ НАСЕЛЕНИЯ И ОРГАНИЗАЦИИ ЗДРАВООХРАНЕНИЯ ПО ИТОГАМ ДЕЯТЕЛЬНОСТИ ОРГАНОВ ИСПОЛНИТЕЛЬНОЙ ВЛАСТИ СУБЪЕКТОВ РОССИЙСКОЙ ФЕДЕРАЦИИ ЗА 2014 ГОД</a:t>
            </a:r>
          </a:p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en-US" dirty="0" err="1" smtClean="0"/>
              <a:t>Заб-ть.Демогр.РФ.Какорин</a:t>
            </a:r>
            <a:r>
              <a:rPr lang="ru-RU" altLang="en-US" dirty="0" smtClean="0"/>
              <a:t>.</a:t>
            </a:r>
            <a:r>
              <a:rPr lang="en-US" altLang="en-US" dirty="0" err="1" smtClean="0"/>
              <a:t>hsha</a:t>
            </a:r>
            <a:r>
              <a:rPr lang="en-US" altLang="en-US" dirty="0" smtClean="0"/>
              <a:t>.</a:t>
            </a:r>
            <a:r>
              <a:rPr lang="ru-RU" altLang="en-US" dirty="0" smtClean="0"/>
              <a:t>Л-я.2020</a:t>
            </a: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b="1" smtClean="0"/>
              <a:t>ДОКЛАД О СОСТОЯНИИ ЗДОРОВЬЯ НАСЕЛЕНИЯ И ОРГАНИЗАЦИИ ЗДРАВООХРАНЕНИЯ ПО ИТОГАМ ДЕЯТЕЛЬНОСТИ ОРГАНОВ ИСПОЛНИТЕЛЬНОЙ ВЛАСТИ СУБЪЕКТОВ РОССИЙСКОЙ ФЕДЕРАЦИИ ЗА 2014 ГОД</a:t>
            </a:r>
          </a:p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Л-я.РНИМУ.2021. //// Моя учеб.работа. Аттест.2024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A3136F-D9D2-497A-ABFE-84201303C4B3}" type="slidenum">
              <a:rPr lang="en-GB" altLang="en-US">
                <a:latin typeface="Tahoma" pitchFamily="34" charset="0"/>
                <a:cs typeface="Tahoma" pitchFamily="34" charset="0"/>
              </a:rPr>
              <a:pPr/>
              <a:t>13</a:t>
            </a:fld>
            <a:endParaRPr lang="en-GB" altLang="en-US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Телемед.Обзор.2021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nizhstat.gks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851212"/>
            <a:ext cx="820891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реабилитационных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телемедицинских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69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Горбатова Е.В.</a:t>
            </a:r>
          </a:p>
          <a:p>
            <a:pPr marL="0" marR="0" lvl="0" indent="269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Мазина Е.И.</a:t>
            </a:r>
          </a:p>
          <a:p>
            <a:pPr marL="0" marR="0" lvl="0" indent="269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Рыжова Я.А.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endParaRPr lang="ru-RU" sz="16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0831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15616" y="4437112"/>
            <a:ext cx="658822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первичной заболеваемости взрослого населения Нижегородской области 2016-20г.г.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[Государственный доклад «О состоянии санитарно-эпидемиологического благополучия населения в Нижегородской области в 2021 году». Н.-Новгород, 2022 ]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Объект 7"/>
          <p:cNvGraphicFramePr>
            <a:graphicFrameLocks noChangeAspect="1"/>
          </p:cNvGraphicFramePr>
          <p:nvPr/>
        </p:nvGraphicFramePr>
        <p:xfrm>
          <a:off x="1979712" y="1772816"/>
          <a:ext cx="4729163" cy="2797175"/>
        </p:xfrm>
        <a:graphic>
          <a:graphicData uri="http://schemas.openxmlformats.org/presentationml/2006/ole">
            <p:oleObj spid="_x0000_s16386" name="Worksheet" r:id="rId3" imgW="8762858" imgH="5181726" progId="Excel.Sheet.8">
              <p:embed/>
            </p:oleObj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5576" y="4869160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Общая численность инвалидов в Нижегородской обл. на 01.02.2022 г. по данным Федерального реестра инвалидов – 263 202 человека.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8001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Численность людей, впервые признанных инвалидами, в Нижегородской области 2000-2021 г.г. (тыс.чел.,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://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nizhstat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.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gks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.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ru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676456" cy="4318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altLang="en-US" sz="2700" b="1" dirty="0" smtClean="0">
                <a:solidFill>
                  <a:srgbClr val="FF0000"/>
                </a:solidFill>
              </a:rPr>
              <a:t>Актуальность проблемы </a:t>
            </a:r>
            <a:br>
              <a:rPr lang="ru-RU" altLang="en-US" sz="2700" b="1" dirty="0" smtClean="0">
                <a:solidFill>
                  <a:srgbClr val="FF0000"/>
                </a:solidFill>
              </a:rPr>
            </a:br>
            <a:r>
              <a:rPr lang="ru-RU" altLang="en-US" sz="2700" b="1" dirty="0" smtClean="0">
                <a:solidFill>
                  <a:srgbClr val="FF0000"/>
                </a:solidFill>
              </a:rPr>
              <a:t>реабилитации в современном мире.</a:t>
            </a:r>
            <a:br>
              <a:rPr lang="ru-RU" altLang="en-US" sz="2700" b="1" dirty="0" smtClean="0">
                <a:solidFill>
                  <a:srgbClr val="FF0000"/>
                </a:solidFill>
              </a:rPr>
            </a:br>
            <a:endParaRPr lang="ru-RU" altLang="en-US" sz="23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36353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>
                <a:tab pos="95250" algn="l"/>
              </a:tabLst>
              <a:defRPr/>
            </a:pPr>
            <a:r>
              <a:rPr kumimoji="0" lang="ru-RU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Изменение в демографической структуре – рост удельного веса лиц пожилого и старческого возраста. Ожидается, что к 2050 г. каждый шестой человек в мире будет в возрасте 65 лет или старше. </a:t>
            </a:r>
          </a:p>
          <a:p>
            <a:pPr marL="0" marR="0" lvl="0" indent="36353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95250" algn="l"/>
              </a:tabLst>
              <a:defRPr/>
            </a:pPr>
            <a:r>
              <a:rPr kumimoji="0" lang="ru-RU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материалам ООН, </a:t>
            </a:r>
            <a:r>
              <a:rPr kumimoji="0" lang="ru-RU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самой быстро растущей группой в популяции являются лица старше 80 лет</a:t>
            </a:r>
            <a:r>
              <a:rPr kumimoji="0" lang="ru-RU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 2050 г. среди лиц в возрасте ≥ 60 лет каждый четвертый достигнет этого возраста. </a:t>
            </a:r>
          </a:p>
          <a:p>
            <a:pPr marL="0" marR="0" lvl="0" indent="36353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95250" algn="l"/>
              </a:tabLst>
              <a:defRPr/>
            </a:pPr>
            <a:r>
              <a:rPr kumimoji="0" lang="ru-RU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официальным данным, </a:t>
            </a:r>
            <a:r>
              <a:rPr kumimoji="0" lang="ru-RU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РФ численность лиц ≥60 лет на 1.01.2019 г. составила 32 002 389 человек, т.е. 21,8 % </a:t>
            </a:r>
            <a:r>
              <a:rPr kumimoji="0" lang="ru-RU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населения, из них 5 376 378 </a:t>
            </a:r>
            <a:r>
              <a:rPr kumimoji="0" lang="ru-RU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(16,7 %) – лица старше 80 лет</a:t>
            </a:r>
            <a:r>
              <a:rPr kumimoji="0" lang="ru-RU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363538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95250" algn="l"/>
              </a:tabLst>
              <a:defRPr/>
            </a:pPr>
            <a:r>
              <a:rPr kumimoji="0" lang="ru-RU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2025 г</a:t>
            </a:r>
            <a:r>
              <a:rPr kumimoji="0" lang="ru-RU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доля лиц старшего возраста может увеличиться </a:t>
            </a:r>
            <a:r>
              <a:rPr kumimoji="0" lang="ru-RU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25%, к 2050 до 28,8 %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196752"/>
            <a:ext cx="4094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3200" b="1" dirty="0" smtClean="0">
                <a:solidFill>
                  <a:srgbClr val="FF0000"/>
                </a:solidFill>
              </a:rPr>
              <a:t>Социальные факторы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539552" y="4581128"/>
          <a:ext cx="5372100" cy="1833562"/>
        </p:xfrm>
        <a:graphic>
          <a:graphicData uri="http://schemas.openxmlformats.org/presentationml/2006/ole">
            <p:oleObj spid="_x0000_s50178" name="Диаграмма" r:id="rId4" imgW="5372134" imgH="1847880" progId="Excel.Sheet.8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68144" y="4653136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Динамика численности населения трудоспособного возраста Нижегородской области (</a:t>
            </a:r>
            <a:r>
              <a:rPr lang="ru-RU" dirty="0" err="1" smtClean="0">
                <a:solidFill>
                  <a:srgbClr val="FF0000"/>
                </a:solidFill>
              </a:rPr>
              <a:t>nizhstat.gks.ru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313"/>
            <a:ext cx="8601075" cy="40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en-US" sz="2400" dirty="0" smtClean="0">
                <a:solidFill>
                  <a:srgbClr val="000000"/>
                </a:solidFill>
              </a:rPr>
              <a:t>Демографическая структура населения РФ (РНИМУ, 2021)*</a:t>
            </a:r>
            <a:br>
              <a:rPr lang="ru-RU" altLang="en-US" sz="2400" dirty="0" smtClean="0">
                <a:solidFill>
                  <a:srgbClr val="000000"/>
                </a:solidFill>
              </a:rPr>
            </a:br>
            <a:r>
              <a:rPr lang="ru-RU" altLang="en-US" sz="24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2205038"/>
            <a:ext cx="8645525" cy="714375"/>
          </a:xfrm>
        </p:spPr>
        <p:txBody>
          <a:bodyPr/>
          <a:lstStyle/>
          <a:p>
            <a:pPr marL="0" indent="363538" eaLnBrk="1" hangingPunct="1">
              <a:lnSpc>
                <a:spcPct val="90000"/>
              </a:lnSpc>
              <a:buClr>
                <a:srgbClr val="000000"/>
              </a:buClr>
              <a:buFontTx/>
              <a:buNone/>
              <a:tabLst>
                <a:tab pos="95250" algn="l"/>
              </a:tabLst>
              <a:defRPr/>
            </a:pPr>
            <a:r>
              <a:rPr lang="ru-RU" altLang="en-US" sz="2000" smtClean="0">
                <a:solidFill>
                  <a:srgbClr val="000000"/>
                </a:solidFill>
              </a:rPr>
              <a:t>2. Изменение в демографической структуре – высокий удельный вес лиц пожилого и старческого возраста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1052736"/>
            <a:ext cx="79928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исследований показали, что в среднем потребность в амбулаторной реабилитации пациентов с различной сердечно-сосудистой патологией составляет 86,3% (для лиц, страдающих артериальной гипертензией и ишемической болезнью сердца – 100%), эндокринологических больных – 88,3%, неврологических больных – 52,8%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[Сон И.М.,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Бантьева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М.Н.,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Прилипко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Н.С.,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Поважная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Е.Л. Методика определения потребности взрослого населения в медицинской реабилитации. Пособие. – ЦНИИ ОИЗ, РНЦ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 М.,  2014. – 18 с.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мире же, по данным журнала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ancet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2020, по итогам исследования, проведённого в 204 странах, 2,45 миллиардов человек нуждаются в реабилитации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(население Земли ~7,97 миллиардов). Это число увеличилось на 63% с 1990 по 2019 год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thelancet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Published online December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1, 2020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://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/10.1016/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0140-6736(20)32340-0]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55576" y="569586"/>
            <a:ext cx="75608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Существующая на сегодня сеть специализированных центров восстановительного лечения и отделений медицинской реабилитации не могут в полном объеме охватить растущие контингенты больных и инвалидов, нуждающихся в медико-реабилитационной помощи. Кроме того, важной и сложной проблемой является адаптация пациента к привычной для него бытовой среде.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Решить указанные проблемы можно лишь используя рационально и в полной мере ресурсы здравоохранения – и кадровые, и технологические.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частности, в области реабилитации  высока роль среднего медицинского персонала, специалистов реабилитационного сестринского дела. И эта роль будет только расти с учётом современных реалий.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с тем сегодня в медицине активно используются информационные и телекоммуникационные технологии для обеспечения доступности медицинских услуг, продвижения адекватной медицинской помощи в отдаленные районы, образования медицинских кадров, ведения электронной медицинской документации, распространения мобильных диагностических устройств.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долгосрочной перспективе складывающаяся ситуация будет только способствовать распространению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телемедицинских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технологий в здравоохранении.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2350" cy="688975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ru-RU" sz="3600" b="1" dirty="0" err="1" smtClean="0">
                <a:solidFill>
                  <a:srgbClr val="FF0000"/>
                </a:solidFill>
                <a:effectLst/>
              </a:rPr>
              <a:t>Телемедицина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472112"/>
          </a:xfrm>
        </p:spPr>
        <p:txBody>
          <a:bodyPr/>
          <a:lstStyle/>
          <a:p>
            <a:pPr marL="0" indent="231775" eaLnBrk="1" hangingPunct="1">
              <a:buClr>
                <a:srgbClr val="000000"/>
              </a:buClr>
              <a:buFont typeface="Wingdings" pitchFamily="2" charset="2"/>
              <a:buNone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Телемедицина не является отдельной медицинской специальностью, ВОЗ под этим термином рассматривает практически все аспекты медицинской помощи, оказанной вне медицинской организации с использованием различных современных средств коммуникации и информационных технологий.</a:t>
            </a:r>
          </a:p>
          <a:p>
            <a:pPr marL="0" indent="231775" eaLnBrk="1" hangingPunct="1">
              <a:buClr>
                <a:srgbClr val="000000"/>
              </a:buClr>
              <a:buFont typeface="Wingdings" pitchFamily="2" charset="2"/>
              <a:buNone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Исходя из сроков передачи информации и характера взаимодействия пациента с медицинским персоналом, ВОЗ подразделяет телемедицину на два основных типа: </a:t>
            </a:r>
          </a:p>
          <a:p>
            <a:pPr marL="0" indent="449263" eaLnBrk="1" hangingPunct="1">
              <a:buClr>
                <a:srgbClr val="C00000"/>
              </a:buClr>
              <a:buFont typeface="Wingdings" pitchFamily="2" charset="2"/>
              <a:buChar char="Ø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асинхронная – реализуемая посредством хранения и пересылки предварительно подготовленных записей, которые могут включать результаты лабораторных и инструментальных исследований, изображения, видео, записи в истории болезни, заключения, рекомендации и пр.; </a:t>
            </a:r>
          </a:p>
          <a:p>
            <a:pPr marL="0" indent="449263" eaLnBrk="1" hangingPunct="1">
              <a:buClr>
                <a:srgbClr val="C00000"/>
              </a:buClr>
              <a:buFont typeface="Wingdings" pitchFamily="2" charset="2"/>
              <a:buChar char="Ø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синхронная, или «телемедицина в реальном времени» – реализуемая посредством видеоконференций или двусторонней аудиовизуальной связи в формате «врач–врач» или «медицинский специалист–пациент»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538807"/>
            <a:ext cx="50405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Телемедицина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клиническое приложение, соединяющее пациента со специализированными консультантами посредством электронных платформ, потенциально способное улучшить самоуправление пациентов и обеспечить уход за пациентами с ограниченным доступом к медицинским услугам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bf-annamariya.ru/uploads/posts/2021-06/1625016751_234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3351474" cy="2236180"/>
          </a:xfrm>
          <a:prstGeom prst="rect">
            <a:avLst/>
          </a:prstGeom>
          <a:noFill/>
        </p:spPr>
      </p:pic>
      <p:pic>
        <p:nvPicPr>
          <p:cNvPr id="19461" name="Picture 5" descr="https://static.tildacdn.com/tild3762-3937-4435-b864-653134623531/30-01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390970" cy="29251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3717032"/>
            <a:ext cx="3563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800100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Ambrosino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N,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Fracchia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C.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role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tele-medicine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patients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respiratory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diseases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Expert Rev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Respir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Med. 2017;11(11):893‐900. doi:10.1080/17476348.2017.1383898 https://pubmed.ncbi.nlm.nih.gov/28942692/]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8001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188640"/>
            <a:ext cx="69847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Телемедицинские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технологии 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s://mtdata.ru/u13/photoB004/20770998615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006479" cy="27982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501008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800100" algn="l"/>
              </a:tabLst>
            </a:pP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телетерапия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пациент самостоятельно выполняет восстановительные мероприятия по индивидуальным программам в условиях дистанционного патронажа со стороны медицинских специалистов;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800100" algn="l"/>
              </a:tabLst>
            </a:pP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телеконсультации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 дистанционное обучение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пациентов с предоставлением текстовых и видеоматериалов по программам реабилитации, организации самоконтроля;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157192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800100" algn="l"/>
              </a:tabLst>
            </a:pP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телемониторинг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основными индикаторами эффективности и безопасности реабилитационного процесса.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AutoShape 5" descr="https://avatars.mds.yandex.net/get-zen_doc/1587012/pub_5d9db39286c4a900b011989b_5d9dba78ddfef600b0324f0e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https://avatars.mds.yandex.net/get-zen_doc/1587012/pub_5d9db39286c4a900b011989b_5d9dba78ddfef600b0324f0e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3274217" cy="22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42350" cy="688975"/>
          </a:xfrm>
        </p:spPr>
        <p:txBody>
          <a:bodyPr anchor="t"/>
          <a:lstStyle/>
          <a:p>
            <a:pPr algn="ctr" eaLnBrk="1" hangingPunct="1"/>
            <a:r>
              <a:rPr lang="ru-RU" sz="2400" b="1" dirty="0" err="1" smtClean="0">
                <a:solidFill>
                  <a:srgbClr val="FF0000"/>
                </a:solidFill>
                <a:effectLst/>
              </a:rPr>
              <a:t>Телемедицинская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> реабилитация 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7561263" cy="5759450"/>
          </a:xfrm>
        </p:spPr>
        <p:txBody>
          <a:bodyPr/>
          <a:lstStyle/>
          <a:p>
            <a:pPr marL="0" indent="231775" algn="ctr" eaLnBrk="1" hangingPunct="1">
              <a:buClr>
                <a:srgbClr val="000000"/>
              </a:buClr>
              <a:buFont typeface="Wingdings" pitchFamily="2" charset="2"/>
              <a:buNone/>
              <a:tabLst>
                <a:tab pos="9525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Достоинства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доступность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частичное преодоление проблемы нехватки нужных специалистов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экономическая эффективность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реализация в полной мере принципа активности самого реабилитируемого (один из базовых принципов реабилитации)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возможность адаптации пациента к привычной для него бытовой среде в рамках индивидуальной программы реабилитации</a:t>
            </a:r>
          </a:p>
          <a:p>
            <a:pPr marL="0" indent="231775" eaLnBrk="1" hangingPunct="1">
              <a:buClr>
                <a:srgbClr val="000000"/>
              </a:buClr>
              <a:buFont typeface="Wingdings" pitchFamily="2" charset="2"/>
              <a:buNone/>
              <a:tabLst>
                <a:tab pos="95250" algn="l"/>
              </a:tabLst>
              <a:defRPr/>
            </a:pPr>
            <a:r>
              <a:rPr lang="ru-RU" sz="1050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 marL="0" indent="231775" algn="ctr" eaLnBrk="1" hangingPunct="1">
              <a:buClr>
                <a:srgbClr val="000000"/>
              </a:buClr>
              <a:buFont typeface="Wingdings" pitchFamily="2" charset="2"/>
              <a:buNone/>
              <a:tabLst>
                <a:tab pos="9525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Недостатки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юридические проблемы, 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проблемы безопасности 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проблемы конфиденциальности</a:t>
            </a:r>
          </a:p>
          <a:p>
            <a:pPr marL="0" indent="363538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</a:rPr>
              <a:t>организационные проблемы, в </a:t>
            </a:r>
            <a:r>
              <a:rPr lang="ru-RU" sz="2000" dirty="0" err="1" smtClean="0">
                <a:solidFill>
                  <a:srgbClr val="000000"/>
                </a:solidFill>
                <a:effectLst/>
              </a:rPr>
              <a:t>т.ч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. подготовка кадров  </a:t>
            </a:r>
          </a:p>
          <a:p>
            <a:pPr marL="0" indent="231775" eaLnBrk="1" hangingPunct="1">
              <a:buClr>
                <a:srgbClr val="000000"/>
              </a:buClr>
              <a:buFont typeface="Wingdings" pitchFamily="2" charset="2"/>
              <a:buNone/>
              <a:tabLst>
                <a:tab pos="95250" algn="l"/>
              </a:tabLst>
              <a:defRPr/>
            </a:pPr>
            <a:endParaRPr lang="ru-RU" sz="2000" dirty="0" smtClean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852936"/>
            <a:ext cx="4104456" cy="2286000"/>
          </a:xfrm>
        </p:spPr>
        <p:txBody>
          <a:bodyPr anchor="t">
            <a:normAutofit fontScale="90000"/>
          </a:bodyPr>
          <a:lstStyle/>
          <a:p>
            <a:pPr indent="406400"/>
            <a:r>
              <a:rPr lang="ru-RU" altLang="en-US" sz="2000" b="1" dirty="0" smtClean="0">
                <a:solidFill>
                  <a:srgbClr val="FF0000"/>
                </a:solidFill>
              </a:rPr>
              <a:t>Медицинская реабилитация осуществляется</a:t>
            </a:r>
            <a:r>
              <a:rPr lang="ru-RU" altLang="en-US" sz="2000" dirty="0" smtClean="0">
                <a:solidFill>
                  <a:srgbClr val="000000"/>
                </a:solidFill>
              </a:rPr>
              <a:t> в медицинских организациях и включает в себя комплексное применение природных лечебных факторов, лекарственной, </a:t>
            </a:r>
            <a:r>
              <a:rPr lang="ru-RU" altLang="en-US" sz="2000" dirty="0" err="1" smtClean="0">
                <a:solidFill>
                  <a:srgbClr val="000000"/>
                </a:solidFill>
              </a:rPr>
              <a:t>немедикаментозной</a:t>
            </a:r>
            <a:r>
              <a:rPr lang="ru-RU" altLang="en-US" sz="2000" dirty="0" smtClean="0">
                <a:solidFill>
                  <a:srgbClr val="000000"/>
                </a:solidFill>
              </a:rPr>
              <a:t> терапии и других методов (ФЗ-323 от 21.11.2011</a:t>
            </a:r>
            <a:br>
              <a:rPr lang="ru-RU" altLang="en-US" sz="2000" dirty="0" smtClean="0">
                <a:solidFill>
                  <a:srgbClr val="000000"/>
                </a:solidFill>
              </a:rPr>
            </a:br>
            <a:r>
              <a:rPr lang="ru-RU" altLang="en-US" sz="2000" dirty="0" smtClean="0">
                <a:solidFill>
                  <a:srgbClr val="000000"/>
                </a:solidFill>
              </a:rPr>
              <a:t> «Об основах охраны здоровья граждан в Российской Федерации», Статья 40. «Медицинская реабилитация и санаторно-курортное лечение»)</a:t>
            </a:r>
            <a:br>
              <a:rPr lang="ru-RU" altLang="en-US" sz="2000" dirty="0" smtClean="0">
                <a:solidFill>
                  <a:srgbClr val="000000"/>
                </a:solidFill>
              </a:rPr>
            </a:br>
            <a:r>
              <a:rPr lang="ru-RU" altLang="en-US" sz="2000" dirty="0" smtClean="0">
                <a:solidFill>
                  <a:srgbClr val="000000"/>
                </a:solidFill>
              </a:rPr>
              <a:t/>
            </a:r>
            <a:br>
              <a:rPr lang="ru-RU" altLang="en-US" sz="2000" dirty="0" smtClean="0">
                <a:solidFill>
                  <a:srgbClr val="000000"/>
                </a:solidFill>
              </a:rPr>
            </a:br>
            <a:endParaRPr lang="ru-RU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51520" y="404664"/>
            <a:ext cx="87137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indent="406400" defTabSz="914400"/>
            <a:r>
              <a:rPr lang="ru-RU" altLang="en-US" b="1" dirty="0">
                <a:solidFill>
                  <a:srgbClr val="000000"/>
                </a:solidFill>
              </a:rPr>
              <a:t>Реабилитация</a:t>
            </a:r>
            <a:r>
              <a:rPr lang="ru-RU" altLang="en-US" dirty="0">
                <a:solidFill>
                  <a:srgbClr val="000000"/>
                </a:solidFill>
              </a:rPr>
              <a:t> —</a:t>
            </a:r>
            <a:r>
              <a:rPr lang="ru-RU" alt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en-US" dirty="0">
                <a:solidFill>
                  <a:srgbClr val="000000"/>
                </a:solidFill>
              </a:rPr>
              <a:t>восстановление функционального состояния и трудоспособности, нарушенных болезнями</a:t>
            </a:r>
            <a:r>
              <a:rPr lang="ru-RU" altLang="en-US" dirty="0">
                <a:solidFill>
                  <a:srgbClr val="000000"/>
                </a:solidFill>
                <a:latin typeface="Arial" pitchFamily="34" charset="0"/>
              </a:rPr>
              <a:t>,</a:t>
            </a:r>
            <a:r>
              <a:rPr lang="ru-RU" altLang="en-US" dirty="0">
                <a:solidFill>
                  <a:srgbClr val="000000"/>
                </a:solidFill>
              </a:rPr>
              <a:t> травмами, а также социальными факторами.     </a:t>
            </a:r>
            <a:br>
              <a:rPr lang="ru-RU" altLang="en-US" dirty="0">
                <a:solidFill>
                  <a:srgbClr val="000000"/>
                </a:solidFill>
              </a:rPr>
            </a:br>
            <a:r>
              <a:rPr lang="ru-RU" altLang="en-US" dirty="0">
                <a:solidFill>
                  <a:srgbClr val="000000"/>
                </a:solidFill>
              </a:rPr>
              <a:t>     Термин реабилитация происходит от латинского слова </a:t>
            </a:r>
            <a:r>
              <a:rPr lang="ru-RU" altLang="en-US" dirty="0" err="1">
                <a:solidFill>
                  <a:srgbClr val="000000"/>
                </a:solidFill>
              </a:rPr>
              <a:t>habilis</a:t>
            </a:r>
            <a:r>
              <a:rPr lang="ru-RU" altLang="en-US" dirty="0">
                <a:solidFill>
                  <a:srgbClr val="000000"/>
                </a:solidFill>
              </a:rPr>
              <a:t> — «способность», </a:t>
            </a:r>
            <a:r>
              <a:rPr lang="ru-RU" altLang="en-US" dirty="0" err="1">
                <a:solidFill>
                  <a:srgbClr val="000000"/>
                </a:solidFill>
              </a:rPr>
              <a:t>rehabilis</a:t>
            </a:r>
            <a:r>
              <a:rPr lang="ru-RU" altLang="en-US" dirty="0">
                <a:solidFill>
                  <a:srgbClr val="000000"/>
                </a:solidFill>
              </a:rPr>
              <a:t> — «восстановление способности».</a:t>
            </a:r>
            <a:r>
              <a:rPr lang="ru-RU" altLang="en-US" b="1" dirty="0">
                <a:solidFill>
                  <a:srgbClr val="000000"/>
                </a:solidFill>
                <a:cs typeface="Tahoma" pitchFamily="34" charset="0"/>
              </a:rPr>
              <a:t> </a:t>
            </a:r>
          </a:p>
          <a:p>
            <a:pPr indent="406400" defTabSz="914400"/>
            <a:r>
              <a:rPr lang="ru-RU" altLang="en-US" b="1" dirty="0">
                <a:solidFill>
                  <a:srgbClr val="000000"/>
                </a:solidFill>
                <a:cs typeface="Tahoma" pitchFamily="34" charset="0"/>
              </a:rPr>
              <a:t>Цель реабилитации</a:t>
            </a:r>
            <a:r>
              <a:rPr lang="ru-RU" altLang="en-US" dirty="0">
                <a:solidFill>
                  <a:srgbClr val="000000"/>
                </a:solidFill>
                <a:cs typeface="Tahoma" pitchFamily="34" charset="0"/>
              </a:rPr>
              <a:t>: эффективное и раннее возвращение больных и инвалидов к бытовым и трудовым процессам, в общество</a:t>
            </a:r>
            <a:r>
              <a:rPr lang="ru-RU" altLang="en-US" dirty="0">
                <a:solidFill>
                  <a:srgbClr val="000000"/>
                </a:solidFill>
                <a:latin typeface="Arial" pitchFamily="34" charset="0"/>
                <a:cs typeface="Tahoma" pitchFamily="34" charset="0"/>
              </a:rPr>
              <a:t>, </a:t>
            </a:r>
            <a:r>
              <a:rPr lang="ru-RU" altLang="en-US" dirty="0">
                <a:solidFill>
                  <a:srgbClr val="000000"/>
                </a:solidFill>
                <a:cs typeface="Tahoma" pitchFamily="34" charset="0"/>
              </a:rPr>
              <a:t>восстановление личностных свойств человека.</a:t>
            </a:r>
            <a:r>
              <a:rPr lang="ru-RU" altLang="en-US" b="1" dirty="0">
                <a:solidFill>
                  <a:srgbClr val="000000"/>
                </a:solidFill>
              </a:rPr>
              <a:t> </a:t>
            </a:r>
            <a:endParaRPr lang="ru-RU" altLang="en-US" dirty="0">
              <a:solidFill>
                <a:srgbClr val="000000"/>
              </a:solidFill>
            </a:endParaRPr>
          </a:p>
        </p:txBody>
      </p:sp>
      <p:pic>
        <p:nvPicPr>
          <p:cNvPr id="44036" name="Picture 4" descr="https://avatars.mds.yandex.net/get-altay/1622057/2a000001670d361fdd2bfb81714d884645bf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106" y="3140968"/>
            <a:ext cx="4353584" cy="2903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535987" cy="530225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ru-RU" altLang="en-US" sz="2400" b="1" smtClean="0">
                <a:solidFill>
                  <a:srgbClr val="000000"/>
                </a:solidFill>
              </a:rPr>
              <a:t>Мультидисциплинарная  реабилитационная команда</a:t>
            </a:r>
            <a:endParaRPr lang="ru-RU" altLang="en-US" sz="240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5696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173038">
              <a:buClr>
                <a:schemeClr val="bg2"/>
              </a:buClr>
              <a:defRPr/>
            </a:pPr>
            <a:r>
              <a:rPr lang="ru-RU" altLang="en-US" kern="0" dirty="0">
                <a:solidFill>
                  <a:srgbClr val="000000"/>
                </a:solidFill>
                <a:latin typeface="Tahoma"/>
              </a:rPr>
              <a:t>На всех этапах реабилитация осуществляется </a:t>
            </a:r>
            <a:r>
              <a:rPr lang="ru-RU" altLang="en-US" b="1" kern="0" dirty="0" err="1">
                <a:solidFill>
                  <a:srgbClr val="000000"/>
                </a:solidFill>
                <a:latin typeface="Tahoma"/>
              </a:rPr>
              <a:t>мультидисциплинарной</a:t>
            </a:r>
            <a:r>
              <a:rPr lang="ru-RU" altLang="en-US" b="1" kern="0" dirty="0">
                <a:solidFill>
                  <a:srgbClr val="000000"/>
                </a:solidFill>
                <a:latin typeface="Tahoma"/>
              </a:rPr>
              <a:t> реабилитационной </a:t>
            </a:r>
            <a:r>
              <a:rPr lang="ru-RU" altLang="en-US" b="1" kern="0" dirty="0" smtClean="0">
                <a:solidFill>
                  <a:srgbClr val="000000"/>
                </a:solidFill>
                <a:latin typeface="Tahoma"/>
              </a:rPr>
              <a:t>командой </a:t>
            </a:r>
            <a:r>
              <a:rPr lang="ru-RU" altLang="en-US" dirty="0" smtClean="0">
                <a:solidFill>
                  <a:srgbClr val="000000"/>
                </a:solidFill>
              </a:rPr>
              <a:t>(такой состав МДРК утверждён с 1.07.2023 г.).</a:t>
            </a:r>
            <a:r>
              <a:rPr lang="ru-RU" altLang="en-US" b="1" kern="0" dirty="0" smtClean="0">
                <a:solidFill>
                  <a:srgbClr val="000000"/>
                </a:solidFill>
                <a:latin typeface="Tahoma"/>
              </a:rPr>
              <a:t>. </a:t>
            </a:r>
            <a:endParaRPr lang="ru-RU" altLang="en-US" b="1" kern="0" dirty="0">
              <a:solidFill>
                <a:srgbClr val="000000"/>
              </a:solidFill>
              <a:latin typeface="Tahoma"/>
            </a:endParaRPr>
          </a:p>
          <a:p>
            <a:pPr marL="1588" indent="173038">
              <a:buClr>
                <a:schemeClr val="bg2"/>
              </a:buClr>
              <a:defRPr/>
            </a:pPr>
            <a:r>
              <a:rPr lang="ru-RU" altLang="en-US" b="1" dirty="0">
                <a:solidFill>
                  <a:srgbClr val="000000"/>
                </a:solidFill>
              </a:rPr>
              <a:t>В состав </a:t>
            </a:r>
            <a:r>
              <a:rPr lang="ru-RU" altLang="en-US" b="1" dirty="0" err="1">
                <a:solidFill>
                  <a:srgbClr val="000000"/>
                </a:solidFill>
              </a:rPr>
              <a:t>мультидисциплинарной</a:t>
            </a:r>
            <a:r>
              <a:rPr lang="ru-RU" altLang="en-US" b="1" dirty="0">
                <a:solidFill>
                  <a:srgbClr val="000000"/>
                </a:solidFill>
              </a:rPr>
              <a:t> реабилитационной команды входят (МДРК): </a:t>
            </a:r>
            <a:r>
              <a:rPr lang="ru-RU" altLang="en-US" b="1" dirty="0" smtClean="0">
                <a:solidFill>
                  <a:srgbClr val="000000"/>
                </a:solidFill>
              </a:rPr>
              <a:t>  </a:t>
            </a:r>
          </a:p>
          <a:p>
            <a:pPr marL="1588" indent="173038"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altLang="en-US" b="1" dirty="0" smtClean="0">
                <a:solidFill>
                  <a:srgbClr val="000000"/>
                </a:solidFill>
              </a:rPr>
              <a:t> врач </a:t>
            </a:r>
            <a:r>
              <a:rPr lang="ru-RU" altLang="en-US" b="1" dirty="0">
                <a:solidFill>
                  <a:srgbClr val="000000"/>
                </a:solidFill>
              </a:rPr>
              <a:t>по физической и </a:t>
            </a:r>
            <a:r>
              <a:rPr lang="ru-RU" altLang="en-US" b="1" dirty="0" smtClean="0">
                <a:solidFill>
                  <a:srgbClr val="000000"/>
                </a:solidFill>
              </a:rPr>
              <a:t>реабилитационной</a:t>
            </a:r>
            <a:r>
              <a:rPr lang="ru-RU" altLang="en-US" dirty="0" smtClean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медицине,</a:t>
            </a:r>
            <a:r>
              <a:rPr lang="ru-RU" altLang="en-US" dirty="0">
                <a:solidFill>
                  <a:srgbClr val="000000"/>
                </a:solidFill>
              </a:rPr>
              <a:t> </a:t>
            </a:r>
            <a:endParaRPr lang="ru-RU" altLang="en-US" dirty="0" smtClean="0">
              <a:solidFill>
                <a:srgbClr val="000000"/>
              </a:solidFill>
            </a:endParaRPr>
          </a:p>
          <a:p>
            <a:pPr marL="1588" indent="173038"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altLang="en-US" dirty="0" smtClean="0">
                <a:solidFill>
                  <a:srgbClr val="000000"/>
                </a:solidFill>
              </a:rPr>
              <a:t>специалист </a:t>
            </a:r>
            <a:r>
              <a:rPr lang="ru-RU" altLang="en-US" dirty="0">
                <a:solidFill>
                  <a:srgbClr val="000000"/>
                </a:solidFill>
              </a:rPr>
              <a:t>по физической реабилитации</a:t>
            </a:r>
            <a:r>
              <a:rPr lang="ru-RU" altLang="en-US" dirty="0" smtClean="0">
                <a:solidFill>
                  <a:srgbClr val="000000"/>
                </a:solidFill>
              </a:rPr>
              <a:t>,</a:t>
            </a:r>
          </a:p>
          <a:p>
            <a:pPr marL="1588" indent="173038"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altLang="en-US" dirty="0" smtClean="0">
                <a:solidFill>
                  <a:srgbClr val="000000"/>
                </a:solidFill>
              </a:rPr>
              <a:t> </a:t>
            </a:r>
            <a:r>
              <a:rPr lang="ru-RU" altLang="en-US" dirty="0">
                <a:solidFill>
                  <a:srgbClr val="000000"/>
                </a:solidFill>
              </a:rPr>
              <a:t>специалист по </a:t>
            </a:r>
            <a:r>
              <a:rPr lang="ru-RU" altLang="en-US" dirty="0" err="1">
                <a:solidFill>
                  <a:srgbClr val="000000"/>
                </a:solidFill>
              </a:rPr>
              <a:t>эргореабилитации</a:t>
            </a:r>
            <a:r>
              <a:rPr lang="ru-RU" altLang="en-US" dirty="0" smtClean="0">
                <a:solidFill>
                  <a:srgbClr val="000000"/>
                </a:solidFill>
              </a:rPr>
              <a:t>,</a:t>
            </a:r>
          </a:p>
          <a:p>
            <a:pPr marL="1588" indent="173038"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altLang="en-US" dirty="0" smtClean="0">
                <a:solidFill>
                  <a:srgbClr val="000000"/>
                </a:solidFill>
              </a:rPr>
              <a:t> </a:t>
            </a:r>
            <a:r>
              <a:rPr lang="ru-RU" altLang="en-US" dirty="0">
                <a:solidFill>
                  <a:srgbClr val="000000"/>
                </a:solidFill>
              </a:rPr>
              <a:t>медицинский психолог/врач-психотерапевт</a:t>
            </a:r>
            <a:r>
              <a:rPr lang="ru-RU" altLang="en-US" dirty="0" smtClean="0">
                <a:solidFill>
                  <a:srgbClr val="000000"/>
                </a:solidFill>
              </a:rPr>
              <a:t>,</a:t>
            </a:r>
          </a:p>
          <a:p>
            <a:pPr marL="1588" indent="173038"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altLang="en-US" dirty="0" smtClean="0">
                <a:solidFill>
                  <a:srgbClr val="000000"/>
                </a:solidFill>
              </a:rPr>
              <a:t> </a:t>
            </a:r>
            <a:r>
              <a:rPr lang="ru-RU" altLang="en-US" dirty="0">
                <a:solidFill>
                  <a:srgbClr val="000000"/>
                </a:solidFill>
              </a:rPr>
              <a:t>медицинский логопед</a:t>
            </a:r>
            <a:r>
              <a:rPr lang="ru-RU" altLang="en-US" dirty="0" smtClean="0">
                <a:solidFill>
                  <a:srgbClr val="000000"/>
                </a:solidFill>
              </a:rPr>
              <a:t>,</a:t>
            </a:r>
          </a:p>
          <a:p>
            <a:pPr marL="1588" indent="173038"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altLang="en-US" dirty="0" smtClean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медицинская сестра по медицинской реабилитации</a:t>
            </a:r>
            <a:r>
              <a:rPr lang="ru-RU" altLang="en-US" dirty="0" smtClean="0">
                <a:solidFill>
                  <a:srgbClr val="000000"/>
                </a:solidFill>
              </a:rPr>
              <a:t>,</a:t>
            </a:r>
          </a:p>
          <a:p>
            <a:pPr marL="1588" indent="173038"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altLang="en-US" dirty="0" smtClean="0">
                <a:solidFill>
                  <a:srgbClr val="000000"/>
                </a:solidFill>
              </a:rPr>
              <a:t> </a:t>
            </a:r>
            <a:r>
              <a:rPr lang="ru-RU" altLang="en-US" b="1" dirty="0">
                <a:solidFill>
                  <a:srgbClr val="000000"/>
                </a:solidFill>
              </a:rPr>
              <a:t>медицинская сестра </a:t>
            </a:r>
            <a:r>
              <a:rPr lang="ru-RU" altLang="en-US" b="1" dirty="0" smtClean="0">
                <a:solidFill>
                  <a:srgbClr val="000000"/>
                </a:solidFill>
              </a:rPr>
              <a:t>палатная</a:t>
            </a:r>
            <a:endParaRPr lang="ru-RU" altLang="en-US" b="1" kern="0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6626" name="Picture 2" descr="http://sevastopol-news.com/img/20190407/c12f28f683ace8ec7815bc0428fe77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05064"/>
            <a:ext cx="4067943" cy="2709251"/>
          </a:xfrm>
          <a:prstGeom prst="rect">
            <a:avLst/>
          </a:prstGeom>
          <a:noFill/>
        </p:spPr>
      </p:pic>
      <p:pic>
        <p:nvPicPr>
          <p:cNvPr id="26628" name="Picture 4" descr="https://rehabilitation-centers.ru/upload/iblock/d6d/d6d54735b5d08afbc7cde210e9d4e47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70913" cy="1954213"/>
          </a:xfrm>
        </p:spPr>
        <p:txBody>
          <a:bodyPr/>
          <a:lstStyle/>
          <a:p>
            <a:pPr eaLnBrk="1" hangingPunct="1"/>
            <a:r>
              <a:rPr lang="ru-RU" altLang="en-US" sz="2400" b="1" smtClean="0">
                <a:solidFill>
                  <a:srgbClr val="000000"/>
                </a:solidFill>
              </a:rPr>
              <a:t>Профстандарт «Медицинская сестра по реабилитации» </a:t>
            </a:r>
            <a:br>
              <a:rPr lang="ru-RU" altLang="en-US" sz="2400" b="1" smtClean="0">
                <a:solidFill>
                  <a:srgbClr val="000000"/>
                </a:solidFill>
              </a:rPr>
            </a:br>
            <a:r>
              <a:rPr lang="ru-RU" altLang="en-US" sz="2400" b="1" smtClean="0">
                <a:solidFill>
                  <a:srgbClr val="000000"/>
                </a:solidFill>
              </a:rPr>
              <a:t>Приказ Министерства труда и социальной защиты Российской Федерации №476н от 31 июля 2020 года «Об утверждении профессионального стандарта «Медицинская сестра по реабилитации»</a:t>
            </a:r>
            <a:endParaRPr lang="ru-RU" altLang="en-US" sz="2400" smtClean="0">
              <a:solidFill>
                <a:srgbClr val="0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6119813" cy="3589338"/>
          </a:xfrm>
        </p:spPr>
        <p:txBody>
          <a:bodyPr/>
          <a:lstStyle/>
          <a:p>
            <a:pPr marL="0" indent="355600" eaLnBrk="1" hangingPunct="1">
              <a:lnSpc>
                <a:spcPct val="90000"/>
              </a:lnSpc>
              <a:buClr>
                <a:srgbClr val="000000"/>
              </a:buClr>
              <a:buFontTx/>
              <a:buNone/>
              <a:tabLst>
                <a:tab pos="95250" algn="l"/>
              </a:tabLst>
            </a:pPr>
            <a:r>
              <a:rPr lang="ru-RU" altLang="en-US" sz="2000" smtClean="0">
                <a:solidFill>
                  <a:srgbClr val="000000"/>
                </a:solidFill>
              </a:rPr>
              <a:t>Перечислены трудовые функции, требования к образованию и обучению (Среднее профессиональное образование и дополнительное профессиональное образование – программы профессиональной переподготовки по специальности "</a:t>
            </a:r>
            <a:r>
              <a:rPr lang="ru-RU" altLang="en-US" sz="2000" b="1" smtClean="0">
                <a:solidFill>
                  <a:srgbClr val="000000"/>
                </a:solidFill>
              </a:rPr>
              <a:t>Реабилитационное сестринское дело</a:t>
            </a:r>
            <a:r>
              <a:rPr lang="ru-RU" altLang="en-US" sz="2000" smtClean="0">
                <a:solidFill>
                  <a:srgbClr val="000000"/>
                </a:solidFill>
              </a:rPr>
              <a:t>").</a:t>
            </a:r>
          </a:p>
          <a:p>
            <a:pPr marL="0" indent="355600" eaLnBrk="1" hangingPunct="1">
              <a:lnSpc>
                <a:spcPct val="90000"/>
              </a:lnSpc>
              <a:buClr>
                <a:srgbClr val="000000"/>
              </a:buClr>
              <a:buFontTx/>
              <a:buNone/>
              <a:tabLst>
                <a:tab pos="95250" algn="l"/>
              </a:tabLst>
            </a:pPr>
            <a:r>
              <a:rPr lang="ru-RU" altLang="en-US" sz="2000" smtClean="0">
                <a:solidFill>
                  <a:srgbClr val="000000"/>
                </a:solidFill>
              </a:rPr>
              <a:t>Особые условия допуска к работе, необходимые знания и умения.</a:t>
            </a:r>
          </a:p>
          <a:p>
            <a:pPr marL="0" indent="355600" eaLnBrk="1" hangingPunct="1">
              <a:lnSpc>
                <a:spcPct val="90000"/>
              </a:lnSpc>
              <a:buClr>
                <a:srgbClr val="000000"/>
              </a:buClr>
              <a:buFontTx/>
              <a:buNone/>
              <a:tabLst>
                <a:tab pos="95250" algn="l"/>
              </a:tabLst>
            </a:pPr>
            <a:r>
              <a:rPr lang="ru-RU" altLang="en-US" sz="2000" b="1" smtClean="0">
                <a:solidFill>
                  <a:srgbClr val="000000"/>
                </a:solidFill>
              </a:rPr>
              <a:t>В числе профессиональных знаний и умений – использование медицинских информационных систем и информационно-телекоммуникационной сети "Интернет"</a:t>
            </a:r>
          </a:p>
        </p:txBody>
      </p:sp>
      <p:pic>
        <p:nvPicPr>
          <p:cNvPr id="22532" name="Picture 5" descr="ada4b6c448fccf69626822efec1c4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500438"/>
            <a:ext cx="27638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188640"/>
            <a:ext cx="79928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Широкое применение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телемедицины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предполагает наличие определённых знаний и навыков в области современных информационных технологий у специалистов здравоохранения, в т.ч. у медицинских сестёр.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этого аспекта профессиональной грамотности среднего медицинского персонала проводилось на базе ГАУ ДПО НО ЦПК ППСЗ в 2021г. методом анкетирования группы слушателей курсов повышения квалификации. Анкетирование проведено с участием 45 медицинских сестёр, из них 25 ‒ слушатели цикла повышения квалификации для главных и старших медицинских сестёр, 20 ‒ слушатели-рядовые практикующие медицинские сёстры. Распределение участников опроса по подгруппам в зависимости от возраста и стажа работы представлены на рис. №4.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979712" y="3068960"/>
          <a:ext cx="5008562" cy="1828800"/>
        </p:xfrm>
        <a:graphic>
          <a:graphicData uri="http://schemas.openxmlformats.org/presentationml/2006/ole">
            <p:oleObj spid="_x0000_s21506" name="Диаграмма" r:id="rId3" imgW="5010156" imgH="1828710" progId="MSGraph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4725144"/>
            <a:ext cx="4832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Возрастная структура группы респондентов</a:t>
            </a:r>
            <a:endParaRPr lang="ru-RU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5424318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Возрастная структура опрошенного контингента соответствует возрастной структуре медицинского персонала России, (средний возраст согласно официальным данным  – 43,8 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548680"/>
            <a:ext cx="78488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опроса показали, что слушатели в повседневной жизни и в образовательных целях используют всё многообразие современных электронных устройств:   компьютер,  ноутбук,  планшет,  мобильный телефон; 33,3% обучающихся пользуются 2-3 видами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гаджетов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рабочем месте на сегодня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имеют компьютер 62,2%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опрошенных или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35% рядовых специалистов и 84% менеджеров  сестринского дела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наличие выхода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работе указали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71,4%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имеющих рабочий компьютер. Большинство медицинских сестёр довольно высоко оценили своё умение пользоваться Интернетом.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отметить очевидный прогресс последних лет в пользовании средним медицинским персоналом современными информационными технологиями. Так, социологическое исследование 2009 г., проведённое в 7 регионах России, включая Москву и Санкт-Петербург,  показало, что почти четверть (24,4%) опрошенных руководителей сестринских служб и практикующих медсестёр вообще не использовали Интернет для получения профессиональной информации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[Иванов А.В. Информационные потребности среднего медицинского работника. / Медицинская сестра. – 2009. – №3. – С. 26-29.]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764704"/>
            <a:ext cx="763284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Общение с потенциальными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реабилитантами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потребует от медицинского специалиста владения современными системами моментальной связи. Слушателям был задан вопрос о предпочтениях в применении систем обмена моментальными сообщениями (можно было указать несколько вариантов). Из ответов ясно, что помимо мобильной телефонной связи наиболее популярны у слушателей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приложения-мессенджеры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(80,1%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респодентов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lvl="0" indent="2698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WhatsApp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(52,4%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респодентов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Эту информацию можно учитывать при построении реабилитационных программ для пациентов.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то же время необходимые для развития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телемедицинских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реабилитационных технологий знания и навыки у специалистов здравоохранения среднего звена, как показало наше исследование, требует дальнейшего совершенствования.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f2.ppt-online.org/files2/slide/8/8gFWMeDzCubcJ52qEQTOHVSKfAjmNynZL3YdBG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8712968" cy="6526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f.ppt-online.org/files1/slide/r/RJnu6ms7adx3lvHKiCfrAeIUYgGyX20LWPBTcFjb9M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364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f2.ppt-online.org/files2/slide/8/8gFWMeDzCubcJ52qEQTOHVSKfAjmNynZL3YdBG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4870"/>
            <a:ext cx="8424936" cy="631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f2.ppt-online.org/files2/slide/8/8gFWMeDzCubcJ52qEQTOHVSKfAjmNynZL3YdBG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20272" cy="5319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38067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173038">
              <a:buClr>
                <a:schemeClr val="bg2"/>
              </a:buClr>
              <a:buSzTx/>
              <a:buFontTx/>
              <a:buNone/>
            </a:pPr>
            <a:r>
              <a:rPr lang="ru-RU" altLang="en-US" dirty="0" smtClean="0">
                <a:solidFill>
                  <a:srgbClr val="000000"/>
                </a:solidFill>
              </a:rPr>
              <a:t>Осуществляется, согласно приказу №788н, при оказании первичной медико-санитарной помощи в амбулаторных условиях и (или) в условиях дневного стационара. Мероприятия по медицинской реабилитации </a:t>
            </a:r>
            <a:r>
              <a:rPr lang="ru-RU" altLang="en-US" b="1" dirty="0" smtClean="0">
                <a:solidFill>
                  <a:srgbClr val="000000"/>
                </a:solidFill>
              </a:rPr>
              <a:t>на третьем этапе осуществляются не реже, чем один раз каждые 48 часов, продолжительностью не менее 3 часов</a:t>
            </a:r>
            <a:r>
              <a:rPr lang="ru-RU" alt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036050" cy="64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000" b="1" dirty="0" smtClean="0">
                <a:solidFill>
                  <a:srgbClr val="FF0000"/>
                </a:solidFill>
              </a:rPr>
              <a:t>Этапы медицинской реабилитации (</a:t>
            </a:r>
            <a:r>
              <a:rPr lang="ru-RU" altLang="en-US" sz="2000" b="1" dirty="0" smtClean="0">
                <a:solidFill>
                  <a:srgbClr val="FF0000"/>
                </a:solidFill>
                <a:cs typeface="Tahoma" pitchFamily="34" charset="0"/>
              </a:rPr>
              <a:t>Приказ №788нот 31.07.2020 г.</a:t>
            </a:r>
            <a:r>
              <a:rPr lang="ru-RU" altLang="en-US" sz="2000" b="1" dirty="0" smtClean="0">
                <a:solidFill>
                  <a:srgbClr val="FF0000"/>
                </a:solidFill>
              </a:rPr>
              <a:t> «Об утверждении порядка организации мед. реабилитации взрослых»)</a:t>
            </a:r>
          </a:p>
        </p:txBody>
      </p:sp>
      <p:grpSp>
        <p:nvGrpSpPr>
          <p:cNvPr id="3" name="Diagram 3"/>
          <p:cNvGrpSpPr>
            <a:grpSpLocks/>
          </p:cNvGrpSpPr>
          <p:nvPr/>
        </p:nvGrpSpPr>
        <p:grpSpPr bwMode="auto">
          <a:xfrm>
            <a:off x="251520" y="908720"/>
            <a:ext cx="8392246" cy="5577667"/>
            <a:chOff x="1741" y="987"/>
            <a:chExt cx="2389" cy="3047"/>
          </a:xfrm>
          <a:solidFill>
            <a:schemeClr val="tx1">
              <a:alpha val="14000"/>
            </a:schemeClr>
          </a:solidFill>
        </p:grpSpPr>
        <p:sp>
          <p:nvSpPr>
            <p:cNvPr id="1434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41" y="1012"/>
              <a:ext cx="2389" cy="30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_s408580"/>
            <p:cNvSpPr>
              <a:spLocks noChangeArrowheads="1" noTextEdit="1"/>
            </p:cNvSpPr>
            <p:nvPr/>
          </p:nvSpPr>
          <p:spPr bwMode="auto">
            <a:xfrm rot="478551">
              <a:off x="2334" y="987"/>
              <a:ext cx="1043" cy="14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0 h 21600"/>
                <a:gd name="T20" fmla="*/ 18431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pFill/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50" name="_s408583"/>
            <p:cNvSpPr>
              <a:spLocks noChangeArrowheads="1"/>
            </p:cNvSpPr>
            <p:nvPr/>
          </p:nvSpPr>
          <p:spPr bwMode="auto">
            <a:xfrm>
              <a:off x="2439" y="2605"/>
              <a:ext cx="741" cy="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900">
                  <a:solidFill>
                    <a:srgbClr val="FFFFFF"/>
                  </a:solidFill>
                </a:rPr>
                <a:t>.</a:t>
              </a:r>
            </a:p>
          </p:txBody>
        </p:sp>
        <p:sp>
          <p:nvSpPr>
            <p:cNvPr id="14351" name="_s408586"/>
            <p:cNvSpPr>
              <a:spLocks noChangeArrowheads="1" noTextEdit="1"/>
            </p:cNvSpPr>
            <p:nvPr/>
          </p:nvSpPr>
          <p:spPr bwMode="auto">
            <a:xfrm rot="-7566762">
              <a:off x="1475" y="2364"/>
              <a:ext cx="1917" cy="10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75 h 21600"/>
                <a:gd name="T20" fmla="*/ 18434 w 21600"/>
                <a:gd name="T21" fmla="*/ 1842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8883" y="3599"/>
                    <a:pt x="7045" y="4364"/>
                    <a:pt x="5694" y="5723"/>
                  </a:cubicBezTo>
                  <a:lnTo>
                    <a:pt x="3141" y="3184"/>
                  </a:lnTo>
                  <a:cubicBezTo>
                    <a:pt x="5168" y="1146"/>
                    <a:pt x="7925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pFill/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52" name="_s408581"/>
            <p:cNvSpPr>
              <a:spLocks noChangeArrowheads="1" noTextEdit="1"/>
            </p:cNvSpPr>
            <p:nvPr/>
          </p:nvSpPr>
          <p:spPr bwMode="auto">
            <a:xfrm rot="6074659">
              <a:off x="2653" y="1487"/>
              <a:ext cx="1553" cy="12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7 w 21600"/>
                <a:gd name="T19" fmla="*/ 3155 h 21600"/>
                <a:gd name="T20" fmla="*/ 18443 w 21600"/>
                <a:gd name="T21" fmla="*/ 1844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878" y="3502"/>
                  </a:moveTo>
                  <a:cubicBezTo>
                    <a:pt x="12904" y="3091"/>
                    <a:pt x="11857" y="2880"/>
                    <a:pt x="10800" y="2880"/>
                  </a:cubicBezTo>
                  <a:cubicBezTo>
                    <a:pt x="8514" y="2879"/>
                    <a:pt x="6340" y="3867"/>
                    <a:pt x="4836" y="5587"/>
                  </a:cubicBezTo>
                  <a:lnTo>
                    <a:pt x="2668" y="3692"/>
                  </a:lnTo>
                  <a:cubicBezTo>
                    <a:pt x="4719" y="1346"/>
                    <a:pt x="7683" y="-1"/>
                    <a:pt x="10800" y="0"/>
                  </a:cubicBezTo>
                  <a:cubicBezTo>
                    <a:pt x="12242" y="0"/>
                    <a:pt x="13669" y="288"/>
                    <a:pt x="14998" y="849"/>
                  </a:cubicBezTo>
                  <a:lnTo>
                    <a:pt x="16047" y="-1639"/>
                  </a:lnTo>
                  <a:lnTo>
                    <a:pt x="18252" y="3785"/>
                  </a:lnTo>
                  <a:lnTo>
                    <a:pt x="12829" y="5990"/>
                  </a:lnTo>
                  <a:lnTo>
                    <a:pt x="13878" y="3502"/>
                  </a:lnTo>
                  <a:close/>
                </a:path>
              </a:pathLst>
            </a:custGeom>
            <a:grp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 bwMode="auto">
          <a:xfrm>
            <a:off x="3348038" y="4868863"/>
            <a:ext cx="4679950" cy="17287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57150" cap="flat" cmpd="tri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4400">
              <a:defRPr/>
            </a:pPr>
            <a:endParaRPr lang="ru-RU" sz="18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4341" name="AutoShape 12"/>
          <p:cNvSpPr>
            <a:spLocks noChangeArrowheads="1"/>
          </p:cNvSpPr>
          <p:nvPr/>
        </p:nvSpPr>
        <p:spPr bwMode="auto">
          <a:xfrm>
            <a:off x="179388" y="2781300"/>
            <a:ext cx="3889375" cy="2089150"/>
          </a:xfrm>
          <a:prstGeom prst="irregularSeal1">
            <a:avLst/>
          </a:prstGeom>
          <a:solidFill>
            <a:schemeClr val="accent1"/>
          </a:solidFill>
          <a:ln w="76200">
            <a:solidFill>
              <a:srgbClr val="A5002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1258888" y="3429000"/>
            <a:ext cx="2305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1800" b="1">
                <a:solidFill>
                  <a:srgbClr val="000000"/>
                </a:solidFill>
                <a:cs typeface="Tahoma" pitchFamily="34" charset="0"/>
              </a:rPr>
              <a:t>Максимально возможный результат</a:t>
            </a:r>
            <a:r>
              <a:rPr lang="ru-RU" altLang="en-US" sz="1800">
                <a:solidFill>
                  <a:srgbClr val="000000"/>
                </a:solidFill>
                <a:cs typeface="Tahoma" pitchFamily="34" charset="0"/>
              </a:rPr>
              <a:t> </a:t>
            </a:r>
            <a:endParaRPr lang="ru-RU" altLang="en-US" sz="1800">
              <a:solidFill>
                <a:srgbClr val="FFFFFF"/>
              </a:solidFill>
              <a:cs typeface="Tahoma" pitchFamily="34" charset="0"/>
            </a:endParaRPr>
          </a:p>
        </p:txBody>
      </p:sp>
      <p:pic>
        <p:nvPicPr>
          <p:cNvPr id="14343" name="Picture 14" descr="Fotolia_41798078_creative_so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852738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0_b013a_1f1498c6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08275"/>
            <a:ext cx="13160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179388" y="908050"/>
            <a:ext cx="3744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</a:rPr>
              <a:t>I этап </a:t>
            </a:r>
            <a:r>
              <a:rPr lang="ru-RU" sz="1800" dirty="0">
                <a:solidFill>
                  <a:srgbClr val="000000"/>
                </a:solidFill>
              </a:rPr>
              <a:t>(</a:t>
            </a:r>
            <a:r>
              <a:rPr lang="ru-RU" sz="1800" dirty="0">
                <a:solidFill>
                  <a:srgbClr val="000000"/>
                </a:solidFill>
                <a:cs typeface="Tahoma" pitchFamily="34" charset="0"/>
              </a:rPr>
              <a:t>стационар, структурные подразделения, оказывающие специализированную, медицинскую помощь, в т.ч. по профилю </a:t>
            </a:r>
            <a:r>
              <a:rPr lang="ru-RU" altLang="en-US" sz="1800" dirty="0">
                <a:solidFill>
                  <a:srgbClr val="000000"/>
                </a:solidFill>
                <a:cs typeface="Tahoma" pitchFamily="34" charset="0"/>
              </a:rPr>
              <a:t>"анестезиология и реаниматология"</a:t>
            </a:r>
            <a:r>
              <a:rPr lang="ru-RU" sz="1800" dirty="0">
                <a:solidFill>
                  <a:srgbClr val="000000"/>
                </a:solidFill>
                <a:cs typeface="Tahoma" pitchFamily="34" charset="0"/>
              </a:rPr>
              <a:t>)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5867400" y="908050"/>
            <a:ext cx="31686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II этап</a:t>
            </a:r>
            <a:r>
              <a:rPr lang="ru-RU" sz="1800">
                <a:solidFill>
                  <a:srgbClr val="000000"/>
                </a:solidFill>
              </a:rPr>
              <a:t> (</a:t>
            </a:r>
            <a:r>
              <a:rPr lang="ru-RU" sz="1800">
                <a:solidFill>
                  <a:srgbClr val="000000"/>
                </a:solidFill>
                <a:cs typeface="Tahoma" pitchFamily="34" charset="0"/>
              </a:rPr>
              <a:t>стационар, отделение медицинской реабилитации, </a:t>
            </a:r>
            <a:r>
              <a:rPr lang="ru-RU" altLang="en-US" sz="1800">
                <a:solidFill>
                  <a:srgbClr val="000000"/>
                </a:solidFill>
                <a:cs typeface="Tahoma" pitchFamily="34" charset="0"/>
              </a:rPr>
              <a:t>в том числе в центрах медицинской реабилитации, санаторно-курортных организациях</a:t>
            </a:r>
            <a:endParaRPr lang="ru-RU" sz="180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492500" y="4941888"/>
            <a:ext cx="47513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0000"/>
                </a:solidFill>
              </a:rPr>
              <a:t>III этап (амбулаторный)</a:t>
            </a:r>
            <a:r>
              <a:rPr lang="ru-RU" sz="1800" dirty="0">
                <a:solidFill>
                  <a:srgbClr val="000000"/>
                </a:solidFill>
              </a:rPr>
              <a:t> – </a:t>
            </a:r>
            <a:r>
              <a:rPr lang="ru-RU" altLang="en-US" sz="1800" kern="0" dirty="0">
                <a:solidFill>
                  <a:srgbClr val="000000"/>
                </a:solidFill>
                <a:latin typeface="Tahoma"/>
              </a:rPr>
              <a:t>в амбулаторных условиях /в условиях дневного стационара, в том числе в центрах медицинской реабилитации, санаторно-курортных организациях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4318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altLang="en-US" sz="2700" b="1" dirty="0" smtClean="0">
                <a:solidFill>
                  <a:srgbClr val="FF0000"/>
                </a:solidFill>
              </a:rPr>
              <a:t>Актуальность проблемы </a:t>
            </a:r>
            <a:br>
              <a:rPr lang="ru-RU" altLang="en-US" sz="2700" b="1" dirty="0" smtClean="0">
                <a:solidFill>
                  <a:srgbClr val="FF0000"/>
                </a:solidFill>
              </a:rPr>
            </a:br>
            <a:r>
              <a:rPr lang="ru-RU" altLang="en-US" sz="2700" b="1" dirty="0" smtClean="0">
                <a:solidFill>
                  <a:srgbClr val="FF0000"/>
                </a:solidFill>
              </a:rPr>
              <a:t>реабилитации в современном мире.</a:t>
            </a:r>
            <a:br>
              <a:rPr lang="ru-RU" altLang="en-US" sz="2700" b="1" dirty="0" smtClean="0">
                <a:solidFill>
                  <a:srgbClr val="FF0000"/>
                </a:solidFill>
              </a:rPr>
            </a:br>
            <a:endParaRPr lang="ru-RU" altLang="en-US" sz="2300" b="1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212976"/>
            <a:ext cx="8784976" cy="3528392"/>
          </a:xfrm>
        </p:spPr>
        <p:txBody>
          <a:bodyPr>
            <a:normAutofit lnSpcReduction="10000"/>
          </a:bodyPr>
          <a:lstStyle/>
          <a:p>
            <a:pPr marL="0" indent="355600" algn="ctr">
              <a:buClr>
                <a:srgbClr val="000000"/>
              </a:buClr>
              <a:buNone/>
              <a:tabLst>
                <a:tab pos="95250" algn="l"/>
              </a:tabLst>
            </a:pPr>
            <a:r>
              <a:rPr lang="ru-RU" altLang="en-US" sz="3000" b="1" dirty="0" smtClean="0">
                <a:solidFill>
                  <a:srgbClr val="FF0000"/>
                </a:solidFill>
              </a:rPr>
              <a:t>Медицинский аспект проблемы</a:t>
            </a:r>
          </a:p>
          <a:p>
            <a:pPr marL="0" indent="355600" eaLnBrk="1" hangingPunct="1">
              <a:buClr>
                <a:srgbClr val="000000"/>
              </a:buClr>
              <a:buFont typeface="Wingdings" pitchFamily="2" charset="2"/>
              <a:buNone/>
              <a:tabLst>
                <a:tab pos="95250" algn="l"/>
              </a:tabLst>
            </a:pPr>
            <a:r>
              <a:rPr lang="ru-RU" altLang="en-US" sz="1800" dirty="0" smtClean="0">
                <a:solidFill>
                  <a:srgbClr val="000000"/>
                </a:solidFill>
              </a:rPr>
              <a:t>По оценкам ВОЗ, сегодня во всем мире 1 из 3 человек живет с состоянием здоровья, которое требует реабилитации. Прогнозируется, что эта потребность возрастет в ближайшие годы в связи с изменениями в состоянии здоровья и характеристиках населения:</a:t>
            </a:r>
          </a:p>
          <a:p>
            <a:pPr marL="0" indent="355600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</a:pPr>
            <a:r>
              <a:rPr lang="ru-RU" altLang="en-US" sz="1800" dirty="0" smtClean="0">
                <a:solidFill>
                  <a:srgbClr val="000000"/>
                </a:solidFill>
              </a:rPr>
              <a:t>рост первичной заболеваемости по многим видам патологии;</a:t>
            </a:r>
          </a:p>
          <a:p>
            <a:pPr marL="0" indent="355600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</a:pPr>
            <a:r>
              <a:rPr lang="ru-RU" altLang="en-US" sz="1800" dirty="0" smtClean="0">
                <a:solidFill>
                  <a:srgbClr val="000000"/>
                </a:solidFill>
              </a:rPr>
              <a:t>рост распространённости хронических заболеваний с длительным течением и ограничением определенных возможностей жизнедеятельности;</a:t>
            </a:r>
          </a:p>
          <a:p>
            <a:pPr marL="0" indent="355600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</a:pPr>
            <a:r>
              <a:rPr lang="ru-RU" altLang="en-US" sz="1800" dirty="0" smtClean="0">
                <a:solidFill>
                  <a:srgbClr val="000000"/>
                </a:solidFill>
              </a:rPr>
              <a:t>рост травматизма по различным причинам (транспортного, производственного, наличие в мире зон военных конфликтов);</a:t>
            </a:r>
          </a:p>
          <a:p>
            <a:pPr marL="0" indent="355600" eaLnBrk="1" hangingPunct="1">
              <a:buClr>
                <a:srgbClr val="000000"/>
              </a:buClr>
              <a:buFont typeface="Wingdings" pitchFamily="2" charset="2"/>
              <a:buChar char="§"/>
              <a:tabLst>
                <a:tab pos="95250" algn="l"/>
              </a:tabLst>
            </a:pPr>
            <a:r>
              <a:rPr lang="ru-RU" altLang="en-US" sz="1800" dirty="0" smtClean="0">
                <a:solidFill>
                  <a:srgbClr val="000000"/>
                </a:solidFill>
              </a:rPr>
              <a:t>рост числа инвалидов</a:t>
            </a:r>
            <a:r>
              <a:rPr lang="ru-RU" altLang="en-US" sz="18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367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Система медицинской реабилитации в настоящее время является немаловажной составляющей современного здравоохранения. Значимость этой системы обусловлена изменениями в состоянии здоровья населения (ростом первичной заболеваемости по многим видам патологии, повышением распространённости хронических заболеваний, ростом числа инвалидов, увеличением травматизма по различным причинам в т.ч. из-за наличия зон военных конфликтов), а также изменением в демографической структуре – увеличением удельного веса лиц пожилого и старческого возраста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63213-8A35-4CBB-9EB7-E7DFA89A9427}" type="slidenum">
              <a:rPr lang="ru-RU" alt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7575" cy="576262"/>
          </a:xfrm>
        </p:spPr>
        <p:txBody>
          <a:bodyPr anchor="t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ru-RU" altLang="en-US" sz="2400" smtClean="0">
                <a:solidFill>
                  <a:srgbClr val="000000"/>
                </a:solidFill>
              </a:rPr>
              <a:t>Динамика заболеваемости населения России (на 100 тыс. чел.) 1990-2018 г.г.*</a:t>
            </a:r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0" y="1308100"/>
            <a:ext cx="177800" cy="398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8340" tIns="44170" rIns="88340" bIns="44170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1765</Words>
  <Application>Microsoft Office PowerPoint</Application>
  <PresentationFormat>Экран (4:3)</PresentationFormat>
  <Paragraphs>104</Paragraphs>
  <Slides>24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Worksheet</vt:lpstr>
      <vt:lpstr>Диаграмма</vt:lpstr>
      <vt:lpstr>Слайд 1</vt:lpstr>
      <vt:lpstr>Медицинская реабилитация осуществляется в медицинских организациях и включает в себя комплексное применение природных лечебных факторов, лекарственной, немедикаментозной терапии и других методов (ФЗ-323 от 21.11.2011  «Об основах охраны здоровья граждан в Российской Федерации», Статья 40. «Медицинская реабилитация и санаторно-курортное лечение»)  </vt:lpstr>
      <vt:lpstr>Слайд 3</vt:lpstr>
      <vt:lpstr>Слайд 4</vt:lpstr>
      <vt:lpstr>Слайд 5</vt:lpstr>
      <vt:lpstr>Слайд 6</vt:lpstr>
      <vt:lpstr>Этапы медицинской реабилитации (Приказ №788нот 31.07.2020 г. «Об утверждении порядка организации мед. реабилитации взрослых»)</vt:lpstr>
      <vt:lpstr>Актуальность проблемы  реабилитации в современном мире. </vt:lpstr>
      <vt:lpstr>Динамика заболеваемости населения России (на 100 тыс. чел.) 1990-2018 г.г.*</vt:lpstr>
      <vt:lpstr>Слайд 10</vt:lpstr>
      <vt:lpstr>Слайд 11</vt:lpstr>
      <vt:lpstr>Актуальность проблемы  реабилитации в современном мире. </vt:lpstr>
      <vt:lpstr>Демографическая структура населения РФ (РНИМУ, 2021)* :</vt:lpstr>
      <vt:lpstr>Слайд 14</vt:lpstr>
      <vt:lpstr>Слайд 15</vt:lpstr>
      <vt:lpstr>Телемедицина </vt:lpstr>
      <vt:lpstr>Слайд 17</vt:lpstr>
      <vt:lpstr>Слайд 18</vt:lpstr>
      <vt:lpstr>Телемедицинская реабилитация </vt:lpstr>
      <vt:lpstr>Мультидисциплинарная  реабилитационная команда</vt:lpstr>
      <vt:lpstr>Профстандарт «Медицинская сестра по реабилитации»  Приказ Министерства труда и социальной защиты Российской Федерации №476н от 31 июля 2020 года «Об утверждении профессионального стандарта «Медицинская сестра по реабилитации»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26каб</dc:creator>
  <cp:lastModifiedBy>26каб</cp:lastModifiedBy>
  <cp:revision>13</cp:revision>
  <dcterms:created xsi:type="dcterms:W3CDTF">2022-10-19T06:47:15Z</dcterms:created>
  <dcterms:modified xsi:type="dcterms:W3CDTF">2024-03-11T08:03:47Z</dcterms:modified>
</cp:coreProperties>
</file>