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sldIdLst>
    <p:sldId id="556" r:id="rId2"/>
    <p:sldId id="405" r:id="rId3"/>
    <p:sldId id="375" r:id="rId4"/>
    <p:sldId id="409" r:id="rId5"/>
    <p:sldId id="410" r:id="rId6"/>
    <p:sldId id="407" r:id="rId7"/>
    <p:sldId id="383" r:id="rId8"/>
    <p:sldId id="384" r:id="rId9"/>
    <p:sldId id="438" r:id="rId10"/>
    <p:sldId id="385" r:id="rId11"/>
    <p:sldId id="411" r:id="rId12"/>
    <p:sldId id="387" r:id="rId13"/>
    <p:sldId id="413" r:id="rId14"/>
    <p:sldId id="439" r:id="rId15"/>
    <p:sldId id="440" r:id="rId16"/>
    <p:sldId id="441" r:id="rId17"/>
    <p:sldId id="452" r:id="rId18"/>
    <p:sldId id="453" r:id="rId19"/>
    <p:sldId id="451" r:id="rId20"/>
    <p:sldId id="461" r:id="rId21"/>
    <p:sldId id="463" r:id="rId22"/>
    <p:sldId id="442" r:id="rId23"/>
    <p:sldId id="553" r:id="rId24"/>
    <p:sldId id="447" r:id="rId25"/>
    <p:sldId id="443" r:id="rId26"/>
    <p:sldId id="444" r:id="rId27"/>
    <p:sldId id="445" r:id="rId28"/>
    <p:sldId id="449" r:id="rId29"/>
    <p:sldId id="400" r:id="rId30"/>
    <p:sldId id="401" r:id="rId31"/>
    <p:sldId id="555" r:id="rId32"/>
    <p:sldId id="402" r:id="rId33"/>
    <p:sldId id="403" r:id="rId34"/>
    <p:sldId id="404" r:id="rId35"/>
    <p:sldId id="566" r:id="rId36"/>
    <p:sldId id="565" r:id="rId37"/>
    <p:sldId id="557" r:id="rId38"/>
    <p:sldId id="558" r:id="rId39"/>
    <p:sldId id="559" r:id="rId40"/>
    <p:sldId id="560" r:id="rId41"/>
    <p:sldId id="561" r:id="rId42"/>
    <p:sldId id="554" r:id="rId43"/>
    <p:sldId id="548" r:id="rId44"/>
    <p:sldId id="549" r:id="rId45"/>
    <p:sldId id="550" r:id="rId46"/>
    <p:sldId id="536" r:id="rId47"/>
    <p:sldId id="537" r:id="rId48"/>
    <p:sldId id="538" r:id="rId49"/>
    <p:sldId id="540" r:id="rId50"/>
    <p:sldId id="542" r:id="rId51"/>
    <p:sldId id="406"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9" r:id="rId70"/>
    <p:sldId id="318" r:id="rId71"/>
    <p:sldId id="320" r:id="rId72"/>
    <p:sldId id="324" r:id="rId73"/>
    <p:sldId id="321" r:id="rId74"/>
    <p:sldId id="322" r:id="rId75"/>
    <p:sldId id="323" r:id="rId76"/>
    <p:sldId id="502" r:id="rId77"/>
    <p:sldId id="503" r:id="rId78"/>
    <p:sldId id="504" r:id="rId79"/>
    <p:sldId id="505" r:id="rId80"/>
    <p:sldId id="506" r:id="rId81"/>
    <p:sldId id="507" r:id="rId82"/>
    <p:sldId id="508" r:id="rId83"/>
    <p:sldId id="510" r:id="rId84"/>
    <p:sldId id="511" r:id="rId85"/>
    <p:sldId id="512" r:id="rId86"/>
    <p:sldId id="513" r:id="rId87"/>
    <p:sldId id="514" r:id="rId88"/>
    <p:sldId id="515" r:id="rId89"/>
    <p:sldId id="516" r:id="rId90"/>
    <p:sldId id="517" r:id="rId91"/>
    <p:sldId id="518" r:id="rId92"/>
    <p:sldId id="519" r:id="rId93"/>
    <p:sldId id="520" r:id="rId94"/>
    <p:sldId id="521" r:id="rId95"/>
    <p:sldId id="522" r:id="rId96"/>
    <p:sldId id="523" r:id="rId97"/>
    <p:sldId id="524" r:id="rId98"/>
    <p:sldId id="525" r:id="rId99"/>
    <p:sldId id="526" r:id="rId100"/>
    <p:sldId id="527" r:id="rId101"/>
    <p:sldId id="552" r:id="rId102"/>
    <p:sldId id="469" r:id="rId103"/>
    <p:sldId id="470" r:id="rId104"/>
    <p:sldId id="471" r:id="rId105"/>
    <p:sldId id="472" r:id="rId106"/>
    <p:sldId id="473" r:id="rId107"/>
    <p:sldId id="474" r:id="rId108"/>
    <p:sldId id="475" r:id="rId109"/>
    <p:sldId id="476" r:id="rId110"/>
    <p:sldId id="477" r:id="rId111"/>
    <p:sldId id="478" r:id="rId112"/>
    <p:sldId id="479" r:id="rId113"/>
    <p:sldId id="480" r:id="rId114"/>
    <p:sldId id="481" r:id="rId115"/>
    <p:sldId id="482" r:id="rId116"/>
    <p:sldId id="483" r:id="rId117"/>
    <p:sldId id="484" r:id="rId118"/>
    <p:sldId id="485" r:id="rId119"/>
    <p:sldId id="486" r:id="rId120"/>
    <p:sldId id="487" r:id="rId121"/>
    <p:sldId id="488" r:id="rId122"/>
    <p:sldId id="489" r:id="rId123"/>
    <p:sldId id="490" r:id="rId124"/>
    <p:sldId id="491" r:id="rId125"/>
    <p:sldId id="492" r:id="rId126"/>
    <p:sldId id="493" r:id="rId127"/>
    <p:sldId id="494" r:id="rId128"/>
    <p:sldId id="495" r:id="rId129"/>
    <p:sldId id="497" r:id="rId130"/>
    <p:sldId id="498" r:id="rId131"/>
    <p:sldId id="499" r:id="rId132"/>
    <p:sldId id="500" r:id="rId133"/>
    <p:sldId id="501" r:id="rId1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3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74" autoAdjust="0"/>
    <p:restoredTop sz="94687" autoAdjust="0"/>
  </p:normalViewPr>
  <p:slideViewPr>
    <p:cSldViewPr>
      <p:cViewPr varScale="1">
        <p:scale>
          <a:sx n="109" d="100"/>
          <a:sy n="109" d="100"/>
        </p:scale>
        <p:origin x="12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EA0CA-3C74-480E-A9DA-AB8100345E9D}" type="doc">
      <dgm:prSet loTypeId="urn:microsoft.com/office/officeart/2005/8/layout/hierarchy4" loCatId="hierarchy" qsTypeId="urn:microsoft.com/office/officeart/2005/8/quickstyle/simple3" qsCatId="simple" csTypeId="urn:microsoft.com/office/officeart/2005/8/colors/accent1_2" csCatId="accent1" phldr="1"/>
      <dgm:spPr/>
      <dgm:t>
        <a:bodyPr/>
        <a:lstStyle/>
        <a:p>
          <a:endParaRPr lang="ru-RU"/>
        </a:p>
      </dgm:t>
    </dgm:pt>
    <dgm:pt modelId="{8FE9BD8C-BF88-42B0-B5B7-B49BDCC64D45}">
      <dgm:prSet phldrT="[Текст]"/>
      <dgm:spPr/>
      <dgm:t>
        <a:bodyPr/>
        <a:lstStyle/>
        <a:p>
          <a:r>
            <a:rPr lang="ru-RU" b="1" dirty="0" smtClean="0"/>
            <a:t>Конфликт</a:t>
          </a:r>
          <a:endParaRPr lang="ru-RU" b="1" dirty="0"/>
        </a:p>
      </dgm:t>
    </dgm:pt>
    <dgm:pt modelId="{27EA1963-62A3-4D68-9A1F-E98AF94385E1}" type="parTrans" cxnId="{554D2D76-8986-4970-9D8A-B6D6770319A0}">
      <dgm:prSet/>
      <dgm:spPr/>
      <dgm:t>
        <a:bodyPr/>
        <a:lstStyle/>
        <a:p>
          <a:endParaRPr lang="ru-RU"/>
        </a:p>
      </dgm:t>
    </dgm:pt>
    <dgm:pt modelId="{62DBF96E-8AF1-41FC-8F80-9A1FDC9E9F0A}" type="sibTrans" cxnId="{554D2D76-8986-4970-9D8A-B6D6770319A0}">
      <dgm:prSet/>
      <dgm:spPr/>
      <dgm:t>
        <a:bodyPr/>
        <a:lstStyle/>
        <a:p>
          <a:endParaRPr lang="ru-RU"/>
        </a:p>
      </dgm:t>
    </dgm:pt>
    <dgm:pt modelId="{9EF2415F-101F-4763-B403-95B3822AEBD9}">
      <dgm:prSet phldrT="[Текст]"/>
      <dgm:spPr/>
      <dgm:t>
        <a:bodyPr/>
        <a:lstStyle/>
        <a:p>
          <a:r>
            <a:rPr lang="ru-RU" b="1" dirty="0" err="1" smtClean="0"/>
            <a:t>дисфункциональный</a:t>
          </a:r>
          <a:endParaRPr lang="ru-RU" dirty="0"/>
        </a:p>
      </dgm:t>
    </dgm:pt>
    <dgm:pt modelId="{0F6591D4-41A5-4624-AC53-9FD4B0A83ABE}" type="parTrans" cxnId="{6ADC989A-D861-4BC7-996F-4FDBB646FA85}">
      <dgm:prSet/>
      <dgm:spPr/>
      <dgm:t>
        <a:bodyPr/>
        <a:lstStyle/>
        <a:p>
          <a:endParaRPr lang="ru-RU"/>
        </a:p>
      </dgm:t>
    </dgm:pt>
    <dgm:pt modelId="{8C44614A-4770-4C08-A6F7-A0B4BEA9B3EC}" type="sibTrans" cxnId="{6ADC989A-D861-4BC7-996F-4FDBB646FA85}">
      <dgm:prSet/>
      <dgm:spPr/>
      <dgm:t>
        <a:bodyPr/>
        <a:lstStyle/>
        <a:p>
          <a:endParaRPr lang="ru-RU"/>
        </a:p>
      </dgm:t>
    </dgm:pt>
    <dgm:pt modelId="{2FFEAF3B-B565-4D0E-A5AE-52641C05E647}">
      <dgm:prSet phldrT="[Текст]"/>
      <dgm:spPr/>
      <dgm:t>
        <a:bodyPr/>
        <a:lstStyle/>
        <a:p>
          <a:r>
            <a:rPr lang="ru-RU" b="1" dirty="0" smtClean="0"/>
            <a:t>функциональный</a:t>
          </a:r>
          <a:endParaRPr lang="ru-RU" dirty="0"/>
        </a:p>
      </dgm:t>
    </dgm:pt>
    <dgm:pt modelId="{848C7C4C-5A4D-48C2-A6DE-E0714A07EAC2}" type="parTrans" cxnId="{03869811-6FEB-4658-977D-32E0A7A9CACC}">
      <dgm:prSet/>
      <dgm:spPr/>
      <dgm:t>
        <a:bodyPr/>
        <a:lstStyle/>
        <a:p>
          <a:endParaRPr lang="ru-RU"/>
        </a:p>
      </dgm:t>
    </dgm:pt>
    <dgm:pt modelId="{28672288-07B2-4BD7-B448-BE439262C8E6}" type="sibTrans" cxnId="{03869811-6FEB-4658-977D-32E0A7A9CACC}">
      <dgm:prSet/>
      <dgm:spPr/>
      <dgm:t>
        <a:bodyPr/>
        <a:lstStyle/>
        <a:p>
          <a:endParaRPr lang="ru-RU"/>
        </a:p>
      </dgm:t>
    </dgm:pt>
    <dgm:pt modelId="{3208A532-1820-47AD-8A7D-8D1004E04236}" type="pres">
      <dgm:prSet presAssocID="{2E6EA0CA-3C74-480E-A9DA-AB8100345E9D}" presName="Name0" presStyleCnt="0">
        <dgm:presLayoutVars>
          <dgm:chPref val="1"/>
          <dgm:dir/>
          <dgm:animOne val="branch"/>
          <dgm:animLvl val="lvl"/>
          <dgm:resizeHandles/>
        </dgm:presLayoutVars>
      </dgm:prSet>
      <dgm:spPr/>
      <dgm:t>
        <a:bodyPr/>
        <a:lstStyle/>
        <a:p>
          <a:endParaRPr lang="ru-RU"/>
        </a:p>
      </dgm:t>
    </dgm:pt>
    <dgm:pt modelId="{606B07EC-3319-4F7D-BE5E-3E7D20F5BCEF}" type="pres">
      <dgm:prSet presAssocID="{8FE9BD8C-BF88-42B0-B5B7-B49BDCC64D45}" presName="vertOne" presStyleCnt="0"/>
      <dgm:spPr/>
    </dgm:pt>
    <dgm:pt modelId="{7DC9A1D7-B598-4F16-A49B-973247DA0E01}" type="pres">
      <dgm:prSet presAssocID="{8FE9BD8C-BF88-42B0-B5B7-B49BDCC64D45}" presName="txOne" presStyleLbl="node0" presStyleIdx="0" presStyleCnt="1" custLinFactY="-2052" custLinFactNeighborX="-951" custLinFactNeighborY="-100000">
        <dgm:presLayoutVars>
          <dgm:chPref val="3"/>
        </dgm:presLayoutVars>
      </dgm:prSet>
      <dgm:spPr/>
      <dgm:t>
        <a:bodyPr/>
        <a:lstStyle/>
        <a:p>
          <a:endParaRPr lang="ru-RU"/>
        </a:p>
      </dgm:t>
    </dgm:pt>
    <dgm:pt modelId="{B746234A-E5F0-41CE-B0B5-32CD00118E13}" type="pres">
      <dgm:prSet presAssocID="{8FE9BD8C-BF88-42B0-B5B7-B49BDCC64D45}" presName="parTransOne" presStyleCnt="0"/>
      <dgm:spPr/>
    </dgm:pt>
    <dgm:pt modelId="{FBF4B316-A796-4CCA-BD79-4A1413396086}" type="pres">
      <dgm:prSet presAssocID="{8FE9BD8C-BF88-42B0-B5B7-B49BDCC64D45}" presName="horzOne" presStyleCnt="0"/>
      <dgm:spPr/>
    </dgm:pt>
    <dgm:pt modelId="{CBF386D4-104B-4B31-98D9-E573920A391C}" type="pres">
      <dgm:prSet presAssocID="{9EF2415F-101F-4763-B403-95B3822AEBD9}" presName="vertTwo" presStyleCnt="0"/>
      <dgm:spPr/>
    </dgm:pt>
    <dgm:pt modelId="{297F8708-C80C-44D8-A343-FAC7C53CD674}" type="pres">
      <dgm:prSet presAssocID="{9EF2415F-101F-4763-B403-95B3822AEBD9}" presName="txTwo" presStyleLbl="node2" presStyleIdx="0" presStyleCnt="2">
        <dgm:presLayoutVars>
          <dgm:chPref val="3"/>
        </dgm:presLayoutVars>
      </dgm:prSet>
      <dgm:spPr/>
      <dgm:t>
        <a:bodyPr/>
        <a:lstStyle/>
        <a:p>
          <a:endParaRPr lang="ru-RU"/>
        </a:p>
      </dgm:t>
    </dgm:pt>
    <dgm:pt modelId="{3152FA1C-A1A0-47C4-B959-6C33D5F5E796}" type="pres">
      <dgm:prSet presAssocID="{9EF2415F-101F-4763-B403-95B3822AEBD9}" presName="horzTwo" presStyleCnt="0"/>
      <dgm:spPr/>
    </dgm:pt>
    <dgm:pt modelId="{A2FD83C2-E8E2-4D83-A1D8-0B5EBEC82184}" type="pres">
      <dgm:prSet presAssocID="{8C44614A-4770-4C08-A6F7-A0B4BEA9B3EC}" presName="sibSpaceTwo" presStyleCnt="0"/>
      <dgm:spPr/>
    </dgm:pt>
    <dgm:pt modelId="{BE185894-7E9C-47B0-B610-7C7C85720248}" type="pres">
      <dgm:prSet presAssocID="{2FFEAF3B-B565-4D0E-A5AE-52641C05E647}" presName="vertTwo" presStyleCnt="0"/>
      <dgm:spPr/>
    </dgm:pt>
    <dgm:pt modelId="{25E7B03B-AE3F-4AD5-A1F0-C1DA3964A776}" type="pres">
      <dgm:prSet presAssocID="{2FFEAF3B-B565-4D0E-A5AE-52641C05E647}" presName="txTwo" presStyleLbl="node2" presStyleIdx="1" presStyleCnt="2">
        <dgm:presLayoutVars>
          <dgm:chPref val="3"/>
        </dgm:presLayoutVars>
      </dgm:prSet>
      <dgm:spPr/>
      <dgm:t>
        <a:bodyPr/>
        <a:lstStyle/>
        <a:p>
          <a:endParaRPr lang="ru-RU"/>
        </a:p>
      </dgm:t>
    </dgm:pt>
    <dgm:pt modelId="{FACE4102-E4F7-4C2F-90F1-4C7B0FE10D8F}" type="pres">
      <dgm:prSet presAssocID="{2FFEAF3B-B565-4D0E-A5AE-52641C05E647}" presName="horzTwo" presStyleCnt="0"/>
      <dgm:spPr/>
    </dgm:pt>
  </dgm:ptLst>
  <dgm:cxnLst>
    <dgm:cxn modelId="{554D2D76-8986-4970-9D8A-B6D6770319A0}" srcId="{2E6EA0CA-3C74-480E-A9DA-AB8100345E9D}" destId="{8FE9BD8C-BF88-42B0-B5B7-B49BDCC64D45}" srcOrd="0" destOrd="0" parTransId="{27EA1963-62A3-4D68-9A1F-E98AF94385E1}" sibTransId="{62DBF96E-8AF1-41FC-8F80-9A1FDC9E9F0A}"/>
    <dgm:cxn modelId="{F5F3295F-36A1-4EEE-9294-1DACB4DB51E7}" type="presOf" srcId="{8FE9BD8C-BF88-42B0-B5B7-B49BDCC64D45}" destId="{7DC9A1D7-B598-4F16-A49B-973247DA0E01}" srcOrd="0" destOrd="0" presId="urn:microsoft.com/office/officeart/2005/8/layout/hierarchy4"/>
    <dgm:cxn modelId="{6EBC28DF-2A76-4D33-91BB-08BCA699FCF0}" type="presOf" srcId="{9EF2415F-101F-4763-B403-95B3822AEBD9}" destId="{297F8708-C80C-44D8-A343-FAC7C53CD674}" srcOrd="0" destOrd="0" presId="urn:microsoft.com/office/officeart/2005/8/layout/hierarchy4"/>
    <dgm:cxn modelId="{336933A9-BC40-43AF-A21B-67EF91E504A3}" type="presOf" srcId="{2E6EA0CA-3C74-480E-A9DA-AB8100345E9D}" destId="{3208A532-1820-47AD-8A7D-8D1004E04236}" srcOrd="0" destOrd="0" presId="urn:microsoft.com/office/officeart/2005/8/layout/hierarchy4"/>
    <dgm:cxn modelId="{6ADC989A-D861-4BC7-996F-4FDBB646FA85}" srcId="{8FE9BD8C-BF88-42B0-B5B7-B49BDCC64D45}" destId="{9EF2415F-101F-4763-B403-95B3822AEBD9}" srcOrd="0" destOrd="0" parTransId="{0F6591D4-41A5-4624-AC53-9FD4B0A83ABE}" sibTransId="{8C44614A-4770-4C08-A6F7-A0B4BEA9B3EC}"/>
    <dgm:cxn modelId="{03869811-6FEB-4658-977D-32E0A7A9CACC}" srcId="{8FE9BD8C-BF88-42B0-B5B7-B49BDCC64D45}" destId="{2FFEAF3B-B565-4D0E-A5AE-52641C05E647}" srcOrd="1" destOrd="0" parTransId="{848C7C4C-5A4D-48C2-A6DE-E0714A07EAC2}" sibTransId="{28672288-07B2-4BD7-B448-BE439262C8E6}"/>
    <dgm:cxn modelId="{499DBBF7-CF80-423A-9A7E-B30979A8D4BD}" type="presOf" srcId="{2FFEAF3B-B565-4D0E-A5AE-52641C05E647}" destId="{25E7B03B-AE3F-4AD5-A1F0-C1DA3964A776}" srcOrd="0" destOrd="0" presId="urn:microsoft.com/office/officeart/2005/8/layout/hierarchy4"/>
    <dgm:cxn modelId="{04F37B28-ED24-48D2-9637-406C89F495FE}" type="presParOf" srcId="{3208A532-1820-47AD-8A7D-8D1004E04236}" destId="{606B07EC-3319-4F7D-BE5E-3E7D20F5BCEF}" srcOrd="0" destOrd="0" presId="urn:microsoft.com/office/officeart/2005/8/layout/hierarchy4"/>
    <dgm:cxn modelId="{DDCC0DC3-BF1E-4999-8991-C2058F84C9A8}" type="presParOf" srcId="{606B07EC-3319-4F7D-BE5E-3E7D20F5BCEF}" destId="{7DC9A1D7-B598-4F16-A49B-973247DA0E01}" srcOrd="0" destOrd="0" presId="urn:microsoft.com/office/officeart/2005/8/layout/hierarchy4"/>
    <dgm:cxn modelId="{DBF869FE-860B-4BF1-9021-4C94772BAB86}" type="presParOf" srcId="{606B07EC-3319-4F7D-BE5E-3E7D20F5BCEF}" destId="{B746234A-E5F0-41CE-B0B5-32CD00118E13}" srcOrd="1" destOrd="0" presId="urn:microsoft.com/office/officeart/2005/8/layout/hierarchy4"/>
    <dgm:cxn modelId="{3C3C8733-226C-4AF1-9257-C67B1F8EC7CB}" type="presParOf" srcId="{606B07EC-3319-4F7D-BE5E-3E7D20F5BCEF}" destId="{FBF4B316-A796-4CCA-BD79-4A1413396086}" srcOrd="2" destOrd="0" presId="urn:microsoft.com/office/officeart/2005/8/layout/hierarchy4"/>
    <dgm:cxn modelId="{161CA839-936E-4C53-AE67-298E44E28B5B}" type="presParOf" srcId="{FBF4B316-A796-4CCA-BD79-4A1413396086}" destId="{CBF386D4-104B-4B31-98D9-E573920A391C}" srcOrd="0" destOrd="0" presId="urn:microsoft.com/office/officeart/2005/8/layout/hierarchy4"/>
    <dgm:cxn modelId="{A91413A9-32D4-4446-B457-293A86245E65}" type="presParOf" srcId="{CBF386D4-104B-4B31-98D9-E573920A391C}" destId="{297F8708-C80C-44D8-A343-FAC7C53CD674}" srcOrd="0" destOrd="0" presId="urn:microsoft.com/office/officeart/2005/8/layout/hierarchy4"/>
    <dgm:cxn modelId="{F03D7BB7-DE6A-46AD-9524-AF8C9C4329BE}" type="presParOf" srcId="{CBF386D4-104B-4B31-98D9-E573920A391C}" destId="{3152FA1C-A1A0-47C4-B959-6C33D5F5E796}" srcOrd="1" destOrd="0" presId="urn:microsoft.com/office/officeart/2005/8/layout/hierarchy4"/>
    <dgm:cxn modelId="{54093C86-7A31-4017-A00F-12804A32B54E}" type="presParOf" srcId="{FBF4B316-A796-4CCA-BD79-4A1413396086}" destId="{A2FD83C2-E8E2-4D83-A1D8-0B5EBEC82184}" srcOrd="1" destOrd="0" presId="urn:microsoft.com/office/officeart/2005/8/layout/hierarchy4"/>
    <dgm:cxn modelId="{681C2B9B-4BE1-49BC-99FC-71E56FA5B7BC}" type="presParOf" srcId="{FBF4B316-A796-4CCA-BD79-4A1413396086}" destId="{BE185894-7E9C-47B0-B610-7C7C85720248}" srcOrd="2" destOrd="0" presId="urn:microsoft.com/office/officeart/2005/8/layout/hierarchy4"/>
    <dgm:cxn modelId="{1027C948-F6B2-4425-9AEC-C6E99539EF0B}" type="presParOf" srcId="{BE185894-7E9C-47B0-B610-7C7C85720248}" destId="{25E7B03B-AE3F-4AD5-A1F0-C1DA3964A776}" srcOrd="0" destOrd="0" presId="urn:microsoft.com/office/officeart/2005/8/layout/hierarchy4"/>
    <dgm:cxn modelId="{DEA0EF03-E453-4766-948F-CD6177238FE8}" type="presParOf" srcId="{BE185894-7E9C-47B0-B610-7C7C85720248}" destId="{FACE4102-E4F7-4C2F-90F1-4C7B0FE10D8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210F6-3EDA-4FA1-B7FC-BF7261F6F2E7}"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ru-RU"/>
        </a:p>
      </dgm:t>
    </dgm:pt>
    <dgm:pt modelId="{F25E3DA0-27CA-4460-919D-6F7E24015C15}">
      <dgm:prSet phldrT="[Текст]" custT="1"/>
      <dgm:spPr/>
      <dgm:t>
        <a:bodyPr/>
        <a:lstStyle/>
        <a:p>
          <a:r>
            <a:rPr lang="ru-RU" sz="2400" b="1" dirty="0" smtClean="0"/>
            <a:t>Конфликт</a:t>
          </a:r>
          <a:endParaRPr lang="ru-RU" sz="2400" b="1" dirty="0"/>
        </a:p>
      </dgm:t>
    </dgm:pt>
    <dgm:pt modelId="{5667D7A1-8460-48DD-A915-36411B86538D}" type="parTrans" cxnId="{F40AA445-1441-4D80-B5AF-77686B334E2C}">
      <dgm:prSet/>
      <dgm:spPr/>
      <dgm:t>
        <a:bodyPr/>
        <a:lstStyle/>
        <a:p>
          <a:endParaRPr lang="ru-RU"/>
        </a:p>
      </dgm:t>
    </dgm:pt>
    <dgm:pt modelId="{BC1D947A-507C-47AE-9B60-5D973B0D0911}" type="sibTrans" cxnId="{F40AA445-1441-4D80-B5AF-77686B334E2C}">
      <dgm:prSet/>
      <dgm:spPr/>
      <dgm:t>
        <a:bodyPr/>
        <a:lstStyle/>
        <a:p>
          <a:endParaRPr lang="ru-RU"/>
        </a:p>
      </dgm:t>
    </dgm:pt>
    <dgm:pt modelId="{90D8A872-5133-4885-920F-5D775CF9142D}">
      <dgm:prSet phldrT="[Текст]"/>
      <dgm:spPr/>
      <dgm:t>
        <a:bodyPr/>
        <a:lstStyle/>
        <a:p>
          <a:r>
            <a:rPr lang="ru-RU" b="1" dirty="0" err="1" smtClean="0"/>
            <a:t>внутриличностный</a:t>
          </a:r>
          <a:endParaRPr lang="ru-RU" dirty="0"/>
        </a:p>
      </dgm:t>
    </dgm:pt>
    <dgm:pt modelId="{2BE72748-036B-4D9E-B7E8-8CB3F1BC803E}" type="parTrans" cxnId="{B81A10FF-A571-46E8-977F-FB8B23E059AC}">
      <dgm:prSet/>
      <dgm:spPr/>
      <dgm:t>
        <a:bodyPr/>
        <a:lstStyle/>
        <a:p>
          <a:endParaRPr lang="ru-RU"/>
        </a:p>
      </dgm:t>
    </dgm:pt>
    <dgm:pt modelId="{BF473137-99CE-4D75-8B0F-1E7B79704991}" type="sibTrans" cxnId="{B81A10FF-A571-46E8-977F-FB8B23E059AC}">
      <dgm:prSet/>
      <dgm:spPr/>
      <dgm:t>
        <a:bodyPr/>
        <a:lstStyle/>
        <a:p>
          <a:endParaRPr lang="ru-RU"/>
        </a:p>
      </dgm:t>
    </dgm:pt>
    <dgm:pt modelId="{BF4E59D7-1865-4A8A-92F1-63E0453C9291}">
      <dgm:prSet phldrT="[Текст]"/>
      <dgm:spPr/>
      <dgm:t>
        <a:bodyPr/>
        <a:lstStyle/>
        <a:p>
          <a:r>
            <a:rPr lang="ru-RU" b="1" dirty="0" smtClean="0"/>
            <a:t>межличностный</a:t>
          </a:r>
          <a:endParaRPr lang="ru-RU" dirty="0"/>
        </a:p>
      </dgm:t>
    </dgm:pt>
    <dgm:pt modelId="{08F816AC-E19B-4B65-97C9-C0B5D8F11B25}" type="parTrans" cxnId="{2BD8947E-B4A1-4027-9A5B-290FE38F1E5E}">
      <dgm:prSet/>
      <dgm:spPr/>
      <dgm:t>
        <a:bodyPr/>
        <a:lstStyle/>
        <a:p>
          <a:endParaRPr lang="ru-RU"/>
        </a:p>
      </dgm:t>
    </dgm:pt>
    <dgm:pt modelId="{DB200C09-7BDB-4C57-B23F-BB173EF1ACB2}" type="sibTrans" cxnId="{2BD8947E-B4A1-4027-9A5B-290FE38F1E5E}">
      <dgm:prSet/>
      <dgm:spPr/>
      <dgm:t>
        <a:bodyPr/>
        <a:lstStyle/>
        <a:p>
          <a:endParaRPr lang="ru-RU"/>
        </a:p>
      </dgm:t>
    </dgm:pt>
    <dgm:pt modelId="{7EF577C3-C29A-4283-B3F2-059F38D2234D}">
      <dgm:prSet phldrT="[Текст]"/>
      <dgm:spPr/>
      <dgm:t>
        <a:bodyPr/>
        <a:lstStyle/>
        <a:p>
          <a:r>
            <a:rPr lang="ru-RU" b="1" dirty="0" smtClean="0"/>
            <a:t>межгрупповой</a:t>
          </a:r>
          <a:endParaRPr lang="ru-RU" dirty="0"/>
        </a:p>
      </dgm:t>
    </dgm:pt>
    <dgm:pt modelId="{737DD6E3-3B45-436E-B41A-44D4F48095C3}" type="parTrans" cxnId="{486D4707-C4DD-4D22-ACBC-D1F4FBC318BD}">
      <dgm:prSet/>
      <dgm:spPr/>
      <dgm:t>
        <a:bodyPr/>
        <a:lstStyle/>
        <a:p>
          <a:endParaRPr lang="ru-RU"/>
        </a:p>
      </dgm:t>
    </dgm:pt>
    <dgm:pt modelId="{17E95917-35B4-40BD-9837-2375FDE5A3D3}" type="sibTrans" cxnId="{486D4707-C4DD-4D22-ACBC-D1F4FBC318BD}">
      <dgm:prSet/>
      <dgm:spPr/>
      <dgm:t>
        <a:bodyPr/>
        <a:lstStyle/>
        <a:p>
          <a:endParaRPr lang="ru-RU"/>
        </a:p>
      </dgm:t>
    </dgm:pt>
    <dgm:pt modelId="{7EDFD0C3-2258-4206-92F1-B1D9DFCDB4A9}">
      <dgm:prSet phldrT="[Текст]"/>
      <dgm:spPr/>
      <dgm:t>
        <a:bodyPr/>
        <a:lstStyle/>
        <a:p>
          <a:r>
            <a:rPr lang="ru-RU" b="1" dirty="0" smtClean="0"/>
            <a:t>между личностью и группой</a:t>
          </a:r>
          <a:endParaRPr lang="ru-RU" dirty="0"/>
        </a:p>
      </dgm:t>
    </dgm:pt>
    <dgm:pt modelId="{58AC22C9-C43D-4A4E-8673-3E75739E0634}" type="parTrans" cxnId="{F4159D96-A7D9-4814-8591-2DAB005EF737}">
      <dgm:prSet/>
      <dgm:spPr/>
      <dgm:t>
        <a:bodyPr/>
        <a:lstStyle/>
        <a:p>
          <a:endParaRPr lang="ru-RU"/>
        </a:p>
      </dgm:t>
    </dgm:pt>
    <dgm:pt modelId="{AA212D59-CF17-4745-9199-341D9316A0C4}" type="sibTrans" cxnId="{F4159D96-A7D9-4814-8591-2DAB005EF737}">
      <dgm:prSet/>
      <dgm:spPr/>
      <dgm:t>
        <a:bodyPr/>
        <a:lstStyle/>
        <a:p>
          <a:endParaRPr lang="ru-RU"/>
        </a:p>
      </dgm:t>
    </dgm:pt>
    <dgm:pt modelId="{EC68D2D0-E819-4872-9C64-D2C1A5EBB2D8}" type="pres">
      <dgm:prSet presAssocID="{E6E210F6-3EDA-4FA1-B7FC-BF7261F6F2E7}" presName="hierChild1" presStyleCnt="0">
        <dgm:presLayoutVars>
          <dgm:chPref val="1"/>
          <dgm:dir/>
          <dgm:animOne val="branch"/>
          <dgm:animLvl val="lvl"/>
          <dgm:resizeHandles/>
        </dgm:presLayoutVars>
      </dgm:prSet>
      <dgm:spPr/>
      <dgm:t>
        <a:bodyPr/>
        <a:lstStyle/>
        <a:p>
          <a:endParaRPr lang="ru-RU"/>
        </a:p>
      </dgm:t>
    </dgm:pt>
    <dgm:pt modelId="{647387AB-4D84-44A8-81F0-84219118253E}" type="pres">
      <dgm:prSet presAssocID="{F25E3DA0-27CA-4460-919D-6F7E24015C15}" presName="hierRoot1" presStyleCnt="0"/>
      <dgm:spPr/>
    </dgm:pt>
    <dgm:pt modelId="{8F1B70D4-9B80-4096-94E3-419C005719BB}" type="pres">
      <dgm:prSet presAssocID="{F25E3DA0-27CA-4460-919D-6F7E24015C15}" presName="composite" presStyleCnt="0"/>
      <dgm:spPr/>
    </dgm:pt>
    <dgm:pt modelId="{DF0765DA-BCC5-46F1-8639-574726304A9B}" type="pres">
      <dgm:prSet presAssocID="{F25E3DA0-27CA-4460-919D-6F7E24015C15}" presName="background" presStyleLbl="node0" presStyleIdx="0" presStyleCnt="1"/>
      <dgm:spPr/>
    </dgm:pt>
    <dgm:pt modelId="{672A9D34-2897-49FB-80D1-8AFD6234806F}" type="pres">
      <dgm:prSet presAssocID="{F25E3DA0-27CA-4460-919D-6F7E24015C15}" presName="text" presStyleLbl="fgAcc0" presStyleIdx="0" presStyleCnt="1" custScaleX="115874" custLinFactNeighborX="-7853" custLinFactNeighborY="-50237">
        <dgm:presLayoutVars>
          <dgm:chPref val="3"/>
        </dgm:presLayoutVars>
      </dgm:prSet>
      <dgm:spPr/>
      <dgm:t>
        <a:bodyPr/>
        <a:lstStyle/>
        <a:p>
          <a:endParaRPr lang="ru-RU"/>
        </a:p>
      </dgm:t>
    </dgm:pt>
    <dgm:pt modelId="{C97B01E4-A40E-4B1E-82F6-48AA8F6EA1B7}" type="pres">
      <dgm:prSet presAssocID="{F25E3DA0-27CA-4460-919D-6F7E24015C15}" presName="hierChild2" presStyleCnt="0"/>
      <dgm:spPr/>
    </dgm:pt>
    <dgm:pt modelId="{A1A6B342-A791-472E-B162-BB402BC265E4}" type="pres">
      <dgm:prSet presAssocID="{2BE72748-036B-4D9E-B7E8-8CB3F1BC803E}" presName="Name10" presStyleLbl="parChTrans1D2" presStyleIdx="0" presStyleCnt="4"/>
      <dgm:spPr/>
      <dgm:t>
        <a:bodyPr/>
        <a:lstStyle/>
        <a:p>
          <a:endParaRPr lang="ru-RU"/>
        </a:p>
      </dgm:t>
    </dgm:pt>
    <dgm:pt modelId="{D9ACEDB8-A3B7-42E2-A182-D5D597177293}" type="pres">
      <dgm:prSet presAssocID="{90D8A872-5133-4885-920F-5D775CF9142D}" presName="hierRoot2" presStyleCnt="0"/>
      <dgm:spPr/>
    </dgm:pt>
    <dgm:pt modelId="{24CDDAE8-467C-4318-A9F3-07D7EA4F6641}" type="pres">
      <dgm:prSet presAssocID="{90D8A872-5133-4885-920F-5D775CF9142D}" presName="composite2" presStyleCnt="0"/>
      <dgm:spPr/>
    </dgm:pt>
    <dgm:pt modelId="{283E22AC-0469-4672-BAD3-3F4799D82CCF}" type="pres">
      <dgm:prSet presAssocID="{90D8A872-5133-4885-920F-5D775CF9142D}" presName="background2" presStyleLbl="node2" presStyleIdx="0" presStyleCnt="4"/>
      <dgm:spPr/>
    </dgm:pt>
    <dgm:pt modelId="{130F5B75-3F48-4BFF-9E38-62F0E2CB3591}" type="pres">
      <dgm:prSet presAssocID="{90D8A872-5133-4885-920F-5D775CF9142D}" presName="text2" presStyleLbl="fgAcc2" presStyleIdx="0" presStyleCnt="4" custLinFactNeighborX="-2705" custLinFactNeighborY="-10552">
        <dgm:presLayoutVars>
          <dgm:chPref val="3"/>
        </dgm:presLayoutVars>
      </dgm:prSet>
      <dgm:spPr/>
      <dgm:t>
        <a:bodyPr/>
        <a:lstStyle/>
        <a:p>
          <a:endParaRPr lang="ru-RU"/>
        </a:p>
      </dgm:t>
    </dgm:pt>
    <dgm:pt modelId="{3A9EF9A0-E81A-4C0F-8A07-93C64DE392C5}" type="pres">
      <dgm:prSet presAssocID="{90D8A872-5133-4885-920F-5D775CF9142D}" presName="hierChild3" presStyleCnt="0"/>
      <dgm:spPr/>
    </dgm:pt>
    <dgm:pt modelId="{E64AC172-D7B8-4FDC-89F1-1FF8AF85D63D}" type="pres">
      <dgm:prSet presAssocID="{08F816AC-E19B-4B65-97C9-C0B5D8F11B25}" presName="Name10" presStyleLbl="parChTrans1D2" presStyleIdx="1" presStyleCnt="4"/>
      <dgm:spPr/>
      <dgm:t>
        <a:bodyPr/>
        <a:lstStyle/>
        <a:p>
          <a:endParaRPr lang="ru-RU"/>
        </a:p>
      </dgm:t>
    </dgm:pt>
    <dgm:pt modelId="{F3802258-97AF-4492-B55C-2FA19DEBABDE}" type="pres">
      <dgm:prSet presAssocID="{BF4E59D7-1865-4A8A-92F1-63E0453C9291}" presName="hierRoot2" presStyleCnt="0"/>
      <dgm:spPr/>
    </dgm:pt>
    <dgm:pt modelId="{9E0CF473-990B-4461-B091-FA40DB56F609}" type="pres">
      <dgm:prSet presAssocID="{BF4E59D7-1865-4A8A-92F1-63E0453C9291}" presName="composite2" presStyleCnt="0"/>
      <dgm:spPr/>
    </dgm:pt>
    <dgm:pt modelId="{BE496FD4-ABC5-4D01-A9D3-E61F15BFA291}" type="pres">
      <dgm:prSet presAssocID="{BF4E59D7-1865-4A8A-92F1-63E0453C9291}" presName="background2" presStyleLbl="node2" presStyleIdx="1" presStyleCnt="4"/>
      <dgm:spPr/>
    </dgm:pt>
    <dgm:pt modelId="{50BC790A-0B13-4112-8362-52CA1AE4FC9D}" type="pres">
      <dgm:prSet presAssocID="{BF4E59D7-1865-4A8A-92F1-63E0453C9291}" presName="text2" presStyleLbl="fgAcc2" presStyleIdx="1" presStyleCnt="4" custLinFactNeighborX="3577" custLinFactNeighborY="-10541">
        <dgm:presLayoutVars>
          <dgm:chPref val="3"/>
        </dgm:presLayoutVars>
      </dgm:prSet>
      <dgm:spPr/>
      <dgm:t>
        <a:bodyPr/>
        <a:lstStyle/>
        <a:p>
          <a:endParaRPr lang="ru-RU"/>
        </a:p>
      </dgm:t>
    </dgm:pt>
    <dgm:pt modelId="{278DC64E-99C2-43F4-8625-DECDB2E80818}" type="pres">
      <dgm:prSet presAssocID="{BF4E59D7-1865-4A8A-92F1-63E0453C9291}" presName="hierChild3" presStyleCnt="0"/>
      <dgm:spPr/>
    </dgm:pt>
    <dgm:pt modelId="{55F27D8B-6A2F-4790-999C-8E9586117625}" type="pres">
      <dgm:prSet presAssocID="{58AC22C9-C43D-4A4E-8673-3E75739E0634}" presName="Name10" presStyleLbl="parChTrans1D2" presStyleIdx="2" presStyleCnt="4"/>
      <dgm:spPr/>
      <dgm:t>
        <a:bodyPr/>
        <a:lstStyle/>
        <a:p>
          <a:endParaRPr lang="ru-RU"/>
        </a:p>
      </dgm:t>
    </dgm:pt>
    <dgm:pt modelId="{884F3A6E-2142-42CE-97C2-F2EE4B2C36E9}" type="pres">
      <dgm:prSet presAssocID="{7EDFD0C3-2258-4206-92F1-B1D9DFCDB4A9}" presName="hierRoot2" presStyleCnt="0"/>
      <dgm:spPr/>
    </dgm:pt>
    <dgm:pt modelId="{410FD287-CECC-43CB-AE14-874C59B24D01}" type="pres">
      <dgm:prSet presAssocID="{7EDFD0C3-2258-4206-92F1-B1D9DFCDB4A9}" presName="composite2" presStyleCnt="0"/>
      <dgm:spPr/>
    </dgm:pt>
    <dgm:pt modelId="{8F7F72BF-65A0-49F8-AF3F-3660C3CCE5FD}" type="pres">
      <dgm:prSet presAssocID="{7EDFD0C3-2258-4206-92F1-B1D9DFCDB4A9}" presName="background2" presStyleLbl="node2" presStyleIdx="2" presStyleCnt="4"/>
      <dgm:spPr/>
    </dgm:pt>
    <dgm:pt modelId="{D2420DBD-A351-4D7D-BD24-189A22873D8B}" type="pres">
      <dgm:prSet presAssocID="{7EDFD0C3-2258-4206-92F1-B1D9DFCDB4A9}" presName="text2" presStyleLbl="fgAcc2" presStyleIdx="2" presStyleCnt="4" custScaleX="97185" custScaleY="88642" custLinFactNeighborX="2779" custLinFactNeighborY="-3633">
        <dgm:presLayoutVars>
          <dgm:chPref val="3"/>
        </dgm:presLayoutVars>
      </dgm:prSet>
      <dgm:spPr/>
      <dgm:t>
        <a:bodyPr/>
        <a:lstStyle/>
        <a:p>
          <a:endParaRPr lang="ru-RU"/>
        </a:p>
      </dgm:t>
    </dgm:pt>
    <dgm:pt modelId="{934B2651-88C8-41AA-A774-39C8DA0B07B6}" type="pres">
      <dgm:prSet presAssocID="{7EDFD0C3-2258-4206-92F1-B1D9DFCDB4A9}" presName="hierChild3" presStyleCnt="0"/>
      <dgm:spPr/>
    </dgm:pt>
    <dgm:pt modelId="{3CD8A0A4-7576-4787-975C-1F1855F6B90D}" type="pres">
      <dgm:prSet presAssocID="{737DD6E3-3B45-436E-B41A-44D4F48095C3}" presName="Name10" presStyleLbl="parChTrans1D2" presStyleIdx="3" presStyleCnt="4"/>
      <dgm:spPr/>
      <dgm:t>
        <a:bodyPr/>
        <a:lstStyle/>
        <a:p>
          <a:endParaRPr lang="ru-RU"/>
        </a:p>
      </dgm:t>
    </dgm:pt>
    <dgm:pt modelId="{76975FB0-FCFD-4A33-8A0B-F526D0699DE2}" type="pres">
      <dgm:prSet presAssocID="{7EF577C3-C29A-4283-B3F2-059F38D2234D}" presName="hierRoot2" presStyleCnt="0"/>
      <dgm:spPr/>
    </dgm:pt>
    <dgm:pt modelId="{C7FD6CE1-F733-4CAC-8825-6876773EB5FE}" type="pres">
      <dgm:prSet presAssocID="{7EF577C3-C29A-4283-B3F2-059F38D2234D}" presName="composite2" presStyleCnt="0"/>
      <dgm:spPr/>
    </dgm:pt>
    <dgm:pt modelId="{0B1E961D-7641-476B-808B-ADF79E1AFCDB}" type="pres">
      <dgm:prSet presAssocID="{7EF577C3-C29A-4283-B3F2-059F38D2234D}" presName="background2" presStyleLbl="node2" presStyleIdx="3" presStyleCnt="4"/>
      <dgm:spPr/>
    </dgm:pt>
    <dgm:pt modelId="{39800707-74B9-4995-A8D6-8F3FCB1D4D3C}" type="pres">
      <dgm:prSet presAssocID="{7EF577C3-C29A-4283-B3F2-059F38D2234D}" presName="text2" presStyleLbl="fgAcc2" presStyleIdx="3" presStyleCnt="4" custLinFactNeighborX="8541" custLinFactNeighborY="-14643">
        <dgm:presLayoutVars>
          <dgm:chPref val="3"/>
        </dgm:presLayoutVars>
      </dgm:prSet>
      <dgm:spPr/>
      <dgm:t>
        <a:bodyPr/>
        <a:lstStyle/>
        <a:p>
          <a:endParaRPr lang="ru-RU"/>
        </a:p>
      </dgm:t>
    </dgm:pt>
    <dgm:pt modelId="{FF7F278D-E5C3-494E-B953-FD8DE90E19EE}" type="pres">
      <dgm:prSet presAssocID="{7EF577C3-C29A-4283-B3F2-059F38D2234D}" presName="hierChild3" presStyleCnt="0"/>
      <dgm:spPr/>
    </dgm:pt>
  </dgm:ptLst>
  <dgm:cxnLst>
    <dgm:cxn modelId="{44D77E1B-C5A9-43F1-811A-7D0E4B395620}" type="presOf" srcId="{90D8A872-5133-4885-920F-5D775CF9142D}" destId="{130F5B75-3F48-4BFF-9E38-62F0E2CB3591}" srcOrd="0" destOrd="0" presId="urn:microsoft.com/office/officeart/2005/8/layout/hierarchy1"/>
    <dgm:cxn modelId="{2BD8947E-B4A1-4027-9A5B-290FE38F1E5E}" srcId="{F25E3DA0-27CA-4460-919D-6F7E24015C15}" destId="{BF4E59D7-1865-4A8A-92F1-63E0453C9291}" srcOrd="1" destOrd="0" parTransId="{08F816AC-E19B-4B65-97C9-C0B5D8F11B25}" sibTransId="{DB200C09-7BDB-4C57-B23F-BB173EF1ACB2}"/>
    <dgm:cxn modelId="{A556C2D6-8CAC-407B-9A0A-A1F9465A99E7}" type="presOf" srcId="{08F816AC-E19B-4B65-97C9-C0B5D8F11B25}" destId="{E64AC172-D7B8-4FDC-89F1-1FF8AF85D63D}" srcOrd="0" destOrd="0" presId="urn:microsoft.com/office/officeart/2005/8/layout/hierarchy1"/>
    <dgm:cxn modelId="{B81A10FF-A571-46E8-977F-FB8B23E059AC}" srcId="{F25E3DA0-27CA-4460-919D-6F7E24015C15}" destId="{90D8A872-5133-4885-920F-5D775CF9142D}" srcOrd="0" destOrd="0" parTransId="{2BE72748-036B-4D9E-B7E8-8CB3F1BC803E}" sibTransId="{BF473137-99CE-4D75-8B0F-1E7B79704991}"/>
    <dgm:cxn modelId="{F13114C7-5C73-4A49-940D-7B4E31E818F0}" type="presOf" srcId="{BF4E59D7-1865-4A8A-92F1-63E0453C9291}" destId="{50BC790A-0B13-4112-8362-52CA1AE4FC9D}" srcOrd="0" destOrd="0" presId="urn:microsoft.com/office/officeart/2005/8/layout/hierarchy1"/>
    <dgm:cxn modelId="{FDAFA1A1-0FBF-4880-81FF-CB3B6144958A}" type="presOf" srcId="{7EF577C3-C29A-4283-B3F2-059F38D2234D}" destId="{39800707-74B9-4995-A8D6-8F3FCB1D4D3C}" srcOrd="0" destOrd="0" presId="urn:microsoft.com/office/officeart/2005/8/layout/hierarchy1"/>
    <dgm:cxn modelId="{F40AA445-1441-4D80-B5AF-77686B334E2C}" srcId="{E6E210F6-3EDA-4FA1-B7FC-BF7261F6F2E7}" destId="{F25E3DA0-27CA-4460-919D-6F7E24015C15}" srcOrd="0" destOrd="0" parTransId="{5667D7A1-8460-48DD-A915-36411B86538D}" sibTransId="{BC1D947A-507C-47AE-9B60-5D973B0D0911}"/>
    <dgm:cxn modelId="{47C8723E-6E7E-413B-857B-552142F9B241}" type="presOf" srcId="{58AC22C9-C43D-4A4E-8673-3E75739E0634}" destId="{55F27D8B-6A2F-4790-999C-8E9586117625}" srcOrd="0" destOrd="0" presId="urn:microsoft.com/office/officeart/2005/8/layout/hierarchy1"/>
    <dgm:cxn modelId="{486D4707-C4DD-4D22-ACBC-D1F4FBC318BD}" srcId="{F25E3DA0-27CA-4460-919D-6F7E24015C15}" destId="{7EF577C3-C29A-4283-B3F2-059F38D2234D}" srcOrd="3" destOrd="0" parTransId="{737DD6E3-3B45-436E-B41A-44D4F48095C3}" sibTransId="{17E95917-35B4-40BD-9837-2375FDE5A3D3}"/>
    <dgm:cxn modelId="{9800A51A-6150-4A1F-8187-FBAE70A05881}" type="presOf" srcId="{7EDFD0C3-2258-4206-92F1-B1D9DFCDB4A9}" destId="{D2420DBD-A351-4D7D-BD24-189A22873D8B}" srcOrd="0" destOrd="0" presId="urn:microsoft.com/office/officeart/2005/8/layout/hierarchy1"/>
    <dgm:cxn modelId="{99CB6702-7DA4-409C-A7D7-BFBDDA2562AF}" type="presOf" srcId="{2BE72748-036B-4D9E-B7E8-8CB3F1BC803E}" destId="{A1A6B342-A791-472E-B162-BB402BC265E4}" srcOrd="0" destOrd="0" presId="urn:microsoft.com/office/officeart/2005/8/layout/hierarchy1"/>
    <dgm:cxn modelId="{F4159D96-A7D9-4814-8591-2DAB005EF737}" srcId="{F25E3DA0-27CA-4460-919D-6F7E24015C15}" destId="{7EDFD0C3-2258-4206-92F1-B1D9DFCDB4A9}" srcOrd="2" destOrd="0" parTransId="{58AC22C9-C43D-4A4E-8673-3E75739E0634}" sibTransId="{AA212D59-CF17-4745-9199-341D9316A0C4}"/>
    <dgm:cxn modelId="{58637414-8F45-46FE-AB42-D6B17F90EE47}" type="presOf" srcId="{F25E3DA0-27CA-4460-919D-6F7E24015C15}" destId="{672A9D34-2897-49FB-80D1-8AFD6234806F}" srcOrd="0" destOrd="0" presId="urn:microsoft.com/office/officeart/2005/8/layout/hierarchy1"/>
    <dgm:cxn modelId="{10AAE0C2-C89A-43C4-AB13-A7EEDC70B6BF}" type="presOf" srcId="{E6E210F6-3EDA-4FA1-B7FC-BF7261F6F2E7}" destId="{EC68D2D0-E819-4872-9C64-D2C1A5EBB2D8}" srcOrd="0" destOrd="0" presId="urn:microsoft.com/office/officeart/2005/8/layout/hierarchy1"/>
    <dgm:cxn modelId="{CC29E7D0-4764-4E79-B1DF-55B2F17C703F}" type="presOf" srcId="{737DD6E3-3B45-436E-B41A-44D4F48095C3}" destId="{3CD8A0A4-7576-4787-975C-1F1855F6B90D}" srcOrd="0" destOrd="0" presId="urn:microsoft.com/office/officeart/2005/8/layout/hierarchy1"/>
    <dgm:cxn modelId="{8F1EC3AE-30BF-40BF-8CA8-DB48AC2C9B6B}" type="presParOf" srcId="{EC68D2D0-E819-4872-9C64-D2C1A5EBB2D8}" destId="{647387AB-4D84-44A8-81F0-84219118253E}" srcOrd="0" destOrd="0" presId="urn:microsoft.com/office/officeart/2005/8/layout/hierarchy1"/>
    <dgm:cxn modelId="{B515352E-AAF2-4A75-B25A-4049A679FD02}" type="presParOf" srcId="{647387AB-4D84-44A8-81F0-84219118253E}" destId="{8F1B70D4-9B80-4096-94E3-419C005719BB}" srcOrd="0" destOrd="0" presId="urn:microsoft.com/office/officeart/2005/8/layout/hierarchy1"/>
    <dgm:cxn modelId="{FD6673E7-34E7-489A-BDB9-DD1A905C76C3}" type="presParOf" srcId="{8F1B70D4-9B80-4096-94E3-419C005719BB}" destId="{DF0765DA-BCC5-46F1-8639-574726304A9B}" srcOrd="0" destOrd="0" presId="urn:microsoft.com/office/officeart/2005/8/layout/hierarchy1"/>
    <dgm:cxn modelId="{5DE0880F-3D4E-457D-B99A-F2126F7E8288}" type="presParOf" srcId="{8F1B70D4-9B80-4096-94E3-419C005719BB}" destId="{672A9D34-2897-49FB-80D1-8AFD6234806F}" srcOrd="1" destOrd="0" presId="urn:microsoft.com/office/officeart/2005/8/layout/hierarchy1"/>
    <dgm:cxn modelId="{6918D8DB-F9CA-4D3D-8A81-920B2B8CDB63}" type="presParOf" srcId="{647387AB-4D84-44A8-81F0-84219118253E}" destId="{C97B01E4-A40E-4B1E-82F6-48AA8F6EA1B7}" srcOrd="1" destOrd="0" presId="urn:microsoft.com/office/officeart/2005/8/layout/hierarchy1"/>
    <dgm:cxn modelId="{8182E52D-0383-4F9F-9CEF-41D126D0E515}" type="presParOf" srcId="{C97B01E4-A40E-4B1E-82F6-48AA8F6EA1B7}" destId="{A1A6B342-A791-472E-B162-BB402BC265E4}" srcOrd="0" destOrd="0" presId="urn:microsoft.com/office/officeart/2005/8/layout/hierarchy1"/>
    <dgm:cxn modelId="{E6C009BB-E0C4-4A44-8438-FE84613ED7DC}" type="presParOf" srcId="{C97B01E4-A40E-4B1E-82F6-48AA8F6EA1B7}" destId="{D9ACEDB8-A3B7-42E2-A182-D5D597177293}" srcOrd="1" destOrd="0" presId="urn:microsoft.com/office/officeart/2005/8/layout/hierarchy1"/>
    <dgm:cxn modelId="{294E4F28-A374-4683-9A58-D777FB39D095}" type="presParOf" srcId="{D9ACEDB8-A3B7-42E2-A182-D5D597177293}" destId="{24CDDAE8-467C-4318-A9F3-07D7EA4F6641}" srcOrd="0" destOrd="0" presId="urn:microsoft.com/office/officeart/2005/8/layout/hierarchy1"/>
    <dgm:cxn modelId="{4D916274-0231-4654-842C-C9DDA248FFB7}" type="presParOf" srcId="{24CDDAE8-467C-4318-A9F3-07D7EA4F6641}" destId="{283E22AC-0469-4672-BAD3-3F4799D82CCF}" srcOrd="0" destOrd="0" presId="urn:microsoft.com/office/officeart/2005/8/layout/hierarchy1"/>
    <dgm:cxn modelId="{780EE9AF-4810-4677-8A6B-F0A7A64941E0}" type="presParOf" srcId="{24CDDAE8-467C-4318-A9F3-07D7EA4F6641}" destId="{130F5B75-3F48-4BFF-9E38-62F0E2CB3591}" srcOrd="1" destOrd="0" presId="urn:microsoft.com/office/officeart/2005/8/layout/hierarchy1"/>
    <dgm:cxn modelId="{FB5A004F-E53B-4D70-8C5A-120556F12B8C}" type="presParOf" srcId="{D9ACEDB8-A3B7-42E2-A182-D5D597177293}" destId="{3A9EF9A0-E81A-4C0F-8A07-93C64DE392C5}" srcOrd="1" destOrd="0" presId="urn:microsoft.com/office/officeart/2005/8/layout/hierarchy1"/>
    <dgm:cxn modelId="{9FAFCCB4-89A6-4BB3-9251-C62FCAFB818F}" type="presParOf" srcId="{C97B01E4-A40E-4B1E-82F6-48AA8F6EA1B7}" destId="{E64AC172-D7B8-4FDC-89F1-1FF8AF85D63D}" srcOrd="2" destOrd="0" presId="urn:microsoft.com/office/officeart/2005/8/layout/hierarchy1"/>
    <dgm:cxn modelId="{4C9E0851-9CF7-40CE-BF0E-0A7FF779DB32}" type="presParOf" srcId="{C97B01E4-A40E-4B1E-82F6-48AA8F6EA1B7}" destId="{F3802258-97AF-4492-B55C-2FA19DEBABDE}" srcOrd="3" destOrd="0" presId="urn:microsoft.com/office/officeart/2005/8/layout/hierarchy1"/>
    <dgm:cxn modelId="{3492603D-7963-477F-A076-77CA378EA413}" type="presParOf" srcId="{F3802258-97AF-4492-B55C-2FA19DEBABDE}" destId="{9E0CF473-990B-4461-B091-FA40DB56F609}" srcOrd="0" destOrd="0" presId="urn:microsoft.com/office/officeart/2005/8/layout/hierarchy1"/>
    <dgm:cxn modelId="{5471EF42-538A-4FF0-9FF6-3BB1ACF31C2B}" type="presParOf" srcId="{9E0CF473-990B-4461-B091-FA40DB56F609}" destId="{BE496FD4-ABC5-4D01-A9D3-E61F15BFA291}" srcOrd="0" destOrd="0" presId="urn:microsoft.com/office/officeart/2005/8/layout/hierarchy1"/>
    <dgm:cxn modelId="{DE94C931-3117-4284-AA9B-1F7B27B033B6}" type="presParOf" srcId="{9E0CF473-990B-4461-B091-FA40DB56F609}" destId="{50BC790A-0B13-4112-8362-52CA1AE4FC9D}" srcOrd="1" destOrd="0" presId="urn:microsoft.com/office/officeart/2005/8/layout/hierarchy1"/>
    <dgm:cxn modelId="{740044C5-E4F7-4EC5-9F34-BDD4F38B592B}" type="presParOf" srcId="{F3802258-97AF-4492-B55C-2FA19DEBABDE}" destId="{278DC64E-99C2-43F4-8625-DECDB2E80818}" srcOrd="1" destOrd="0" presId="urn:microsoft.com/office/officeart/2005/8/layout/hierarchy1"/>
    <dgm:cxn modelId="{6CFA5CB3-D2B3-4CEB-BF31-D01829F10D01}" type="presParOf" srcId="{C97B01E4-A40E-4B1E-82F6-48AA8F6EA1B7}" destId="{55F27D8B-6A2F-4790-999C-8E9586117625}" srcOrd="4" destOrd="0" presId="urn:microsoft.com/office/officeart/2005/8/layout/hierarchy1"/>
    <dgm:cxn modelId="{43CA0A77-177D-4E5C-9407-7FE632D59AD1}" type="presParOf" srcId="{C97B01E4-A40E-4B1E-82F6-48AA8F6EA1B7}" destId="{884F3A6E-2142-42CE-97C2-F2EE4B2C36E9}" srcOrd="5" destOrd="0" presId="urn:microsoft.com/office/officeart/2005/8/layout/hierarchy1"/>
    <dgm:cxn modelId="{69EFC321-9632-47A0-90B9-EEA29130421D}" type="presParOf" srcId="{884F3A6E-2142-42CE-97C2-F2EE4B2C36E9}" destId="{410FD287-CECC-43CB-AE14-874C59B24D01}" srcOrd="0" destOrd="0" presId="urn:microsoft.com/office/officeart/2005/8/layout/hierarchy1"/>
    <dgm:cxn modelId="{0C394549-5877-4E7A-9ABF-29F98B0441F2}" type="presParOf" srcId="{410FD287-CECC-43CB-AE14-874C59B24D01}" destId="{8F7F72BF-65A0-49F8-AF3F-3660C3CCE5FD}" srcOrd="0" destOrd="0" presId="urn:microsoft.com/office/officeart/2005/8/layout/hierarchy1"/>
    <dgm:cxn modelId="{A476AD08-852B-4AD7-809C-C33BA0EBA7F1}" type="presParOf" srcId="{410FD287-CECC-43CB-AE14-874C59B24D01}" destId="{D2420DBD-A351-4D7D-BD24-189A22873D8B}" srcOrd="1" destOrd="0" presId="urn:microsoft.com/office/officeart/2005/8/layout/hierarchy1"/>
    <dgm:cxn modelId="{132F8D39-E97D-4F09-85DE-2221EFB09331}" type="presParOf" srcId="{884F3A6E-2142-42CE-97C2-F2EE4B2C36E9}" destId="{934B2651-88C8-41AA-A774-39C8DA0B07B6}" srcOrd="1" destOrd="0" presId="urn:microsoft.com/office/officeart/2005/8/layout/hierarchy1"/>
    <dgm:cxn modelId="{C575F353-134F-442F-8C78-1EC937BDADCF}" type="presParOf" srcId="{C97B01E4-A40E-4B1E-82F6-48AA8F6EA1B7}" destId="{3CD8A0A4-7576-4787-975C-1F1855F6B90D}" srcOrd="6" destOrd="0" presId="urn:microsoft.com/office/officeart/2005/8/layout/hierarchy1"/>
    <dgm:cxn modelId="{9E55BD39-89AF-48D9-8A17-54D5CCCAA830}" type="presParOf" srcId="{C97B01E4-A40E-4B1E-82F6-48AA8F6EA1B7}" destId="{76975FB0-FCFD-4A33-8A0B-F526D0699DE2}" srcOrd="7" destOrd="0" presId="urn:microsoft.com/office/officeart/2005/8/layout/hierarchy1"/>
    <dgm:cxn modelId="{4053D802-9559-4853-946B-D9816112CDFD}" type="presParOf" srcId="{76975FB0-FCFD-4A33-8A0B-F526D0699DE2}" destId="{C7FD6CE1-F733-4CAC-8825-6876773EB5FE}" srcOrd="0" destOrd="0" presId="urn:microsoft.com/office/officeart/2005/8/layout/hierarchy1"/>
    <dgm:cxn modelId="{204A2D0B-1245-41C3-B5A8-F159DE0816B4}" type="presParOf" srcId="{C7FD6CE1-F733-4CAC-8825-6876773EB5FE}" destId="{0B1E961D-7641-476B-808B-ADF79E1AFCDB}" srcOrd="0" destOrd="0" presId="urn:microsoft.com/office/officeart/2005/8/layout/hierarchy1"/>
    <dgm:cxn modelId="{5656501D-1082-4C40-8CC5-CCD34E292FFA}" type="presParOf" srcId="{C7FD6CE1-F733-4CAC-8825-6876773EB5FE}" destId="{39800707-74B9-4995-A8D6-8F3FCB1D4D3C}" srcOrd="1" destOrd="0" presId="urn:microsoft.com/office/officeart/2005/8/layout/hierarchy1"/>
    <dgm:cxn modelId="{E96C4C76-B7A5-47C1-ACD3-E7F254EA9E3B}" type="presParOf" srcId="{76975FB0-FCFD-4A33-8A0B-F526D0699DE2}" destId="{FF7F278D-E5C3-494E-B953-FD8DE90E19EE}"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8845D3-8037-479D-BC9D-E6F12F50A37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ru-RU"/>
        </a:p>
      </dgm:t>
    </dgm:pt>
    <dgm:pt modelId="{823E949A-8279-4C59-B67F-3B101075B450}">
      <dgm:prSet/>
      <dgm:spPr/>
      <dgm:t>
        <a:bodyPr/>
        <a:lstStyle/>
        <a:p>
          <a:pPr rtl="0"/>
          <a:r>
            <a:rPr lang="ru-RU" b="1" dirty="0" smtClean="0"/>
            <a:t>Методы, средства и приемы обучения</a:t>
          </a:r>
          <a:endParaRPr lang="ru-RU" dirty="0"/>
        </a:p>
      </dgm:t>
    </dgm:pt>
    <dgm:pt modelId="{B1F6EE58-8C3C-417E-AC00-925EF8C4B2FA}" type="parTrans" cxnId="{E7A5B9F8-132E-4586-A18F-96C1368CC9C6}">
      <dgm:prSet/>
      <dgm:spPr/>
      <dgm:t>
        <a:bodyPr/>
        <a:lstStyle/>
        <a:p>
          <a:endParaRPr lang="ru-RU"/>
        </a:p>
      </dgm:t>
    </dgm:pt>
    <dgm:pt modelId="{2979AB74-336D-485E-8767-A8BD3025B83A}" type="sibTrans" cxnId="{E7A5B9F8-132E-4586-A18F-96C1368CC9C6}">
      <dgm:prSet/>
      <dgm:spPr/>
      <dgm:t>
        <a:bodyPr/>
        <a:lstStyle/>
        <a:p>
          <a:endParaRPr lang="ru-RU"/>
        </a:p>
      </dgm:t>
    </dgm:pt>
    <dgm:pt modelId="{FD2D9AF1-A3FF-4175-99CC-C26ED899DDD9}" type="pres">
      <dgm:prSet presAssocID="{DA8845D3-8037-479D-BC9D-E6F12F50A37C}" presName="Name0" presStyleCnt="0">
        <dgm:presLayoutVars>
          <dgm:dir/>
          <dgm:animLvl val="lvl"/>
          <dgm:resizeHandles val="exact"/>
        </dgm:presLayoutVars>
      </dgm:prSet>
      <dgm:spPr/>
      <dgm:t>
        <a:bodyPr/>
        <a:lstStyle/>
        <a:p>
          <a:endParaRPr lang="ru-RU"/>
        </a:p>
      </dgm:t>
    </dgm:pt>
    <dgm:pt modelId="{C2568C84-1AA6-460D-944D-C4A41021FEE9}" type="pres">
      <dgm:prSet presAssocID="{823E949A-8279-4C59-B67F-3B101075B450}" presName="linNode" presStyleCnt="0"/>
      <dgm:spPr/>
    </dgm:pt>
    <dgm:pt modelId="{C3D77B94-8784-4E42-AF8B-10817F6A77DE}" type="pres">
      <dgm:prSet presAssocID="{823E949A-8279-4C59-B67F-3B101075B450}" presName="parentText" presStyleLbl="node1" presStyleIdx="0" presStyleCnt="1" custScaleX="277778" custLinFactNeighborX="-6282" custLinFactNeighborY="-13902">
        <dgm:presLayoutVars>
          <dgm:chMax val="1"/>
          <dgm:bulletEnabled val="1"/>
        </dgm:presLayoutVars>
      </dgm:prSet>
      <dgm:spPr/>
      <dgm:t>
        <a:bodyPr/>
        <a:lstStyle/>
        <a:p>
          <a:endParaRPr lang="ru-RU"/>
        </a:p>
      </dgm:t>
    </dgm:pt>
  </dgm:ptLst>
  <dgm:cxnLst>
    <dgm:cxn modelId="{E7A5B9F8-132E-4586-A18F-96C1368CC9C6}" srcId="{DA8845D3-8037-479D-BC9D-E6F12F50A37C}" destId="{823E949A-8279-4C59-B67F-3B101075B450}" srcOrd="0" destOrd="0" parTransId="{B1F6EE58-8C3C-417E-AC00-925EF8C4B2FA}" sibTransId="{2979AB74-336D-485E-8767-A8BD3025B83A}"/>
    <dgm:cxn modelId="{15EF354B-48FC-4A45-8B75-EECBD4CC97D7}" type="presOf" srcId="{DA8845D3-8037-479D-BC9D-E6F12F50A37C}" destId="{FD2D9AF1-A3FF-4175-99CC-C26ED899DDD9}" srcOrd="0" destOrd="0" presId="urn:microsoft.com/office/officeart/2005/8/layout/vList5"/>
    <dgm:cxn modelId="{887AA0D7-4D0B-44BE-BBF1-D58DECFB27DA}" type="presOf" srcId="{823E949A-8279-4C59-B67F-3B101075B450}" destId="{C3D77B94-8784-4E42-AF8B-10817F6A77DE}" srcOrd="0" destOrd="0" presId="urn:microsoft.com/office/officeart/2005/8/layout/vList5"/>
    <dgm:cxn modelId="{DFE67DD4-6EEB-4DAA-A8C4-D86213CE974A}" type="presParOf" srcId="{FD2D9AF1-A3FF-4175-99CC-C26ED899DDD9}" destId="{C2568C84-1AA6-460D-944D-C4A41021FEE9}" srcOrd="0" destOrd="0" presId="urn:microsoft.com/office/officeart/2005/8/layout/vList5"/>
    <dgm:cxn modelId="{3E3087B2-E5A9-49D6-96AE-E1CDC2BBA367}" type="presParOf" srcId="{C2568C84-1AA6-460D-944D-C4A41021FEE9}" destId="{C3D77B94-8784-4E42-AF8B-10817F6A77D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4593DA-F129-4F47-8F24-B33F76BD6BC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ru-RU"/>
        </a:p>
      </dgm:t>
    </dgm:pt>
    <dgm:pt modelId="{35D6CA81-69B2-4393-B7DD-7B37523875D7}">
      <dgm:prSet/>
      <dgm:spPr/>
      <dgm:t>
        <a:bodyPr/>
        <a:lstStyle/>
        <a:p>
          <a:pPr algn="ctr" rtl="0"/>
          <a:r>
            <a:rPr lang="ru-RU" b="1" i="1" dirty="0" smtClean="0"/>
            <a:t>Средства</a:t>
          </a:r>
          <a:endParaRPr lang="ru-RU" dirty="0"/>
        </a:p>
      </dgm:t>
    </dgm:pt>
    <dgm:pt modelId="{57329076-85E6-44D9-AF2C-384C35F758A6}" type="parTrans" cxnId="{C629A8EC-3B79-4A6C-91B7-210D75F0D3A5}">
      <dgm:prSet/>
      <dgm:spPr/>
      <dgm:t>
        <a:bodyPr/>
        <a:lstStyle/>
        <a:p>
          <a:endParaRPr lang="ru-RU"/>
        </a:p>
      </dgm:t>
    </dgm:pt>
    <dgm:pt modelId="{4EE0DFD9-1FAF-4B2A-B9F0-0033F7B4367C}" type="sibTrans" cxnId="{C629A8EC-3B79-4A6C-91B7-210D75F0D3A5}">
      <dgm:prSet/>
      <dgm:spPr/>
      <dgm:t>
        <a:bodyPr/>
        <a:lstStyle/>
        <a:p>
          <a:endParaRPr lang="ru-RU"/>
        </a:p>
      </dgm:t>
    </dgm:pt>
    <dgm:pt modelId="{78C2AD13-9D57-44A1-BBDC-B77BD9BA1AFB}" type="pres">
      <dgm:prSet presAssocID="{5E4593DA-F129-4F47-8F24-B33F76BD6BC1}" presName="linear" presStyleCnt="0">
        <dgm:presLayoutVars>
          <dgm:animLvl val="lvl"/>
          <dgm:resizeHandles val="exact"/>
        </dgm:presLayoutVars>
      </dgm:prSet>
      <dgm:spPr/>
      <dgm:t>
        <a:bodyPr/>
        <a:lstStyle/>
        <a:p>
          <a:endParaRPr lang="ru-RU"/>
        </a:p>
      </dgm:t>
    </dgm:pt>
    <dgm:pt modelId="{7C683FD8-11F1-47BB-A5B3-71DAE7343FC4}" type="pres">
      <dgm:prSet presAssocID="{35D6CA81-69B2-4393-B7DD-7B37523875D7}" presName="parentText" presStyleLbl="node1" presStyleIdx="0" presStyleCnt="1" custLinFactNeighborX="-7189" custLinFactNeighborY="49669">
        <dgm:presLayoutVars>
          <dgm:chMax val="0"/>
          <dgm:bulletEnabled val="1"/>
        </dgm:presLayoutVars>
      </dgm:prSet>
      <dgm:spPr/>
      <dgm:t>
        <a:bodyPr/>
        <a:lstStyle/>
        <a:p>
          <a:endParaRPr lang="ru-RU"/>
        </a:p>
      </dgm:t>
    </dgm:pt>
  </dgm:ptLst>
  <dgm:cxnLst>
    <dgm:cxn modelId="{C629A8EC-3B79-4A6C-91B7-210D75F0D3A5}" srcId="{5E4593DA-F129-4F47-8F24-B33F76BD6BC1}" destId="{35D6CA81-69B2-4393-B7DD-7B37523875D7}" srcOrd="0" destOrd="0" parTransId="{57329076-85E6-44D9-AF2C-384C35F758A6}" sibTransId="{4EE0DFD9-1FAF-4B2A-B9F0-0033F7B4367C}"/>
    <dgm:cxn modelId="{A9469A89-2012-4467-9DB9-FEBCA8430452}" type="presOf" srcId="{35D6CA81-69B2-4393-B7DD-7B37523875D7}" destId="{7C683FD8-11F1-47BB-A5B3-71DAE7343FC4}" srcOrd="0" destOrd="0" presId="urn:microsoft.com/office/officeart/2005/8/layout/vList2"/>
    <dgm:cxn modelId="{3AEC49D5-6268-4021-AD76-9DE1130D3A1F}" type="presOf" srcId="{5E4593DA-F129-4F47-8F24-B33F76BD6BC1}" destId="{78C2AD13-9D57-44A1-BBDC-B77BD9BA1AFB}" srcOrd="0" destOrd="0" presId="urn:microsoft.com/office/officeart/2005/8/layout/vList2"/>
    <dgm:cxn modelId="{09EFDE43-8F3B-4180-8AA7-E5358B703453}" type="presParOf" srcId="{78C2AD13-9D57-44A1-BBDC-B77BD9BA1AFB}" destId="{7C683FD8-11F1-47BB-A5B3-71DAE7343FC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A4562D-B312-4FA2-AB2E-5ADB7C3428A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ru-RU"/>
        </a:p>
      </dgm:t>
    </dgm:pt>
    <dgm:pt modelId="{C2E85CBD-E494-41C5-A553-124FEB09F3BA}">
      <dgm:prSet/>
      <dgm:spPr/>
      <dgm:t>
        <a:bodyPr/>
        <a:lstStyle/>
        <a:p>
          <a:pPr rtl="0"/>
          <a:r>
            <a:rPr lang="ru-RU" b="1" i="1" dirty="0" smtClean="0"/>
            <a:t>Метод</a:t>
          </a:r>
          <a:endParaRPr lang="ru-RU" dirty="0"/>
        </a:p>
      </dgm:t>
    </dgm:pt>
    <dgm:pt modelId="{68692D77-7073-46A1-A121-5BFF599F5AB5}" type="parTrans" cxnId="{846EC9E6-D456-4C9C-8D1D-287E4B7758E2}">
      <dgm:prSet/>
      <dgm:spPr/>
      <dgm:t>
        <a:bodyPr/>
        <a:lstStyle/>
        <a:p>
          <a:endParaRPr lang="ru-RU"/>
        </a:p>
      </dgm:t>
    </dgm:pt>
    <dgm:pt modelId="{C73156D1-BBF3-4018-B5DB-ED162F7BDA5F}" type="sibTrans" cxnId="{846EC9E6-D456-4C9C-8D1D-287E4B7758E2}">
      <dgm:prSet/>
      <dgm:spPr/>
      <dgm:t>
        <a:bodyPr/>
        <a:lstStyle/>
        <a:p>
          <a:endParaRPr lang="ru-RU"/>
        </a:p>
      </dgm:t>
    </dgm:pt>
    <dgm:pt modelId="{7FEBA592-84B1-44FB-BC52-2A7ED74722D1}" type="pres">
      <dgm:prSet presAssocID="{90A4562D-B312-4FA2-AB2E-5ADB7C3428A5}" presName="Name0" presStyleCnt="0">
        <dgm:presLayoutVars>
          <dgm:dir/>
          <dgm:animLvl val="lvl"/>
          <dgm:resizeHandles val="exact"/>
        </dgm:presLayoutVars>
      </dgm:prSet>
      <dgm:spPr/>
      <dgm:t>
        <a:bodyPr/>
        <a:lstStyle/>
        <a:p>
          <a:endParaRPr lang="ru-RU"/>
        </a:p>
      </dgm:t>
    </dgm:pt>
    <dgm:pt modelId="{2F59AEB3-D414-49CB-A436-CB5F9F29E7D3}" type="pres">
      <dgm:prSet presAssocID="{C2E85CBD-E494-41C5-A553-124FEB09F3BA}" presName="linNode" presStyleCnt="0"/>
      <dgm:spPr/>
    </dgm:pt>
    <dgm:pt modelId="{D9095120-CE23-42C6-81C4-99AFD74E9BD4}" type="pres">
      <dgm:prSet presAssocID="{C2E85CBD-E494-41C5-A553-124FEB09F3BA}" presName="parentText" presStyleLbl="node1" presStyleIdx="0" presStyleCnt="1" custScaleX="277778" custLinFactNeighborX="-47415" custLinFactNeighborY="2522">
        <dgm:presLayoutVars>
          <dgm:chMax val="1"/>
          <dgm:bulletEnabled val="1"/>
        </dgm:presLayoutVars>
      </dgm:prSet>
      <dgm:spPr/>
      <dgm:t>
        <a:bodyPr/>
        <a:lstStyle/>
        <a:p>
          <a:endParaRPr lang="ru-RU"/>
        </a:p>
      </dgm:t>
    </dgm:pt>
  </dgm:ptLst>
  <dgm:cxnLst>
    <dgm:cxn modelId="{846EC9E6-D456-4C9C-8D1D-287E4B7758E2}" srcId="{90A4562D-B312-4FA2-AB2E-5ADB7C3428A5}" destId="{C2E85CBD-E494-41C5-A553-124FEB09F3BA}" srcOrd="0" destOrd="0" parTransId="{68692D77-7073-46A1-A121-5BFF599F5AB5}" sibTransId="{C73156D1-BBF3-4018-B5DB-ED162F7BDA5F}"/>
    <dgm:cxn modelId="{D8349FDF-B6D7-43A0-94A6-D7D1AF968FE3}" type="presOf" srcId="{C2E85CBD-E494-41C5-A553-124FEB09F3BA}" destId="{D9095120-CE23-42C6-81C4-99AFD74E9BD4}" srcOrd="0" destOrd="0" presId="urn:microsoft.com/office/officeart/2005/8/layout/vList5"/>
    <dgm:cxn modelId="{F67B5D86-84E2-489D-BA90-07715A03B680}" type="presOf" srcId="{90A4562D-B312-4FA2-AB2E-5ADB7C3428A5}" destId="{7FEBA592-84B1-44FB-BC52-2A7ED74722D1}" srcOrd="0" destOrd="0" presId="urn:microsoft.com/office/officeart/2005/8/layout/vList5"/>
    <dgm:cxn modelId="{7AF6CF3C-BD1B-4848-BB6F-2188743A304C}" type="presParOf" srcId="{7FEBA592-84B1-44FB-BC52-2A7ED74722D1}" destId="{2F59AEB3-D414-49CB-A436-CB5F9F29E7D3}" srcOrd="0" destOrd="0" presId="urn:microsoft.com/office/officeart/2005/8/layout/vList5"/>
    <dgm:cxn modelId="{1DD63E77-9C7F-41FE-ACD9-38DEBFBF05E7}" type="presParOf" srcId="{2F59AEB3-D414-49CB-A436-CB5F9F29E7D3}" destId="{D9095120-CE23-42C6-81C4-99AFD74E9BD4}"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0E4903-619B-4880-A5E6-7716CBA158F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ru-RU"/>
        </a:p>
      </dgm:t>
    </dgm:pt>
    <dgm:pt modelId="{EB2C5DC4-550F-46EE-8A50-2821F68C66C6}">
      <dgm:prSet/>
      <dgm:spPr/>
      <dgm:t>
        <a:bodyPr/>
        <a:lstStyle/>
        <a:p>
          <a:pPr rtl="0"/>
          <a:r>
            <a:rPr lang="ru-RU" b="1" i="1" dirty="0" smtClean="0"/>
            <a:t>Прием</a:t>
          </a:r>
          <a:endParaRPr lang="ru-RU" dirty="0"/>
        </a:p>
      </dgm:t>
    </dgm:pt>
    <dgm:pt modelId="{5C0EC671-48F1-4DD8-97A5-489940775DAD}" type="parTrans" cxnId="{C07815A4-FB75-49DB-9437-D9508B035113}">
      <dgm:prSet/>
      <dgm:spPr/>
      <dgm:t>
        <a:bodyPr/>
        <a:lstStyle/>
        <a:p>
          <a:endParaRPr lang="ru-RU"/>
        </a:p>
      </dgm:t>
    </dgm:pt>
    <dgm:pt modelId="{470B4577-047C-484D-BDD8-E658A3C71A12}" type="sibTrans" cxnId="{C07815A4-FB75-49DB-9437-D9508B035113}">
      <dgm:prSet/>
      <dgm:spPr/>
      <dgm:t>
        <a:bodyPr/>
        <a:lstStyle/>
        <a:p>
          <a:endParaRPr lang="ru-RU"/>
        </a:p>
      </dgm:t>
    </dgm:pt>
    <dgm:pt modelId="{1388E298-F028-475F-A822-A6CDAA679CDE}" type="pres">
      <dgm:prSet presAssocID="{640E4903-619B-4880-A5E6-7716CBA158F9}" presName="Name0" presStyleCnt="0">
        <dgm:presLayoutVars>
          <dgm:dir/>
          <dgm:animLvl val="lvl"/>
          <dgm:resizeHandles val="exact"/>
        </dgm:presLayoutVars>
      </dgm:prSet>
      <dgm:spPr/>
      <dgm:t>
        <a:bodyPr/>
        <a:lstStyle/>
        <a:p>
          <a:endParaRPr lang="ru-RU"/>
        </a:p>
      </dgm:t>
    </dgm:pt>
    <dgm:pt modelId="{276E8D64-1F4B-4C10-9556-FD98E89345EB}" type="pres">
      <dgm:prSet presAssocID="{EB2C5DC4-550F-46EE-8A50-2821F68C66C6}" presName="linNode" presStyleCnt="0"/>
      <dgm:spPr/>
    </dgm:pt>
    <dgm:pt modelId="{EBAB9850-15D3-4224-B6B7-5A3121942209}" type="pres">
      <dgm:prSet presAssocID="{EB2C5DC4-550F-46EE-8A50-2821F68C66C6}" presName="parentText" presStyleLbl="node1" presStyleIdx="0" presStyleCnt="1" custScaleX="277778" custLinFactNeighborX="-28281">
        <dgm:presLayoutVars>
          <dgm:chMax val="1"/>
          <dgm:bulletEnabled val="1"/>
        </dgm:presLayoutVars>
      </dgm:prSet>
      <dgm:spPr/>
      <dgm:t>
        <a:bodyPr/>
        <a:lstStyle/>
        <a:p>
          <a:endParaRPr lang="ru-RU"/>
        </a:p>
      </dgm:t>
    </dgm:pt>
  </dgm:ptLst>
  <dgm:cxnLst>
    <dgm:cxn modelId="{DF0CEB3B-3B45-426E-A00E-30FAB3131496}" type="presOf" srcId="{640E4903-619B-4880-A5E6-7716CBA158F9}" destId="{1388E298-F028-475F-A822-A6CDAA679CDE}" srcOrd="0" destOrd="0" presId="urn:microsoft.com/office/officeart/2005/8/layout/vList5"/>
    <dgm:cxn modelId="{C07815A4-FB75-49DB-9437-D9508B035113}" srcId="{640E4903-619B-4880-A5E6-7716CBA158F9}" destId="{EB2C5DC4-550F-46EE-8A50-2821F68C66C6}" srcOrd="0" destOrd="0" parTransId="{5C0EC671-48F1-4DD8-97A5-489940775DAD}" sibTransId="{470B4577-047C-484D-BDD8-E658A3C71A12}"/>
    <dgm:cxn modelId="{B0292F43-E704-4CA4-87DD-76A30FE8B40E}" type="presOf" srcId="{EB2C5DC4-550F-46EE-8A50-2821F68C66C6}" destId="{EBAB9850-15D3-4224-B6B7-5A3121942209}" srcOrd="0" destOrd="0" presId="urn:microsoft.com/office/officeart/2005/8/layout/vList5"/>
    <dgm:cxn modelId="{99DC4D3E-3BF6-4110-9361-47A57277FDE3}" type="presParOf" srcId="{1388E298-F028-475F-A822-A6CDAA679CDE}" destId="{276E8D64-1F4B-4C10-9556-FD98E89345EB}" srcOrd="0" destOrd="0" presId="urn:microsoft.com/office/officeart/2005/8/layout/vList5"/>
    <dgm:cxn modelId="{620922D3-6B01-43E1-A38D-515B4E05FF50}" type="presParOf" srcId="{276E8D64-1F4B-4C10-9556-FD98E89345EB}" destId="{EBAB9850-15D3-4224-B6B7-5A3121942209}" srcOrd="0" destOrd="0" presId="urn:microsoft.com/office/officeart/2005/8/layout/vList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FD2DC2-3305-47D3-BD28-8095AF78D3CC}"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ru-RU"/>
        </a:p>
      </dgm:t>
    </dgm:pt>
    <dgm:pt modelId="{974BA537-AFD1-49B3-BF01-38C420E3849F}">
      <dgm:prSet/>
      <dgm:spPr>
        <a:solidFill>
          <a:schemeClr val="accent6">
            <a:lumMod val="50000"/>
          </a:schemeClr>
        </a:solidFill>
      </dgm:spPr>
      <dgm:t>
        <a:bodyPr/>
        <a:lstStyle/>
        <a:p>
          <a:pPr rtl="0"/>
          <a:r>
            <a:rPr lang="ru-RU" b="1" dirty="0" smtClean="0"/>
            <a:t>словесный</a:t>
          </a:r>
          <a:endParaRPr lang="ru-RU" dirty="0"/>
        </a:p>
      </dgm:t>
    </dgm:pt>
    <dgm:pt modelId="{01C53732-62AC-4E22-8C3A-046F05CD4CB5}" type="parTrans" cxnId="{88855C34-A479-4836-9CEF-0F123D2EC79F}">
      <dgm:prSet/>
      <dgm:spPr/>
      <dgm:t>
        <a:bodyPr/>
        <a:lstStyle/>
        <a:p>
          <a:endParaRPr lang="ru-RU"/>
        </a:p>
      </dgm:t>
    </dgm:pt>
    <dgm:pt modelId="{72DFE382-B668-431E-82B8-B272BD89E9A2}" type="sibTrans" cxnId="{88855C34-A479-4836-9CEF-0F123D2EC79F}">
      <dgm:prSet/>
      <dgm:spPr/>
      <dgm:t>
        <a:bodyPr/>
        <a:lstStyle/>
        <a:p>
          <a:endParaRPr lang="ru-RU"/>
        </a:p>
      </dgm:t>
    </dgm:pt>
    <dgm:pt modelId="{03ABA3B5-91B3-4156-8AAF-49AAB6300D33}" type="pres">
      <dgm:prSet presAssocID="{DAFD2DC2-3305-47D3-BD28-8095AF78D3CC}" presName="Name0" presStyleCnt="0">
        <dgm:presLayoutVars>
          <dgm:dir/>
          <dgm:animLvl val="lvl"/>
          <dgm:resizeHandles val="exact"/>
        </dgm:presLayoutVars>
      </dgm:prSet>
      <dgm:spPr/>
      <dgm:t>
        <a:bodyPr/>
        <a:lstStyle/>
        <a:p>
          <a:endParaRPr lang="ru-RU"/>
        </a:p>
      </dgm:t>
    </dgm:pt>
    <dgm:pt modelId="{3A9D35D3-D2FA-481B-B389-0F1283C618CD}" type="pres">
      <dgm:prSet presAssocID="{974BA537-AFD1-49B3-BF01-38C420E3849F}" presName="linNode" presStyleCnt="0"/>
      <dgm:spPr/>
    </dgm:pt>
    <dgm:pt modelId="{56F18A99-51F8-487A-9062-F1CD3BA61526}" type="pres">
      <dgm:prSet presAssocID="{974BA537-AFD1-49B3-BF01-38C420E3849F}" presName="parentText" presStyleLbl="node1" presStyleIdx="0" presStyleCnt="1" custScaleX="277778" custLinFactNeighborX="-136" custLinFactNeighborY="-14185">
        <dgm:presLayoutVars>
          <dgm:chMax val="1"/>
          <dgm:bulletEnabled val="1"/>
        </dgm:presLayoutVars>
      </dgm:prSet>
      <dgm:spPr/>
      <dgm:t>
        <a:bodyPr/>
        <a:lstStyle/>
        <a:p>
          <a:endParaRPr lang="ru-RU"/>
        </a:p>
      </dgm:t>
    </dgm:pt>
  </dgm:ptLst>
  <dgm:cxnLst>
    <dgm:cxn modelId="{A24554F1-9479-49EA-9C25-D4DF9AAB8193}" type="presOf" srcId="{DAFD2DC2-3305-47D3-BD28-8095AF78D3CC}" destId="{03ABA3B5-91B3-4156-8AAF-49AAB6300D33}" srcOrd="0" destOrd="0" presId="urn:microsoft.com/office/officeart/2005/8/layout/vList5"/>
    <dgm:cxn modelId="{88855C34-A479-4836-9CEF-0F123D2EC79F}" srcId="{DAFD2DC2-3305-47D3-BD28-8095AF78D3CC}" destId="{974BA537-AFD1-49B3-BF01-38C420E3849F}" srcOrd="0" destOrd="0" parTransId="{01C53732-62AC-4E22-8C3A-046F05CD4CB5}" sibTransId="{72DFE382-B668-431E-82B8-B272BD89E9A2}"/>
    <dgm:cxn modelId="{23678717-0BE2-4C1D-AFD5-84EE76F7707F}" type="presOf" srcId="{974BA537-AFD1-49B3-BF01-38C420E3849F}" destId="{56F18A99-51F8-487A-9062-F1CD3BA61526}" srcOrd="0" destOrd="0" presId="urn:microsoft.com/office/officeart/2005/8/layout/vList5"/>
    <dgm:cxn modelId="{701E6732-0B19-4220-A287-471FB2DCF565}" type="presParOf" srcId="{03ABA3B5-91B3-4156-8AAF-49AAB6300D33}" destId="{3A9D35D3-D2FA-481B-B389-0F1283C618CD}" srcOrd="0" destOrd="0" presId="urn:microsoft.com/office/officeart/2005/8/layout/vList5"/>
    <dgm:cxn modelId="{CEB215F2-63D9-464A-A95F-41527A2A4BA4}" type="presParOf" srcId="{3A9D35D3-D2FA-481B-B389-0F1283C618CD}" destId="{56F18A99-51F8-487A-9062-F1CD3BA61526}" srcOrd="0" destOrd="0" presId="urn:microsoft.com/office/officeart/2005/8/layout/vList5"/>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46F92A-6B1E-480A-817D-EB264F73E207}"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ru-RU"/>
        </a:p>
      </dgm:t>
    </dgm:pt>
    <dgm:pt modelId="{55B91B40-4921-44AA-AE49-BA909EF843BC}">
      <dgm:prSet/>
      <dgm:spPr>
        <a:solidFill>
          <a:schemeClr val="accent6">
            <a:lumMod val="50000"/>
          </a:schemeClr>
        </a:solidFill>
      </dgm:spPr>
      <dgm:t>
        <a:bodyPr/>
        <a:lstStyle/>
        <a:p>
          <a:pPr rtl="0"/>
          <a:r>
            <a:rPr lang="ru-RU" b="1" dirty="0" smtClean="0"/>
            <a:t>наглядный</a:t>
          </a:r>
          <a:endParaRPr lang="ru-RU" dirty="0"/>
        </a:p>
      </dgm:t>
    </dgm:pt>
    <dgm:pt modelId="{32AA7D35-4B96-4606-89C4-3B2660E649D7}" type="parTrans" cxnId="{CA1BEAAB-ED3C-481A-885E-06FFA25BFD3F}">
      <dgm:prSet/>
      <dgm:spPr/>
      <dgm:t>
        <a:bodyPr/>
        <a:lstStyle/>
        <a:p>
          <a:endParaRPr lang="ru-RU"/>
        </a:p>
      </dgm:t>
    </dgm:pt>
    <dgm:pt modelId="{B6DBD96B-9CD2-484F-8E91-443F81E35E7E}" type="sibTrans" cxnId="{CA1BEAAB-ED3C-481A-885E-06FFA25BFD3F}">
      <dgm:prSet/>
      <dgm:spPr/>
      <dgm:t>
        <a:bodyPr/>
        <a:lstStyle/>
        <a:p>
          <a:endParaRPr lang="ru-RU"/>
        </a:p>
      </dgm:t>
    </dgm:pt>
    <dgm:pt modelId="{CF30C64D-4B4C-48F0-B83B-6AEAA00FFBA5}" type="pres">
      <dgm:prSet presAssocID="{0046F92A-6B1E-480A-817D-EB264F73E207}" presName="Name0" presStyleCnt="0">
        <dgm:presLayoutVars>
          <dgm:dir/>
          <dgm:animLvl val="lvl"/>
          <dgm:resizeHandles val="exact"/>
        </dgm:presLayoutVars>
      </dgm:prSet>
      <dgm:spPr/>
      <dgm:t>
        <a:bodyPr/>
        <a:lstStyle/>
        <a:p>
          <a:endParaRPr lang="ru-RU"/>
        </a:p>
      </dgm:t>
    </dgm:pt>
    <dgm:pt modelId="{A99D8727-57E4-4CE7-8349-997016B114F9}" type="pres">
      <dgm:prSet presAssocID="{55B91B40-4921-44AA-AE49-BA909EF843BC}" presName="linNode" presStyleCnt="0"/>
      <dgm:spPr/>
    </dgm:pt>
    <dgm:pt modelId="{189D34F8-A577-497E-9D7B-FF2DDEFF362C}" type="pres">
      <dgm:prSet presAssocID="{55B91B40-4921-44AA-AE49-BA909EF843BC}" presName="parentText" presStyleLbl="node1" presStyleIdx="0" presStyleCnt="1" custScaleX="277778" custLinFactNeighborX="-136" custLinFactNeighborY="-69690">
        <dgm:presLayoutVars>
          <dgm:chMax val="1"/>
          <dgm:bulletEnabled val="1"/>
        </dgm:presLayoutVars>
      </dgm:prSet>
      <dgm:spPr/>
      <dgm:t>
        <a:bodyPr/>
        <a:lstStyle/>
        <a:p>
          <a:endParaRPr lang="ru-RU"/>
        </a:p>
      </dgm:t>
    </dgm:pt>
  </dgm:ptLst>
  <dgm:cxnLst>
    <dgm:cxn modelId="{055AD3CE-9049-49F8-A33F-4A598D50C152}" type="presOf" srcId="{0046F92A-6B1E-480A-817D-EB264F73E207}" destId="{CF30C64D-4B4C-48F0-B83B-6AEAA00FFBA5}" srcOrd="0" destOrd="0" presId="urn:microsoft.com/office/officeart/2005/8/layout/vList5"/>
    <dgm:cxn modelId="{CA1BEAAB-ED3C-481A-885E-06FFA25BFD3F}" srcId="{0046F92A-6B1E-480A-817D-EB264F73E207}" destId="{55B91B40-4921-44AA-AE49-BA909EF843BC}" srcOrd="0" destOrd="0" parTransId="{32AA7D35-4B96-4606-89C4-3B2660E649D7}" sibTransId="{B6DBD96B-9CD2-484F-8E91-443F81E35E7E}"/>
    <dgm:cxn modelId="{0C497446-E362-4F13-89F1-5EF805E6A4A2}" type="presOf" srcId="{55B91B40-4921-44AA-AE49-BA909EF843BC}" destId="{189D34F8-A577-497E-9D7B-FF2DDEFF362C}" srcOrd="0" destOrd="0" presId="urn:microsoft.com/office/officeart/2005/8/layout/vList5"/>
    <dgm:cxn modelId="{245E586A-710D-445E-8944-A6084F2B5599}" type="presParOf" srcId="{CF30C64D-4B4C-48F0-B83B-6AEAA00FFBA5}" destId="{A99D8727-57E4-4CE7-8349-997016B114F9}" srcOrd="0" destOrd="0" presId="urn:microsoft.com/office/officeart/2005/8/layout/vList5"/>
    <dgm:cxn modelId="{1E5BB93E-D98F-46F4-BFDF-8FF7A6EAEB45}" type="presParOf" srcId="{A99D8727-57E4-4CE7-8349-997016B114F9}" destId="{189D34F8-A577-497E-9D7B-FF2DDEFF362C}" srcOrd="0" destOrd="0" presId="urn:microsoft.com/office/officeart/2005/8/layout/vList5"/>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8DE654-A9CA-4BEF-9F00-4F55B6B7588B}"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ru-RU"/>
        </a:p>
      </dgm:t>
    </dgm:pt>
    <dgm:pt modelId="{628D1F81-1C34-4496-B55C-EA8FDCD92537}">
      <dgm:prSet/>
      <dgm:spPr>
        <a:solidFill>
          <a:schemeClr val="accent6">
            <a:lumMod val="50000"/>
          </a:schemeClr>
        </a:solidFill>
      </dgm:spPr>
      <dgm:t>
        <a:bodyPr/>
        <a:lstStyle/>
        <a:p>
          <a:pPr rtl="0"/>
          <a:r>
            <a:rPr lang="ru-RU" b="1" dirty="0" smtClean="0"/>
            <a:t>практический</a:t>
          </a:r>
          <a:endParaRPr lang="ru-RU" dirty="0"/>
        </a:p>
      </dgm:t>
    </dgm:pt>
    <dgm:pt modelId="{BEB01136-95EA-44D5-BC0C-88F06D6DAEE9}" type="parTrans" cxnId="{929A5096-E9BF-4355-B11D-3A32ED084153}">
      <dgm:prSet/>
      <dgm:spPr/>
      <dgm:t>
        <a:bodyPr/>
        <a:lstStyle/>
        <a:p>
          <a:endParaRPr lang="ru-RU"/>
        </a:p>
      </dgm:t>
    </dgm:pt>
    <dgm:pt modelId="{7F129463-E0C2-4C98-BA25-9B0CF5D3F2CF}" type="sibTrans" cxnId="{929A5096-E9BF-4355-B11D-3A32ED084153}">
      <dgm:prSet/>
      <dgm:spPr/>
      <dgm:t>
        <a:bodyPr/>
        <a:lstStyle/>
        <a:p>
          <a:endParaRPr lang="ru-RU"/>
        </a:p>
      </dgm:t>
    </dgm:pt>
    <dgm:pt modelId="{C57074D3-7F15-41D0-AC38-25A6D0428DC2}" type="pres">
      <dgm:prSet presAssocID="{718DE654-A9CA-4BEF-9F00-4F55B6B7588B}" presName="Name0" presStyleCnt="0">
        <dgm:presLayoutVars>
          <dgm:dir/>
          <dgm:animLvl val="lvl"/>
          <dgm:resizeHandles val="exact"/>
        </dgm:presLayoutVars>
      </dgm:prSet>
      <dgm:spPr/>
      <dgm:t>
        <a:bodyPr/>
        <a:lstStyle/>
        <a:p>
          <a:endParaRPr lang="ru-RU"/>
        </a:p>
      </dgm:t>
    </dgm:pt>
    <dgm:pt modelId="{FFD03B9F-007E-4460-971D-BDE430B61B77}" type="pres">
      <dgm:prSet presAssocID="{628D1F81-1C34-4496-B55C-EA8FDCD92537}" presName="linNode" presStyleCnt="0"/>
      <dgm:spPr/>
    </dgm:pt>
    <dgm:pt modelId="{58C3234F-38BA-4135-81F7-6ECC8FB10820}" type="pres">
      <dgm:prSet presAssocID="{628D1F81-1C34-4496-B55C-EA8FDCD92537}" presName="parentText" presStyleLbl="node1" presStyleIdx="0" presStyleCnt="1" custScaleX="277778" custLinFactNeighborX="-16590" custLinFactNeighborY="1834">
        <dgm:presLayoutVars>
          <dgm:chMax val="1"/>
          <dgm:bulletEnabled val="1"/>
        </dgm:presLayoutVars>
      </dgm:prSet>
      <dgm:spPr/>
      <dgm:t>
        <a:bodyPr/>
        <a:lstStyle/>
        <a:p>
          <a:endParaRPr lang="ru-RU"/>
        </a:p>
      </dgm:t>
    </dgm:pt>
  </dgm:ptLst>
  <dgm:cxnLst>
    <dgm:cxn modelId="{929A5096-E9BF-4355-B11D-3A32ED084153}" srcId="{718DE654-A9CA-4BEF-9F00-4F55B6B7588B}" destId="{628D1F81-1C34-4496-B55C-EA8FDCD92537}" srcOrd="0" destOrd="0" parTransId="{BEB01136-95EA-44D5-BC0C-88F06D6DAEE9}" sibTransId="{7F129463-E0C2-4C98-BA25-9B0CF5D3F2CF}"/>
    <dgm:cxn modelId="{411A9358-89DE-4E58-84D2-C5D438C1E5B5}" type="presOf" srcId="{628D1F81-1C34-4496-B55C-EA8FDCD92537}" destId="{58C3234F-38BA-4135-81F7-6ECC8FB10820}" srcOrd="0" destOrd="0" presId="urn:microsoft.com/office/officeart/2005/8/layout/vList5"/>
    <dgm:cxn modelId="{D88E184F-9AB7-4C71-ADA0-8964D3CE9884}" type="presOf" srcId="{718DE654-A9CA-4BEF-9F00-4F55B6B7588B}" destId="{C57074D3-7F15-41D0-AC38-25A6D0428DC2}" srcOrd="0" destOrd="0" presId="urn:microsoft.com/office/officeart/2005/8/layout/vList5"/>
    <dgm:cxn modelId="{F8FA467E-B678-4CC9-855B-FDF28A626D0F}" type="presParOf" srcId="{C57074D3-7F15-41D0-AC38-25A6D0428DC2}" destId="{FFD03B9F-007E-4460-971D-BDE430B61B77}" srcOrd="0" destOrd="0" presId="urn:microsoft.com/office/officeart/2005/8/layout/vList5"/>
    <dgm:cxn modelId="{86844905-A989-4C4C-A275-3185930BDFF0}" type="presParOf" srcId="{FFD03B9F-007E-4460-971D-BDE430B61B77}" destId="{58C3234F-38BA-4135-81F7-6ECC8FB10820}" srcOrd="0" destOrd="0" presId="urn:microsoft.com/office/officeart/2005/8/layout/vList5"/>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9A1D7-B598-4F16-A49B-973247DA0E01}">
      <dsp:nvSpPr>
        <dsp:cNvPr id="0" name=""/>
        <dsp:cNvSpPr/>
      </dsp:nvSpPr>
      <dsp:spPr>
        <a:xfrm>
          <a:off x="0" y="0"/>
          <a:ext cx="7878547" cy="8807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ru-RU" sz="3800" b="1" kern="1200" dirty="0" smtClean="0"/>
            <a:t>Конфликт</a:t>
          </a:r>
          <a:endParaRPr lang="ru-RU" sz="3800" b="1" kern="1200" dirty="0"/>
        </a:p>
      </dsp:txBody>
      <dsp:txXfrm>
        <a:off x="25795" y="25795"/>
        <a:ext cx="7826957" cy="829131"/>
      </dsp:txXfrm>
    </dsp:sp>
    <dsp:sp modelId="{297F8708-C80C-44D8-A343-FAC7C53CD674}">
      <dsp:nvSpPr>
        <dsp:cNvPr id="0" name=""/>
        <dsp:cNvSpPr/>
      </dsp:nvSpPr>
      <dsp:spPr>
        <a:xfrm>
          <a:off x="2910" y="1079451"/>
          <a:ext cx="3780492" cy="8807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b="1" kern="1200" dirty="0" err="1" smtClean="0"/>
            <a:t>дисфункциональный</a:t>
          </a:r>
          <a:endParaRPr lang="ru-RU" sz="2900" kern="1200" dirty="0"/>
        </a:p>
      </dsp:txBody>
      <dsp:txXfrm>
        <a:off x="28705" y="1105246"/>
        <a:ext cx="3728902" cy="829131"/>
      </dsp:txXfrm>
    </dsp:sp>
    <dsp:sp modelId="{25E7B03B-AE3F-4AD5-A1F0-C1DA3964A776}">
      <dsp:nvSpPr>
        <dsp:cNvPr id="0" name=""/>
        <dsp:cNvSpPr/>
      </dsp:nvSpPr>
      <dsp:spPr>
        <a:xfrm>
          <a:off x="4100964" y="1079451"/>
          <a:ext cx="3780492" cy="88072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b="1" kern="1200" dirty="0" smtClean="0"/>
            <a:t>функциональный</a:t>
          </a:r>
          <a:endParaRPr lang="ru-RU" sz="2900" kern="1200" dirty="0"/>
        </a:p>
      </dsp:txBody>
      <dsp:txXfrm>
        <a:off x="4126759" y="1105246"/>
        <a:ext cx="3728902" cy="829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8A0A4-7576-4787-975C-1F1855F6B90D}">
      <dsp:nvSpPr>
        <dsp:cNvPr id="0" name=""/>
        <dsp:cNvSpPr/>
      </dsp:nvSpPr>
      <dsp:spPr>
        <a:xfrm>
          <a:off x="4046007" y="869521"/>
          <a:ext cx="3257062" cy="498635"/>
        </a:xfrm>
        <a:custGeom>
          <a:avLst/>
          <a:gdLst/>
          <a:ahLst/>
          <a:cxnLst/>
          <a:rect l="0" t="0" r="0" b="0"/>
          <a:pathLst>
            <a:path>
              <a:moveTo>
                <a:pt x="0" y="0"/>
              </a:moveTo>
              <a:lnTo>
                <a:pt x="0" y="346491"/>
              </a:lnTo>
              <a:lnTo>
                <a:pt x="3257062" y="346491"/>
              </a:lnTo>
              <a:lnTo>
                <a:pt x="3257062" y="49863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27D8B-6A2F-4790-999C-8E9586117625}">
      <dsp:nvSpPr>
        <dsp:cNvPr id="0" name=""/>
        <dsp:cNvSpPr/>
      </dsp:nvSpPr>
      <dsp:spPr>
        <a:xfrm>
          <a:off x="4046007" y="869521"/>
          <a:ext cx="1178257" cy="613456"/>
        </a:xfrm>
        <a:custGeom>
          <a:avLst/>
          <a:gdLst/>
          <a:ahLst/>
          <a:cxnLst/>
          <a:rect l="0" t="0" r="0" b="0"/>
          <a:pathLst>
            <a:path>
              <a:moveTo>
                <a:pt x="0" y="0"/>
              </a:moveTo>
              <a:lnTo>
                <a:pt x="0" y="461312"/>
              </a:lnTo>
              <a:lnTo>
                <a:pt x="1178257" y="461312"/>
              </a:lnTo>
              <a:lnTo>
                <a:pt x="1178257" y="61345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AC172-D7B8-4FDC-89F1-1FF8AF85D63D}">
      <dsp:nvSpPr>
        <dsp:cNvPr id="0" name=""/>
        <dsp:cNvSpPr/>
      </dsp:nvSpPr>
      <dsp:spPr>
        <a:xfrm>
          <a:off x="3253196" y="869521"/>
          <a:ext cx="792811" cy="541414"/>
        </a:xfrm>
        <a:custGeom>
          <a:avLst/>
          <a:gdLst/>
          <a:ahLst/>
          <a:cxnLst/>
          <a:rect l="0" t="0" r="0" b="0"/>
          <a:pathLst>
            <a:path>
              <a:moveTo>
                <a:pt x="792811" y="0"/>
              </a:moveTo>
              <a:lnTo>
                <a:pt x="792811" y="389270"/>
              </a:lnTo>
              <a:lnTo>
                <a:pt x="0" y="389270"/>
              </a:lnTo>
              <a:lnTo>
                <a:pt x="0" y="5414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A6B342-A791-472E-B162-BB402BC265E4}">
      <dsp:nvSpPr>
        <dsp:cNvPr id="0" name=""/>
        <dsp:cNvSpPr/>
      </dsp:nvSpPr>
      <dsp:spPr>
        <a:xfrm>
          <a:off x="1142735" y="869521"/>
          <a:ext cx="2903271" cy="541299"/>
        </a:xfrm>
        <a:custGeom>
          <a:avLst/>
          <a:gdLst/>
          <a:ahLst/>
          <a:cxnLst/>
          <a:rect l="0" t="0" r="0" b="0"/>
          <a:pathLst>
            <a:path>
              <a:moveTo>
                <a:pt x="2903271" y="0"/>
              </a:moveTo>
              <a:lnTo>
                <a:pt x="2903271" y="389156"/>
              </a:lnTo>
              <a:lnTo>
                <a:pt x="0" y="389156"/>
              </a:lnTo>
              <a:lnTo>
                <a:pt x="0" y="5412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0765DA-BCC5-46F1-8639-574726304A9B}">
      <dsp:nvSpPr>
        <dsp:cNvPr id="0" name=""/>
        <dsp:cNvSpPr/>
      </dsp:nvSpPr>
      <dsp:spPr>
        <a:xfrm>
          <a:off x="3094491" y="-173356"/>
          <a:ext cx="1903031" cy="104287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2A9D34-2897-49FB-80D1-8AFD6234806F}">
      <dsp:nvSpPr>
        <dsp:cNvPr id="0" name=""/>
        <dsp:cNvSpPr/>
      </dsp:nvSpPr>
      <dsp:spPr>
        <a:xfrm>
          <a:off x="3276972" y="0"/>
          <a:ext cx="1903031" cy="104287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t>Конфликт</a:t>
          </a:r>
          <a:endParaRPr lang="ru-RU" sz="2400" b="1" kern="1200" dirty="0"/>
        </a:p>
      </dsp:txBody>
      <dsp:txXfrm>
        <a:off x="3307517" y="30545"/>
        <a:ext cx="1841941" cy="981788"/>
      </dsp:txXfrm>
    </dsp:sp>
    <dsp:sp modelId="{283E22AC-0469-4672-BAD3-3F4799D82CCF}">
      <dsp:nvSpPr>
        <dsp:cNvPr id="0" name=""/>
        <dsp:cNvSpPr/>
      </dsp:nvSpPr>
      <dsp:spPr>
        <a:xfrm>
          <a:off x="321571" y="1410820"/>
          <a:ext cx="1642328" cy="104287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30F5B75-3F48-4BFF-9E38-62F0E2CB3591}">
      <dsp:nvSpPr>
        <dsp:cNvPr id="0" name=""/>
        <dsp:cNvSpPr/>
      </dsp:nvSpPr>
      <dsp:spPr>
        <a:xfrm>
          <a:off x="504052" y="1584177"/>
          <a:ext cx="1642328" cy="104287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err="1" smtClean="0"/>
            <a:t>внутриличностный</a:t>
          </a:r>
          <a:endParaRPr lang="ru-RU" sz="1400" kern="1200" dirty="0"/>
        </a:p>
      </dsp:txBody>
      <dsp:txXfrm>
        <a:off x="534597" y="1614722"/>
        <a:ext cx="1581238" cy="981788"/>
      </dsp:txXfrm>
    </dsp:sp>
    <dsp:sp modelId="{BE496FD4-ABC5-4D01-A9D3-E61F15BFA291}">
      <dsp:nvSpPr>
        <dsp:cNvPr id="0" name=""/>
        <dsp:cNvSpPr/>
      </dsp:nvSpPr>
      <dsp:spPr>
        <a:xfrm>
          <a:off x="2432032" y="1410935"/>
          <a:ext cx="1642328" cy="104287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0BC790A-0B13-4112-8362-52CA1AE4FC9D}">
      <dsp:nvSpPr>
        <dsp:cNvPr id="0" name=""/>
        <dsp:cNvSpPr/>
      </dsp:nvSpPr>
      <dsp:spPr>
        <a:xfrm>
          <a:off x="2614513" y="1584292"/>
          <a:ext cx="1642328" cy="104287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межличностный</a:t>
          </a:r>
          <a:endParaRPr lang="ru-RU" sz="1400" kern="1200" dirty="0"/>
        </a:p>
      </dsp:txBody>
      <dsp:txXfrm>
        <a:off x="2645058" y="1614837"/>
        <a:ext cx="1581238" cy="981788"/>
      </dsp:txXfrm>
    </dsp:sp>
    <dsp:sp modelId="{8F7F72BF-65A0-49F8-AF3F-3660C3CCE5FD}">
      <dsp:nvSpPr>
        <dsp:cNvPr id="0" name=""/>
        <dsp:cNvSpPr/>
      </dsp:nvSpPr>
      <dsp:spPr>
        <a:xfrm>
          <a:off x="4426216" y="1482977"/>
          <a:ext cx="1596096" cy="92442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420DBD-A351-4D7D-BD24-189A22873D8B}">
      <dsp:nvSpPr>
        <dsp:cNvPr id="0" name=""/>
        <dsp:cNvSpPr/>
      </dsp:nvSpPr>
      <dsp:spPr>
        <a:xfrm>
          <a:off x="4608697" y="1656334"/>
          <a:ext cx="1596096" cy="92442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между личностью и группой</a:t>
          </a:r>
          <a:endParaRPr lang="ru-RU" sz="1400" kern="1200" dirty="0"/>
        </a:p>
      </dsp:txBody>
      <dsp:txXfrm>
        <a:off x="4635773" y="1683410"/>
        <a:ext cx="1541944" cy="870276"/>
      </dsp:txXfrm>
    </dsp:sp>
    <dsp:sp modelId="{0B1E961D-7641-476B-808B-ADF79E1AFCDB}">
      <dsp:nvSpPr>
        <dsp:cNvPr id="0" name=""/>
        <dsp:cNvSpPr/>
      </dsp:nvSpPr>
      <dsp:spPr>
        <a:xfrm>
          <a:off x="6481905" y="1368156"/>
          <a:ext cx="1642328" cy="104287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9800707-74B9-4995-A8D6-8F3FCB1D4D3C}">
      <dsp:nvSpPr>
        <dsp:cNvPr id="0" name=""/>
        <dsp:cNvSpPr/>
      </dsp:nvSpPr>
      <dsp:spPr>
        <a:xfrm>
          <a:off x="6664386" y="1541513"/>
          <a:ext cx="1642328" cy="104287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межгрупповой</a:t>
          </a:r>
          <a:endParaRPr lang="ru-RU" sz="1400" kern="1200" dirty="0"/>
        </a:p>
      </dsp:txBody>
      <dsp:txXfrm>
        <a:off x="6694931" y="1572058"/>
        <a:ext cx="1581238" cy="981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77B94-8784-4E42-AF8B-10817F6A77DE}">
      <dsp:nvSpPr>
        <dsp:cNvPr id="0" name=""/>
        <dsp:cNvSpPr/>
      </dsp:nvSpPr>
      <dsp:spPr>
        <a:xfrm>
          <a:off x="0" y="0"/>
          <a:ext cx="5792342" cy="5232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ru-RU" sz="2600" b="1" kern="1200" dirty="0" smtClean="0"/>
            <a:t>Методы, средства и приемы обучения</a:t>
          </a:r>
          <a:endParaRPr lang="ru-RU" sz="2600" kern="1200" dirty="0"/>
        </a:p>
      </dsp:txBody>
      <dsp:txXfrm>
        <a:off x="25541" y="25541"/>
        <a:ext cx="5741260" cy="472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83FD8-11F1-47BB-A5B3-71DAE7343FC4}">
      <dsp:nvSpPr>
        <dsp:cNvPr id="0" name=""/>
        <dsp:cNvSpPr/>
      </dsp:nvSpPr>
      <dsp:spPr>
        <a:xfrm>
          <a:off x="0" y="19535"/>
          <a:ext cx="1476482" cy="5036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1" i="1" kern="1200" dirty="0" smtClean="0"/>
            <a:t>Средства</a:t>
          </a:r>
          <a:endParaRPr lang="ru-RU" sz="2100" kern="1200" dirty="0"/>
        </a:p>
      </dsp:txBody>
      <dsp:txXfrm>
        <a:off x="24588" y="44123"/>
        <a:ext cx="1427306" cy="454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95120-CE23-42C6-81C4-99AFD74E9BD4}">
      <dsp:nvSpPr>
        <dsp:cNvPr id="0" name=""/>
        <dsp:cNvSpPr/>
      </dsp:nvSpPr>
      <dsp:spPr>
        <a:xfrm>
          <a:off x="0" y="0"/>
          <a:ext cx="1000528" cy="5232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ru-RU" sz="1900" b="1" i="1" kern="1200" dirty="0" smtClean="0"/>
            <a:t>Метод</a:t>
          </a:r>
          <a:endParaRPr lang="ru-RU" sz="1900" kern="1200" dirty="0"/>
        </a:p>
      </dsp:txBody>
      <dsp:txXfrm>
        <a:off x="25541" y="25541"/>
        <a:ext cx="949446" cy="472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B9850-15D3-4224-B6B7-5A3121942209}">
      <dsp:nvSpPr>
        <dsp:cNvPr id="0" name=""/>
        <dsp:cNvSpPr/>
      </dsp:nvSpPr>
      <dsp:spPr>
        <a:xfrm>
          <a:off x="0" y="0"/>
          <a:ext cx="1161788" cy="5232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ru-RU" sz="2500" b="1" i="1" kern="1200" dirty="0" smtClean="0"/>
            <a:t>Прием</a:t>
          </a:r>
          <a:endParaRPr lang="ru-RU" sz="2500" kern="1200" dirty="0"/>
        </a:p>
      </dsp:txBody>
      <dsp:txXfrm>
        <a:off x="25541" y="25541"/>
        <a:ext cx="1110706" cy="472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18A99-51F8-487A-9062-F1CD3BA61526}">
      <dsp:nvSpPr>
        <dsp:cNvPr id="0" name=""/>
        <dsp:cNvSpPr/>
      </dsp:nvSpPr>
      <dsp:spPr>
        <a:xfrm>
          <a:off x="0" y="0"/>
          <a:ext cx="1288078" cy="905933"/>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ru-RU" sz="1700" b="1" kern="1200" dirty="0" smtClean="0"/>
            <a:t>словесный</a:t>
          </a:r>
          <a:endParaRPr lang="ru-RU" sz="1700" kern="1200" dirty="0"/>
        </a:p>
      </dsp:txBody>
      <dsp:txXfrm>
        <a:off x="44224" y="44224"/>
        <a:ext cx="1199630" cy="8174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D34F8-A577-497E-9D7B-FF2DDEFF362C}">
      <dsp:nvSpPr>
        <dsp:cNvPr id="0" name=""/>
        <dsp:cNvSpPr/>
      </dsp:nvSpPr>
      <dsp:spPr>
        <a:xfrm>
          <a:off x="0" y="0"/>
          <a:ext cx="1338542" cy="791796"/>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ru-RU" sz="1800" b="1" kern="1200" dirty="0" smtClean="0"/>
            <a:t>наглядный</a:t>
          </a:r>
          <a:endParaRPr lang="ru-RU" sz="1800" kern="1200" dirty="0"/>
        </a:p>
      </dsp:txBody>
      <dsp:txXfrm>
        <a:off x="38652" y="38652"/>
        <a:ext cx="1261238" cy="7144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3234F-38BA-4135-81F7-6ECC8FB10820}">
      <dsp:nvSpPr>
        <dsp:cNvPr id="0" name=""/>
        <dsp:cNvSpPr/>
      </dsp:nvSpPr>
      <dsp:spPr>
        <a:xfrm>
          <a:off x="0" y="0"/>
          <a:ext cx="1725515" cy="769972"/>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ru-RU" sz="1900" b="1" kern="1200" dirty="0" smtClean="0"/>
            <a:t>практический</a:t>
          </a:r>
          <a:endParaRPr lang="ru-RU" sz="1900" kern="1200" dirty="0"/>
        </a:p>
      </dsp:txBody>
      <dsp:txXfrm>
        <a:off x="37587" y="37587"/>
        <a:ext cx="1650341" cy="6947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850C0BC-A1A1-43F8-988E-E52CF17AD5D6}" type="datetimeFigureOut">
              <a:rPr lang="ru-RU"/>
              <a:pPr>
                <a:defRPr/>
              </a:pPr>
              <a:t>12.03.2024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C4F7F6-4458-49AE-8604-2191F0F50EFC}"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37220" name="Номер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D0E3E5-F261-4345-969B-4B52A666165C}" type="slidenum">
              <a:rPr lang="ru-RU" altLang="ru-RU">
                <a:latin typeface="Calibri" panose="020F0502020204030204" pitchFamily="34" charset="0"/>
              </a:rPr>
              <a:pPr eaLnBrk="1" hangingPunct="1"/>
              <a:t>3</a:t>
            </a:fld>
            <a:endParaRPr lang="ru-RU" altLang="ru-RU">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38244" name="Номер слайда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83E4E8-0E7D-45CB-9654-AD83EDE537B0}" type="slidenum">
              <a:rPr lang="ru-RU" altLang="ru-RU">
                <a:latin typeface="Calibri" panose="020F0502020204030204" pitchFamily="34" charset="0"/>
              </a:rPr>
              <a:pPr eaLnBrk="1" hangingPunct="1"/>
              <a:t>18</a:t>
            </a:fld>
            <a:endParaRPr lang="ru-RU" altLang="ru-RU">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EBFB7C5-39AB-450D-8801-B684EBAB040D}" type="datetimeFigureOut">
              <a:rPr lang="ru-RU"/>
              <a:pPr>
                <a:defRPr/>
              </a:pPr>
              <a:t>12.03.2024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3ABFACD-BC48-43AB-A98B-9E8541ABE032}" type="slidenum">
              <a:rPr lang="ru-RU" altLang="ru-RU"/>
              <a:pPr/>
              <a:t>‹#›</a:t>
            </a:fld>
            <a:endParaRPr lang="ru-RU" altLang="ru-RU"/>
          </a:p>
        </p:txBody>
      </p:sp>
    </p:spTree>
    <p:extLst>
      <p:ext uri="{BB962C8B-B14F-4D97-AF65-F5344CB8AC3E}">
        <p14:creationId xmlns:p14="http://schemas.microsoft.com/office/powerpoint/2010/main" val="137047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0FAE0C-8F35-4638-961A-2E905721EEC4}" type="datetimeFigureOut">
              <a:rPr lang="ru-RU"/>
              <a:pPr>
                <a:defRPr/>
              </a:pPr>
              <a:t>12.03.2024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E3089F3-E896-40C8-927A-F6C614559C10}" type="slidenum">
              <a:rPr lang="ru-RU" altLang="ru-RU"/>
              <a:pPr/>
              <a:t>‹#›</a:t>
            </a:fld>
            <a:endParaRPr lang="ru-RU" altLang="ru-RU"/>
          </a:p>
        </p:txBody>
      </p:sp>
    </p:spTree>
    <p:extLst>
      <p:ext uri="{BB962C8B-B14F-4D97-AF65-F5344CB8AC3E}">
        <p14:creationId xmlns:p14="http://schemas.microsoft.com/office/powerpoint/2010/main" val="46124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8BA1F44-2132-46CF-B9D1-33F2B9E9FE5E}" type="datetimeFigureOut">
              <a:rPr lang="ru-RU"/>
              <a:pPr>
                <a:defRPr/>
              </a:pPr>
              <a:t>12.03.2024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F7D99AA1-48C1-4489-86FA-27C524B48283}" type="slidenum">
              <a:rPr lang="ru-RU" altLang="ru-RU"/>
              <a:pPr/>
              <a:t>‹#›</a:t>
            </a:fld>
            <a:endParaRPr lang="ru-RU" altLang="ru-RU"/>
          </a:p>
        </p:txBody>
      </p:sp>
    </p:spTree>
    <p:extLst>
      <p:ext uri="{BB962C8B-B14F-4D97-AF65-F5344CB8AC3E}">
        <p14:creationId xmlns:p14="http://schemas.microsoft.com/office/powerpoint/2010/main" val="96303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E2A53FE-8592-41C5-B4E2-877C13DEADB9}" type="datetimeFigureOut">
              <a:rPr lang="ru-RU"/>
              <a:pPr>
                <a:defRPr/>
              </a:pPr>
              <a:t>12.03.2024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647A19A-B3BA-46E2-88CC-6C7CBE74C89E}" type="slidenum">
              <a:rPr lang="ru-RU" altLang="ru-RU"/>
              <a:pPr/>
              <a:t>‹#›</a:t>
            </a:fld>
            <a:endParaRPr lang="ru-RU" altLang="ru-RU"/>
          </a:p>
        </p:txBody>
      </p:sp>
    </p:spTree>
    <p:extLst>
      <p:ext uri="{BB962C8B-B14F-4D97-AF65-F5344CB8AC3E}">
        <p14:creationId xmlns:p14="http://schemas.microsoft.com/office/powerpoint/2010/main" val="187422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0097DD9-969D-44B7-A6EA-7686A91986D9}" type="datetimeFigureOut">
              <a:rPr lang="ru-RU"/>
              <a:pPr>
                <a:defRPr/>
              </a:pPr>
              <a:t>12.03.2024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92EA5A7-DFEC-42BA-A8A6-7718019BD8E0}" type="slidenum">
              <a:rPr lang="ru-RU" altLang="ru-RU"/>
              <a:pPr/>
              <a:t>‹#›</a:t>
            </a:fld>
            <a:endParaRPr lang="ru-RU" altLang="ru-RU"/>
          </a:p>
        </p:txBody>
      </p:sp>
    </p:spTree>
    <p:extLst>
      <p:ext uri="{BB962C8B-B14F-4D97-AF65-F5344CB8AC3E}">
        <p14:creationId xmlns:p14="http://schemas.microsoft.com/office/powerpoint/2010/main" val="83514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47402D7-ABA2-4AB4-BC86-149D10D293F8}" type="datetimeFigureOut">
              <a:rPr lang="ru-RU"/>
              <a:pPr>
                <a:defRPr/>
              </a:pPr>
              <a:t>12.03.2024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802C135-C5C9-480D-A9E1-0AB62D5BFC1E}" type="slidenum">
              <a:rPr lang="ru-RU" altLang="ru-RU"/>
              <a:pPr/>
              <a:t>‹#›</a:t>
            </a:fld>
            <a:endParaRPr lang="ru-RU" altLang="ru-RU"/>
          </a:p>
        </p:txBody>
      </p:sp>
    </p:spTree>
    <p:extLst>
      <p:ext uri="{BB962C8B-B14F-4D97-AF65-F5344CB8AC3E}">
        <p14:creationId xmlns:p14="http://schemas.microsoft.com/office/powerpoint/2010/main" val="140561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8609C51-73EE-40CE-BC22-CBB20BDD30F9}" type="datetimeFigureOut">
              <a:rPr lang="ru-RU"/>
              <a:pPr>
                <a:defRPr/>
              </a:pPr>
              <a:t>12.03.2024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CBDA0121-42AD-43B3-816A-0D3A69B16DAA}" type="slidenum">
              <a:rPr lang="ru-RU" altLang="ru-RU"/>
              <a:pPr/>
              <a:t>‹#›</a:t>
            </a:fld>
            <a:endParaRPr lang="ru-RU" altLang="ru-RU"/>
          </a:p>
        </p:txBody>
      </p:sp>
    </p:spTree>
    <p:extLst>
      <p:ext uri="{BB962C8B-B14F-4D97-AF65-F5344CB8AC3E}">
        <p14:creationId xmlns:p14="http://schemas.microsoft.com/office/powerpoint/2010/main" val="35393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6FFB15A-B936-4C5E-87B8-AA5264620E90}" type="datetimeFigureOut">
              <a:rPr lang="ru-RU"/>
              <a:pPr>
                <a:defRPr/>
              </a:pPr>
              <a:t>12.03.2024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6150FE48-6F77-4AFC-896B-61D972E4633A}" type="slidenum">
              <a:rPr lang="ru-RU" altLang="ru-RU"/>
              <a:pPr/>
              <a:t>‹#›</a:t>
            </a:fld>
            <a:endParaRPr lang="ru-RU" altLang="ru-RU"/>
          </a:p>
        </p:txBody>
      </p:sp>
    </p:spTree>
    <p:extLst>
      <p:ext uri="{BB962C8B-B14F-4D97-AF65-F5344CB8AC3E}">
        <p14:creationId xmlns:p14="http://schemas.microsoft.com/office/powerpoint/2010/main" val="105299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7ACF00C-0292-4023-BC54-5BB450A2FF2E}" type="datetimeFigureOut">
              <a:rPr lang="ru-RU"/>
              <a:pPr>
                <a:defRPr/>
              </a:pPr>
              <a:t>12.03.2024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710AE390-5090-4090-94E9-8A3754F858DA}" type="slidenum">
              <a:rPr lang="ru-RU" altLang="ru-RU"/>
              <a:pPr/>
              <a:t>‹#›</a:t>
            </a:fld>
            <a:endParaRPr lang="ru-RU" altLang="ru-RU"/>
          </a:p>
        </p:txBody>
      </p:sp>
    </p:spTree>
    <p:extLst>
      <p:ext uri="{BB962C8B-B14F-4D97-AF65-F5344CB8AC3E}">
        <p14:creationId xmlns:p14="http://schemas.microsoft.com/office/powerpoint/2010/main" val="295382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252E73-695B-49B1-82B8-081C015626C8}" type="datetimeFigureOut">
              <a:rPr lang="ru-RU"/>
              <a:pPr>
                <a:defRPr/>
              </a:pPr>
              <a:t>12.03.2024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288C747F-6197-4C6D-A5B9-424139B01DCE}" type="slidenum">
              <a:rPr lang="ru-RU" altLang="ru-RU"/>
              <a:pPr/>
              <a:t>‹#›</a:t>
            </a:fld>
            <a:endParaRPr lang="ru-RU" altLang="ru-RU"/>
          </a:p>
        </p:txBody>
      </p:sp>
    </p:spTree>
    <p:extLst>
      <p:ext uri="{BB962C8B-B14F-4D97-AF65-F5344CB8AC3E}">
        <p14:creationId xmlns:p14="http://schemas.microsoft.com/office/powerpoint/2010/main" val="47096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B6555C3-9A65-449C-8825-5839708F03BD}" type="datetimeFigureOut">
              <a:rPr lang="ru-RU"/>
              <a:pPr>
                <a:defRPr/>
              </a:pPr>
              <a:t>12.03.2024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C528D41B-46B0-49BC-8E42-88871FAEC3F8}" type="slidenum">
              <a:rPr lang="ru-RU" altLang="ru-RU"/>
              <a:pPr/>
              <a:t>‹#›</a:t>
            </a:fld>
            <a:endParaRPr lang="ru-RU" altLang="ru-RU"/>
          </a:p>
        </p:txBody>
      </p:sp>
    </p:spTree>
    <p:extLst>
      <p:ext uri="{BB962C8B-B14F-4D97-AF65-F5344CB8AC3E}">
        <p14:creationId xmlns:p14="http://schemas.microsoft.com/office/powerpoint/2010/main" val="382781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E267AD8-F036-407B-9BF0-5A15767F7C25}" type="datetimeFigureOut">
              <a:rPr lang="ru-RU"/>
              <a:pPr>
                <a:defRPr/>
              </a:pPr>
              <a:t>12.03.2024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964925E-1B05-45B6-94F0-065C683A57B0}"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34" Type="http://schemas.openxmlformats.org/officeDocument/2006/relationships/diagramQuickStyle" Target="../diagrams/quickStyle9.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33" Type="http://schemas.openxmlformats.org/officeDocument/2006/relationships/diagramLayout" Target="../diagrams/layout9.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QuickStyle" Target="../diagrams/quickStyle8.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32" Type="http://schemas.openxmlformats.org/officeDocument/2006/relationships/diagramData" Target="../diagrams/data9.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diagramLayout" Target="../diagrams/layout8.xml"/><Relationship Id="rId36" Type="http://schemas.microsoft.com/office/2007/relationships/diagramDrawing" Target="../diagrams/drawing9.xml"/><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microsoft.com/office/2007/relationships/diagramDrawing" Target="../diagrams/drawing8.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diagramData" Target="../diagrams/data8.xml"/><Relationship Id="rId30" Type="http://schemas.openxmlformats.org/officeDocument/2006/relationships/diagramColors" Target="../diagrams/colors8.xml"/><Relationship Id="rId35" Type="http://schemas.openxmlformats.org/officeDocument/2006/relationships/diagramColors" Target="../diagrams/colors9.xml"/><Relationship Id="rId8" Type="http://schemas.openxmlformats.org/officeDocument/2006/relationships/diagramLayout" Target="../diagrams/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hyperlink" Target="https://www.unicraft.org/blog/1341/kak-uluchshit-process-usvoenia-znanii/"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p:cNvSpPr>
            <a:spLocks noChangeArrowheads="1"/>
          </p:cNvSpPr>
          <p:nvPr/>
        </p:nvSpPr>
        <p:spPr bwMode="auto">
          <a:xfrm>
            <a:off x="323850" y="2276475"/>
            <a:ext cx="85693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t>Программа разработана на основе профессионального стандарта 01.003</a:t>
            </a:r>
            <a:br>
              <a:rPr lang="ru-RU" altLang="ru-RU"/>
            </a:br>
            <a:r>
              <a:rPr lang="ru-RU" altLang="ru-RU"/>
              <a:t>- </a:t>
            </a:r>
            <a:r>
              <a:rPr lang="ru-RU" altLang="ru-RU" b="1"/>
              <a:t>«Педагог дополнительного образования детей и взрослых», </a:t>
            </a:r>
            <a:r>
              <a:rPr lang="ru-RU" altLang="ru-RU"/>
              <a:t>утвержденного Приказом Министерства труда и социальной защиты Российской Федерации от 05.05.2018 No 298н «Об утверждении профессионального стандарта "Педагог дополнительного образования детей и взрослых» (зарегистрирован Министерством юстиции Российской Федерации 28.08.2018 г. регистрационный No 52016).</a:t>
            </a:r>
            <a:br>
              <a:rPr lang="ru-RU" altLang="ru-RU"/>
            </a:br>
            <a:r>
              <a:rPr lang="ru-RU" altLang="ru-RU"/>
              <a:t>Программа разработана на основе требований к результатам освоения</a:t>
            </a:r>
            <a:br>
              <a:rPr lang="ru-RU" altLang="ru-RU"/>
            </a:br>
            <a:r>
              <a:rPr lang="ru-RU" altLang="ru-RU"/>
              <a:t>образовательной программы Федерального государственного образовательного стандарта высшего образования (ФГОС ВО) по направлению подготовки 44.02.03 </a:t>
            </a:r>
            <a:r>
              <a:rPr lang="ru-RU" altLang="ru-RU" b="1"/>
              <a:t>«Педагогика дополнительного образования» (уровень бакалавриата</a:t>
            </a:r>
            <a:r>
              <a:rPr lang="ru-RU" altLang="ru-RU"/>
              <a:t>), утвержденного приказом</a:t>
            </a:r>
            <a:br>
              <a:rPr lang="ru-RU" altLang="ru-RU"/>
            </a:br>
            <a:r>
              <a:rPr lang="ru-RU" altLang="ru-RU"/>
              <a:t>Министерства образования и науки Российской Федерации от 13.08.2014 г. No 998</a:t>
            </a:r>
          </a:p>
        </p:txBody>
      </p:sp>
      <p:sp>
        <p:nvSpPr>
          <p:cNvPr id="3075" name="Прямоугольник 2"/>
          <p:cNvSpPr>
            <a:spLocks noChangeArrowheads="1"/>
          </p:cNvSpPr>
          <p:nvPr/>
        </p:nvSpPr>
        <p:spPr bwMode="auto">
          <a:xfrm>
            <a:off x="684213" y="404813"/>
            <a:ext cx="74882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800" b="1">
                <a:solidFill>
                  <a:srgbClr val="FF0000"/>
                </a:solidFill>
              </a:rPr>
              <a:t>«Психолого-педагогические основы обучения </a:t>
            </a:r>
            <a:br>
              <a:rPr lang="ru-RU" altLang="ru-RU" sz="2800" b="1">
                <a:solidFill>
                  <a:srgbClr val="FF0000"/>
                </a:solidFill>
              </a:rPr>
            </a:br>
            <a:r>
              <a:rPr lang="ru-RU" altLang="ru-RU" sz="2800" b="1">
                <a:solidFill>
                  <a:srgbClr val="FF0000"/>
                </a:solidFill>
              </a:rPr>
              <a:t>навыкам оказания первой доврачебной помощи»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71625" y="1071563"/>
            <a:ext cx="5572125" cy="2124075"/>
          </a:xfrm>
          <a:prstGeom prst="rect">
            <a:avLst/>
          </a:prstGeom>
        </p:spPr>
        <p:txBody>
          <a:bodyPr>
            <a:spAutoFit/>
          </a:bodyPr>
          <a:lstStyle/>
          <a:p>
            <a:pPr marL="742950" indent="-742950" algn="ctr" fontAlgn="auto">
              <a:spcBef>
                <a:spcPts val="0"/>
              </a:spcBef>
              <a:spcAft>
                <a:spcPts val="0"/>
              </a:spcAft>
              <a:buFontTx/>
              <a:buAutoNum type="arabicPeriod"/>
              <a:defRPr/>
            </a:pPr>
            <a:r>
              <a:rPr lang="ru-RU" sz="4400" b="1" dirty="0">
                <a:solidFill>
                  <a:schemeClr val="bg1"/>
                </a:solidFill>
                <a:cs typeface="+mn-cs"/>
              </a:rPr>
              <a:t>вербальные</a:t>
            </a:r>
          </a:p>
          <a:p>
            <a:pPr marL="742950" indent="-742950" algn="ctr" fontAlgn="auto">
              <a:spcBef>
                <a:spcPts val="0"/>
              </a:spcBef>
              <a:spcAft>
                <a:spcPts val="0"/>
              </a:spcAft>
              <a:defRPr/>
            </a:pPr>
            <a:endParaRPr lang="ru-RU" sz="4400" b="1" dirty="0">
              <a:solidFill>
                <a:schemeClr val="bg1"/>
              </a:solidFill>
              <a:cs typeface="+mn-cs"/>
            </a:endParaRPr>
          </a:p>
          <a:p>
            <a:pPr algn="ctr" fontAlgn="auto">
              <a:spcBef>
                <a:spcPts val="0"/>
              </a:spcBef>
              <a:spcAft>
                <a:spcPts val="0"/>
              </a:spcAft>
              <a:defRPr/>
            </a:pPr>
            <a:r>
              <a:rPr lang="ru-RU" sz="4400" b="1" dirty="0">
                <a:solidFill>
                  <a:schemeClr val="bg1"/>
                </a:solidFill>
                <a:cs typeface="+mn-cs"/>
              </a:rPr>
              <a:t>    2. невербальные</a:t>
            </a:r>
          </a:p>
        </p:txBody>
      </p:sp>
      <p:sp>
        <p:nvSpPr>
          <p:cNvPr id="12291" name="Прямоугольник 5"/>
          <p:cNvSpPr>
            <a:spLocks noChangeArrowheads="1"/>
          </p:cNvSpPr>
          <p:nvPr/>
        </p:nvSpPr>
        <p:spPr bwMode="auto">
          <a:xfrm>
            <a:off x="395288" y="260350"/>
            <a:ext cx="8280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a:latin typeface="Calibri" panose="020F0502020204030204" pitchFamily="34" charset="0"/>
              </a:rPr>
              <a:t>       </a:t>
            </a:r>
            <a:r>
              <a:rPr lang="ru-RU" altLang="ru-RU" sz="2800" b="1">
                <a:solidFill>
                  <a:srgbClr val="FF0000"/>
                </a:solidFill>
                <a:latin typeface="Calibri" panose="020F0502020204030204" pitchFamily="34" charset="0"/>
              </a:rPr>
              <a:t>Вербальные средства коммуникации </a:t>
            </a:r>
            <a:r>
              <a:rPr lang="ru-RU" altLang="ru-RU">
                <a:latin typeface="Calibri" panose="020F0502020204030204" pitchFamily="34" charset="0"/>
              </a:rPr>
              <a:t>- это письменная и устная речь, используемые в качестве знаковых систем.</a:t>
            </a:r>
            <a:br>
              <a:rPr lang="ru-RU" altLang="ru-RU">
                <a:latin typeface="Calibri" panose="020F0502020204030204" pitchFamily="34" charset="0"/>
              </a:rPr>
            </a:br>
            <a:r>
              <a:rPr lang="ru-RU" altLang="ru-RU" b="1" i="1">
                <a:latin typeface="Calibri" panose="020F0502020204030204" pitchFamily="34" charset="0"/>
              </a:rPr>
              <a:t>Речь</a:t>
            </a:r>
            <a:r>
              <a:rPr lang="ru-RU" altLang="ru-RU">
                <a:latin typeface="Calibri" panose="020F0502020204030204" pitchFamily="34" charset="0"/>
              </a:rPr>
              <a:t> - особая и наиболее совершенная форма общения, свойственная только человеку</a:t>
            </a:r>
            <a:br>
              <a:rPr lang="ru-RU" altLang="ru-RU">
                <a:latin typeface="Calibri" panose="020F0502020204030204" pitchFamily="34" charset="0"/>
              </a:rPr>
            </a:br>
            <a:r>
              <a:rPr lang="ru-RU" altLang="ru-RU">
                <a:latin typeface="Calibri" panose="020F0502020204030204" pitchFamily="34" charset="0"/>
              </a:rPr>
              <a:t>В психологии принято разделять понятия «язык» и «речь».</a:t>
            </a:r>
            <a:br>
              <a:rPr lang="ru-RU" altLang="ru-RU">
                <a:latin typeface="Calibri" panose="020F0502020204030204" pitchFamily="34" charset="0"/>
              </a:rPr>
            </a:br>
            <a:r>
              <a:rPr lang="ru-RU" altLang="ru-RU" b="1" i="1">
                <a:latin typeface="Calibri" panose="020F0502020204030204" pitchFamily="34" charset="0"/>
              </a:rPr>
              <a:t>Язык </a:t>
            </a:r>
            <a:r>
              <a:rPr lang="ru-RU" altLang="ru-RU">
                <a:latin typeface="Calibri" panose="020F0502020204030204" pitchFamily="34" charset="0"/>
              </a:rPr>
              <a:t>– это система символов, с помощью которых передаются сочетания звуков, имеющих для людей определенное значение и смысл.</a:t>
            </a:r>
            <a:br>
              <a:rPr lang="ru-RU" altLang="ru-RU">
                <a:latin typeface="Calibri" panose="020F0502020204030204" pitchFamily="34" charset="0"/>
              </a:rPr>
            </a:br>
            <a:endParaRPr lang="ru-RU" altLang="ru-RU">
              <a:latin typeface="Calibri" panose="020F0502020204030204" pitchFamily="34" charset="0"/>
            </a:endParaRPr>
          </a:p>
        </p:txBody>
      </p:sp>
      <p:pic>
        <p:nvPicPr>
          <p:cNvPr id="12292"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2492375"/>
            <a:ext cx="8264525"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Прямоугольник 1"/>
          <p:cNvSpPr>
            <a:spLocks noChangeArrowheads="1"/>
          </p:cNvSpPr>
          <p:nvPr/>
        </p:nvSpPr>
        <p:spPr bwMode="auto">
          <a:xfrm>
            <a:off x="395288" y="0"/>
            <a:ext cx="81359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3200" b="1">
                <a:solidFill>
                  <a:srgbClr val="FF0000"/>
                </a:solidFill>
                <a:latin typeface="Calibri" panose="020F0502020204030204" pitchFamily="34" charset="0"/>
              </a:rPr>
              <a:t>Принципы формирования навыков: как строить процесс обучения</a:t>
            </a:r>
          </a:p>
        </p:txBody>
      </p:sp>
      <p:sp>
        <p:nvSpPr>
          <p:cNvPr id="104451" name="Прямоугольник 3"/>
          <p:cNvSpPr>
            <a:spLocks noChangeArrowheads="1"/>
          </p:cNvSpPr>
          <p:nvPr/>
        </p:nvSpPr>
        <p:spPr bwMode="auto">
          <a:xfrm>
            <a:off x="179388" y="949325"/>
            <a:ext cx="878522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ru-RU" altLang="ru-RU" b="1">
                <a:latin typeface="Calibri" panose="020F0502020204030204" pitchFamily="34" charset="0"/>
              </a:rPr>
              <a:t>Один навык за один раз</a:t>
            </a:r>
          </a:p>
          <a:p>
            <a:pPr eaLnBrk="1" hangingPunct="1">
              <a:buFont typeface="Wingdings" panose="05000000000000000000" pitchFamily="2" charset="2"/>
              <a:buChar char="Ø"/>
            </a:pPr>
            <a:r>
              <a:rPr lang="ru-RU" altLang="ru-RU" b="1">
                <a:latin typeface="Calibri" panose="020F0502020204030204" pitchFamily="34" charset="0"/>
              </a:rPr>
              <a:t>Элементы микрообучения:</a:t>
            </a:r>
          </a:p>
          <a:p>
            <a:pPr eaLnBrk="1" hangingPunct="1"/>
            <a:r>
              <a:rPr lang="ru-RU" altLang="ru-RU">
                <a:latin typeface="Calibri" panose="020F0502020204030204" pitchFamily="34" charset="0"/>
              </a:rPr>
              <a:t>Разбивать материал на короткие фрагменты, и сразу отрабатывать на практике Растягивать объяснение ключевых идей во времени  —использовать разные</a:t>
            </a:r>
          </a:p>
          <a:p>
            <a:pPr eaLnBrk="1" hangingPunct="1"/>
            <a:r>
              <a:rPr lang="ru-RU" altLang="ru-RU">
                <a:latin typeface="Calibri" panose="020F0502020204030204" pitchFamily="34" charset="0"/>
              </a:rPr>
              <a:t>форматы, чтобы сформировать как можно больше ассоциативных связей. Например, чередовать видео, текст, аудио, изображения и тест.</a:t>
            </a:r>
          </a:p>
          <a:p>
            <a:pPr eaLnBrk="1" hangingPunct="1">
              <a:buFont typeface="Wingdings" panose="05000000000000000000" pitchFamily="2" charset="2"/>
              <a:buChar char="Ø"/>
            </a:pPr>
            <a:r>
              <a:rPr lang="ru-RU" altLang="ru-RU" b="1">
                <a:latin typeface="Calibri" panose="020F0502020204030204" pitchFamily="34" charset="0"/>
              </a:rPr>
              <a:t>Обеспечить чувство движения и прогресса. </a:t>
            </a:r>
          </a:p>
          <a:p>
            <a:pPr eaLnBrk="1" hangingPunct="1">
              <a:buFont typeface="Wingdings" panose="05000000000000000000" pitchFamily="2" charset="2"/>
              <a:buChar char="Ø"/>
            </a:pPr>
            <a:r>
              <a:rPr lang="ru-RU" altLang="ru-RU" b="1">
                <a:latin typeface="Calibri" panose="020F0502020204030204" pitchFamily="34" charset="0"/>
              </a:rPr>
              <a:t>Правильные упражнения</a:t>
            </a:r>
          </a:p>
          <a:p>
            <a:pPr eaLnBrk="1" hangingPunct="1">
              <a:buFont typeface="Wingdings" panose="05000000000000000000" pitchFamily="2" charset="2"/>
              <a:buChar char="Ø"/>
            </a:pPr>
            <a:r>
              <a:rPr lang="ru-RU" altLang="ru-RU" b="1">
                <a:latin typeface="Calibri" panose="020F0502020204030204" pitchFamily="34" charset="0"/>
              </a:rPr>
              <a:t>Количество упражнений</a:t>
            </a:r>
            <a:br>
              <a:rPr lang="ru-RU" altLang="ru-RU" b="1">
                <a:latin typeface="Calibri" panose="020F0502020204030204" pitchFamily="34" charset="0"/>
              </a:rPr>
            </a:br>
            <a:r>
              <a:rPr lang="ru-RU" altLang="ru-RU">
                <a:latin typeface="Calibri" panose="020F0502020204030204" pitchFamily="34" charset="0"/>
              </a:rPr>
              <a:t>Первые тренировки должны быть ориентированы на количество, а не на качество. Лучше сделать за день 40 повторений с ошибками, чем 15 повторений без ошибок.</a:t>
            </a:r>
          </a:p>
          <a:p>
            <a:pPr eaLnBrk="1" hangingPunct="1">
              <a:buFont typeface="Wingdings" panose="05000000000000000000" pitchFamily="2" charset="2"/>
              <a:buChar char="Ø"/>
            </a:pPr>
            <a:r>
              <a:rPr lang="ru-RU" altLang="ru-RU" b="1">
                <a:latin typeface="Calibri" panose="020F0502020204030204" pitchFamily="34" charset="0"/>
              </a:rPr>
              <a:t>Скорость выполнения</a:t>
            </a:r>
            <a:br>
              <a:rPr lang="ru-RU" altLang="ru-RU" b="1">
                <a:latin typeface="Calibri" panose="020F0502020204030204" pitchFamily="34" charset="0"/>
              </a:rPr>
            </a:br>
            <a:r>
              <a:rPr lang="ru-RU" altLang="ru-RU">
                <a:latin typeface="Calibri" panose="020F0502020204030204" pitchFamily="34" charset="0"/>
              </a:rPr>
              <a:t>Медленное выполнение действия с контролем ошибок и задержкой внимания на каждом элементе действия.. Для объединения отдельных действий в единую систему – постепенный переход к нормальному темпу, допуская возможность появления ошибок.</a:t>
            </a:r>
          </a:p>
          <a:p>
            <a:pPr eaLnBrk="1" hangingPunct="1">
              <a:buFont typeface="Wingdings" panose="05000000000000000000" pitchFamily="2" charset="2"/>
              <a:buChar char="Ø"/>
            </a:pPr>
            <a:r>
              <a:rPr lang="ru-RU" altLang="ru-RU">
                <a:latin typeface="Calibri" panose="020F0502020204030204" pitchFamily="34" charset="0"/>
              </a:rPr>
              <a:t> </a:t>
            </a:r>
            <a:r>
              <a:rPr lang="ru-RU" altLang="ru-RU" b="1">
                <a:latin typeface="Calibri" panose="020F0502020204030204" pitchFamily="34" charset="0"/>
              </a:rPr>
              <a:t>Качество выполнения</a:t>
            </a:r>
            <a:r>
              <a:rPr lang="ru-RU" altLang="ru-RU">
                <a:latin typeface="Calibri" panose="020F0502020204030204" pitchFamily="34" charset="0"/>
              </a:rPr>
              <a:t/>
            </a:r>
            <a:br>
              <a:rPr lang="ru-RU" altLang="ru-RU">
                <a:latin typeface="Calibri" panose="020F0502020204030204" pitchFamily="34" charset="0"/>
              </a:rPr>
            </a:br>
            <a:r>
              <a:rPr lang="ru-RU" altLang="ru-RU">
                <a:latin typeface="Calibri" panose="020F0502020204030204" pitchFamily="34" charset="0"/>
              </a:rPr>
              <a:t>Важным условием успешности упражнений является постепенное усложнение задачи и повышение требований к качеству работы. </a:t>
            </a:r>
          </a:p>
          <a:p>
            <a:pPr eaLnBrk="1" hangingPunct="1">
              <a:buFont typeface="Wingdings" panose="05000000000000000000" pitchFamily="2" charset="2"/>
              <a:buChar char="Ø"/>
            </a:pPr>
            <a:r>
              <a:rPr lang="ru-RU" altLang="ru-RU" b="1">
                <a:latin typeface="Calibri" panose="020F0502020204030204" pitchFamily="34" charset="0"/>
              </a:rPr>
              <a:t>Корректирующая обратная связь</a:t>
            </a:r>
          </a:p>
          <a:p>
            <a:pPr eaLnBrk="1" hangingPunct="1">
              <a:buFont typeface="Wingdings" panose="05000000000000000000" pitchFamily="2" charset="2"/>
              <a:buChar char="Ø"/>
            </a:pPr>
            <a:r>
              <a:rPr lang="ru-RU" altLang="ru-RU" b="1">
                <a:latin typeface="Calibri" panose="020F0502020204030204" pitchFamily="34" charset="0"/>
              </a:rPr>
              <a:t>Новый навык только для простых задач</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Прямоугольник 1"/>
          <p:cNvSpPr>
            <a:spLocks noChangeArrowheads="1"/>
          </p:cNvSpPr>
          <p:nvPr/>
        </p:nvSpPr>
        <p:spPr bwMode="auto">
          <a:xfrm>
            <a:off x="611188" y="476250"/>
            <a:ext cx="7777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b="1">
                <a:solidFill>
                  <a:srgbClr val="FF0000"/>
                </a:solidFill>
                <a:latin typeface="Calibri" panose="020F0502020204030204" pitchFamily="34" charset="0"/>
              </a:rPr>
              <a:t>Как сформировать навык за короткий срок:</a:t>
            </a:r>
          </a:p>
        </p:txBody>
      </p:sp>
      <p:sp>
        <p:nvSpPr>
          <p:cNvPr id="105475" name="Прямоугольник 2"/>
          <p:cNvSpPr>
            <a:spLocks noChangeArrowheads="1"/>
          </p:cNvSpPr>
          <p:nvPr/>
        </p:nvSpPr>
        <p:spPr bwMode="auto">
          <a:xfrm>
            <a:off x="250825" y="1052513"/>
            <a:ext cx="86423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                                   </a:t>
            </a:r>
            <a:r>
              <a:rPr lang="ru-RU" altLang="ru-RU" sz="2000" b="1">
                <a:latin typeface="Calibri" panose="020F0502020204030204" pitchFamily="34" charset="0"/>
              </a:rPr>
              <a:t>Понять и запомнить алгоритм (10-12 минут)</a:t>
            </a:r>
          </a:p>
          <a:p>
            <a:pPr eaLnBrk="1" hangingPunct="1"/>
            <a:r>
              <a:rPr lang="ru-RU" altLang="ru-RU" sz="2000">
                <a:latin typeface="Calibri" panose="020F0502020204030204" pitchFamily="34" charset="0"/>
              </a:rPr>
              <a:t>Краткое изложение алгоритма выполнения действия,  уточнения, ответ на вопросы. Формулировка задания и предоставление обратной  связи. </a:t>
            </a:r>
          </a:p>
          <a:p>
            <a:pPr eaLnBrk="1" hangingPunct="1"/>
            <a:r>
              <a:rPr lang="ru-RU" altLang="ru-RU" sz="2000" b="1">
                <a:latin typeface="Calibri" panose="020F0502020204030204" pitchFamily="34" charset="0"/>
              </a:rPr>
              <a:t>                                           Опробовать алгоритм (15-25 минут)</a:t>
            </a:r>
            <a:r>
              <a:rPr lang="ru-RU" altLang="ru-RU" sz="2000">
                <a:latin typeface="Calibri" panose="020F0502020204030204" pitchFamily="34" charset="0"/>
              </a:rPr>
              <a:t> </a:t>
            </a:r>
          </a:p>
          <a:p>
            <a:pPr eaLnBrk="1" hangingPunct="1"/>
            <a:r>
              <a:rPr lang="ru-RU" altLang="ru-RU" sz="2000">
                <a:latin typeface="Calibri" panose="020F0502020204030204" pitchFamily="34" charset="0"/>
              </a:rPr>
              <a:t>Многократное повторение с получением обратной связи. По алгоритму в виде схемы (чек-листа). </a:t>
            </a:r>
          </a:p>
          <a:p>
            <a:pPr algn="ctr" eaLnBrk="1" hangingPunct="1"/>
            <a:r>
              <a:rPr lang="ru-RU" altLang="ru-RU" sz="2000" b="1">
                <a:latin typeface="Calibri" panose="020F0502020204030204" pitchFamily="34" charset="0"/>
              </a:rPr>
              <a:t>                                    Применить алгоритм в реальности (2 раза по 20 минут)</a:t>
            </a:r>
          </a:p>
          <a:p>
            <a:pPr eaLnBrk="1" hangingPunct="1"/>
            <a:r>
              <a:rPr lang="ru-RU" altLang="ru-RU" sz="2000">
                <a:latin typeface="Calibri" panose="020F0502020204030204" pitchFamily="34" charset="0"/>
              </a:rPr>
              <a:t>Использование приобретенного навыка в условиях, максимально приближенных к реальным. Можно смоделировать взаимодействие в тройках или в парах, в ролевой или деловой игре.</a:t>
            </a:r>
            <a:endParaRPr lang="ru-RU" altLang="ru-RU" sz="2000" b="1">
              <a:latin typeface="Calibri" panose="020F0502020204030204" pitchFamily="34" charset="0"/>
            </a:endParaRPr>
          </a:p>
        </p:txBody>
      </p:sp>
      <p:sp>
        <p:nvSpPr>
          <p:cNvPr id="105476" name="Прямоугольник 3"/>
          <p:cNvSpPr>
            <a:spLocks noChangeArrowheads="1"/>
          </p:cNvSpPr>
          <p:nvPr/>
        </p:nvSpPr>
        <p:spPr bwMode="auto">
          <a:xfrm>
            <a:off x="468313" y="4797425"/>
            <a:ext cx="8280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i="1">
                <a:latin typeface="Calibri" panose="020F0502020204030204" pitchFamily="34" charset="0"/>
              </a:rPr>
              <a:t>Вывод</a:t>
            </a:r>
            <a:r>
              <a:rPr lang="ru-RU" altLang="ru-RU" i="1">
                <a:latin typeface="Calibri" panose="020F0502020204030204" pitchFamily="34" charset="0"/>
              </a:rPr>
              <a:t>. Развитие умений и навыков происходит путем многократных повторений.. Если человек долго не использует навык, может произойти его деавтоматизация. Но после дополнительных тренировок любой навык можно восстановить.</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00338" y="2997200"/>
            <a:ext cx="2951162"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ru-RU" sz="2400" b="1" i="1" dirty="0"/>
              <a:t>КАТЕГОРИИ ЛЮДЕЙ, </a:t>
            </a:r>
          </a:p>
          <a:p>
            <a:pPr algn="ctr" fontAlgn="auto">
              <a:spcBef>
                <a:spcPts val="0"/>
              </a:spcBef>
              <a:spcAft>
                <a:spcPts val="0"/>
              </a:spcAft>
              <a:defRPr/>
            </a:pPr>
            <a:r>
              <a:rPr lang="ru-RU" sz="2400" b="1" i="1" dirty="0"/>
              <a:t>УСВАИВАЮЩИХ ИНФОРМАЦИЮ</a:t>
            </a:r>
          </a:p>
        </p:txBody>
      </p:sp>
      <p:sp>
        <p:nvSpPr>
          <p:cNvPr id="3" name="Прямоугольник 2"/>
          <p:cNvSpPr/>
          <p:nvPr/>
        </p:nvSpPr>
        <p:spPr>
          <a:xfrm>
            <a:off x="323850" y="1844675"/>
            <a:ext cx="2039938" cy="83185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ru-RU" sz="2400" b="1" i="1" dirty="0"/>
              <a:t>Новаторы</a:t>
            </a:r>
            <a:r>
              <a:rPr lang="ru-RU" sz="2400" dirty="0">
                <a:latin typeface="Arial" pitchFamily="34" charset="0"/>
                <a:cs typeface="Arial" pitchFamily="34" charset="0"/>
              </a:rPr>
              <a:t> </a:t>
            </a:r>
          </a:p>
          <a:p>
            <a:pPr fontAlgn="auto">
              <a:spcBef>
                <a:spcPts val="0"/>
              </a:spcBef>
              <a:spcAft>
                <a:spcPts val="0"/>
              </a:spcAft>
              <a:defRPr/>
            </a:pPr>
            <a:r>
              <a:rPr lang="ru-RU" sz="2400" dirty="0">
                <a:latin typeface="Arial" pitchFamily="34" charset="0"/>
                <a:cs typeface="Arial" pitchFamily="34" charset="0"/>
              </a:rPr>
              <a:t> </a:t>
            </a:r>
            <a:r>
              <a:rPr lang="ru-RU" sz="2400" dirty="0">
                <a:latin typeface="Times New Roman" pitchFamily="18" charset="0"/>
                <a:cs typeface="Times New Roman" pitchFamily="18" charset="0"/>
              </a:rPr>
              <a:t>около</a:t>
            </a:r>
            <a:r>
              <a:rPr lang="ru-RU" sz="2400" dirty="0">
                <a:latin typeface="Arial" pitchFamily="34" charset="0"/>
                <a:cs typeface="Arial" pitchFamily="34" charset="0"/>
              </a:rPr>
              <a:t> 2,5 %</a:t>
            </a:r>
            <a:r>
              <a:rPr lang="ru-RU" sz="2400" dirty="0">
                <a:latin typeface="Times New Roman" pitchFamily="18" charset="0"/>
                <a:cs typeface="Times New Roman" pitchFamily="18" charset="0"/>
              </a:rPr>
              <a:t>  </a:t>
            </a:r>
            <a:endParaRPr lang="ru-RU" sz="2400" dirty="0"/>
          </a:p>
        </p:txBody>
      </p:sp>
      <p:sp>
        <p:nvSpPr>
          <p:cNvPr id="4" name="Прямоугольник 3"/>
          <p:cNvSpPr/>
          <p:nvPr/>
        </p:nvSpPr>
        <p:spPr>
          <a:xfrm>
            <a:off x="2843213" y="765175"/>
            <a:ext cx="2827337" cy="83026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ru-RU" sz="2400" b="1" i="1" dirty="0"/>
              <a:t>Рано усваивающие</a:t>
            </a:r>
          </a:p>
          <a:p>
            <a:pPr fontAlgn="auto">
              <a:spcBef>
                <a:spcPts val="0"/>
              </a:spcBef>
              <a:spcAft>
                <a:spcPts val="0"/>
              </a:spcAft>
              <a:defRPr/>
            </a:pPr>
            <a:r>
              <a:rPr lang="ru-RU" sz="2400" dirty="0">
                <a:latin typeface="Times New Roman" pitchFamily="18" charset="0"/>
                <a:cs typeface="Times New Roman" pitchFamily="18" charset="0"/>
              </a:rPr>
              <a:t>       около</a:t>
            </a:r>
            <a:r>
              <a:rPr lang="ru-RU" sz="2400" dirty="0">
                <a:latin typeface="Arial" pitchFamily="34" charset="0"/>
                <a:cs typeface="Arial" pitchFamily="34" charset="0"/>
              </a:rPr>
              <a:t> 15%</a:t>
            </a:r>
            <a:r>
              <a:rPr lang="ru-RU" sz="2400" dirty="0">
                <a:latin typeface="Times New Roman" pitchFamily="18" charset="0"/>
                <a:cs typeface="Times New Roman" pitchFamily="18" charset="0"/>
              </a:rPr>
              <a:t> </a:t>
            </a:r>
            <a:endParaRPr lang="ru-RU" sz="2400" dirty="0"/>
          </a:p>
        </p:txBody>
      </p:sp>
      <p:sp>
        <p:nvSpPr>
          <p:cNvPr id="5" name="Прямоугольник 4"/>
          <p:cNvSpPr/>
          <p:nvPr/>
        </p:nvSpPr>
        <p:spPr>
          <a:xfrm>
            <a:off x="5940425" y="1844675"/>
            <a:ext cx="3003550" cy="83185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ru-RU" sz="2400" b="1" i="1" dirty="0"/>
              <a:t>Раннее большинство</a:t>
            </a:r>
          </a:p>
          <a:p>
            <a:pPr algn="ctr" fontAlgn="auto">
              <a:spcBef>
                <a:spcPts val="0"/>
              </a:spcBef>
              <a:spcAft>
                <a:spcPts val="0"/>
              </a:spcAft>
              <a:defRPr/>
            </a:pPr>
            <a:r>
              <a:rPr lang="ru-RU" sz="2400" dirty="0">
                <a:latin typeface="Times New Roman" pitchFamily="18" charset="0"/>
                <a:cs typeface="Times New Roman" pitchFamily="18" charset="0"/>
              </a:rPr>
              <a:t>около </a:t>
            </a:r>
            <a:r>
              <a:rPr lang="ru-RU" sz="2400" dirty="0">
                <a:latin typeface="Arial" pitchFamily="34" charset="0"/>
                <a:cs typeface="Arial" pitchFamily="34" charset="0"/>
              </a:rPr>
              <a:t>35%</a:t>
            </a:r>
            <a:r>
              <a:rPr lang="ru-RU" sz="2400" dirty="0">
                <a:latin typeface="Times New Roman" pitchFamily="18" charset="0"/>
                <a:cs typeface="Times New Roman" pitchFamily="18" charset="0"/>
              </a:rPr>
              <a:t> </a:t>
            </a:r>
            <a:endParaRPr lang="ru-RU" sz="2400" dirty="0"/>
          </a:p>
        </p:txBody>
      </p:sp>
      <p:sp>
        <p:nvSpPr>
          <p:cNvPr id="6" name="Прямоугольник 5"/>
          <p:cNvSpPr/>
          <p:nvPr/>
        </p:nvSpPr>
        <p:spPr>
          <a:xfrm>
            <a:off x="5364163" y="4724400"/>
            <a:ext cx="3141662" cy="83185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ru-RU" sz="2400" b="1" i="1" dirty="0"/>
              <a:t>Позднее большинство</a:t>
            </a:r>
          </a:p>
          <a:p>
            <a:pPr algn="ctr" fontAlgn="auto">
              <a:spcBef>
                <a:spcPts val="0"/>
              </a:spcBef>
              <a:spcAft>
                <a:spcPts val="0"/>
              </a:spcAft>
              <a:defRPr/>
            </a:pPr>
            <a:r>
              <a:rPr lang="ru-RU" sz="2400" dirty="0">
                <a:latin typeface="Times New Roman" pitchFamily="18" charset="0"/>
                <a:cs typeface="Times New Roman" pitchFamily="18" charset="0"/>
              </a:rPr>
              <a:t>около</a:t>
            </a:r>
            <a:r>
              <a:rPr lang="ru-RU" sz="2400" dirty="0">
                <a:latin typeface="Arial" pitchFamily="34" charset="0"/>
                <a:cs typeface="Arial" pitchFamily="34" charset="0"/>
              </a:rPr>
              <a:t> 35%</a:t>
            </a:r>
            <a:endParaRPr lang="ru-RU" sz="2400" dirty="0"/>
          </a:p>
        </p:txBody>
      </p:sp>
      <p:sp>
        <p:nvSpPr>
          <p:cNvPr id="7" name="Прямоугольник 6"/>
          <p:cNvSpPr/>
          <p:nvPr/>
        </p:nvSpPr>
        <p:spPr>
          <a:xfrm>
            <a:off x="1331913" y="4652963"/>
            <a:ext cx="1711325" cy="83185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ru-RU" sz="2400" b="1" i="1" dirty="0"/>
              <a:t>Отстающие</a:t>
            </a:r>
          </a:p>
          <a:p>
            <a:pPr fontAlgn="auto">
              <a:spcBef>
                <a:spcPts val="0"/>
              </a:spcBef>
              <a:spcAft>
                <a:spcPts val="0"/>
              </a:spcAft>
              <a:defRPr/>
            </a:pPr>
            <a:r>
              <a:rPr lang="ru-RU" sz="2400" dirty="0">
                <a:latin typeface="Times New Roman" pitchFamily="18" charset="0"/>
                <a:cs typeface="Times New Roman" pitchFamily="18" charset="0"/>
              </a:rPr>
              <a:t>около</a:t>
            </a:r>
            <a:r>
              <a:rPr lang="ru-RU" sz="2400" dirty="0">
                <a:latin typeface="Arial" pitchFamily="34" charset="0"/>
                <a:cs typeface="Arial" pitchFamily="34" charset="0"/>
              </a:rPr>
              <a:t> 15%</a:t>
            </a:r>
            <a:r>
              <a:rPr lang="ru-RU" sz="2400" dirty="0">
                <a:latin typeface="Times New Roman" pitchFamily="18" charset="0"/>
                <a:cs typeface="Times New Roman" pitchFamily="18" charset="0"/>
              </a:rPr>
              <a:t> </a:t>
            </a:r>
            <a:endParaRPr lang="ru-RU" sz="2400" dirty="0"/>
          </a:p>
        </p:txBody>
      </p:sp>
      <p:cxnSp>
        <p:nvCxnSpPr>
          <p:cNvPr id="12" name="Прямая со стрелкой 11"/>
          <p:cNvCxnSpPr/>
          <p:nvPr/>
        </p:nvCxnSpPr>
        <p:spPr>
          <a:xfrm>
            <a:off x="5651500" y="1125538"/>
            <a:ext cx="1800225" cy="6477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1258888" y="1125538"/>
            <a:ext cx="1512887" cy="7191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7308850" y="2708275"/>
            <a:ext cx="0" cy="20161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3059113" y="5084763"/>
            <a:ext cx="230505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Прямоугольник 5"/>
          <p:cNvSpPr>
            <a:spLocks noChangeArrowheads="1"/>
          </p:cNvSpPr>
          <p:nvPr/>
        </p:nvSpPr>
        <p:spPr bwMode="auto">
          <a:xfrm>
            <a:off x="3376613" y="3244850"/>
            <a:ext cx="1233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диаграмма</a:t>
            </a:r>
          </a:p>
        </p:txBody>
      </p:sp>
      <p:graphicFrame>
        <p:nvGraphicFramePr>
          <p:cNvPr id="1026" name="Диаграмма 2"/>
          <p:cNvGraphicFramePr>
            <a:graphicFrameLocks/>
          </p:cNvGraphicFramePr>
          <p:nvPr/>
        </p:nvGraphicFramePr>
        <p:xfrm>
          <a:off x="633413" y="138113"/>
          <a:ext cx="8093075" cy="6365875"/>
        </p:xfrm>
        <a:graphic>
          <a:graphicData uri="http://schemas.openxmlformats.org/presentationml/2006/ole">
            <mc:AlternateContent xmlns:mc="http://schemas.openxmlformats.org/markup-compatibility/2006">
              <mc:Choice xmlns:v="urn:schemas-microsoft-com:vml" Requires="v">
                <p:oleObj spid="_x0000_s1028" r:id="rId3" imgW="8096190" imgH="6364776" progId="Excel.Chart.8">
                  <p:embed/>
                </p:oleObj>
              </mc:Choice>
              <mc:Fallback>
                <p:oleObj r:id="rId3" imgW="8096190" imgH="6364776" progId="Excel.Chart.8">
                  <p:embed/>
                  <p:pic>
                    <p:nvPicPr>
                      <p:cNvPr id="0" name="Диаграмма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3" y="138113"/>
                        <a:ext cx="8093075" cy="636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7950" y="434975"/>
            <a:ext cx="4248150" cy="2062163"/>
          </a:xfrm>
          <a:prstGeom prst="rect">
            <a:avLst/>
          </a:prstGeom>
          <a:ln/>
          <a:extLst/>
        </p:spPr>
        <p:style>
          <a:lnRef idx="2">
            <a:schemeClr val="accent2"/>
          </a:lnRef>
          <a:fillRef idx="1">
            <a:schemeClr val="lt1"/>
          </a:fillRef>
          <a:effectRef idx="0">
            <a:schemeClr val="accent2"/>
          </a:effectRef>
          <a:fontRef idx="minor">
            <a:schemeClr val="dk1"/>
          </a:fontRef>
        </p:style>
        <p:txBody>
          <a:bodyPr anchor="ctr">
            <a:spAutoFit/>
          </a:bodyPr>
          <a:lstStyle/>
          <a:p>
            <a:pPr algn="ctr" eaLnBrk="0" hangingPunct="0">
              <a:defRPr/>
            </a:pPr>
            <a:r>
              <a:rPr lang="ru-RU" sz="1600" b="1" i="1" dirty="0">
                <a:solidFill>
                  <a:srgbClr val="FF0000"/>
                </a:solidFill>
                <a:latin typeface="Times New Roman" pitchFamily="18" charset="0"/>
                <a:cs typeface="Times New Roman" pitchFamily="18" charset="0"/>
              </a:rPr>
              <a:t>НОВАТОРЫ (2,5%)</a:t>
            </a:r>
          </a:p>
          <a:p>
            <a:pPr eaLnBrk="0" hangingPunct="0">
              <a:buFontTx/>
              <a:buChar char="•"/>
              <a:defRPr/>
            </a:pPr>
            <a:r>
              <a:rPr lang="ru-RU" sz="1600" dirty="0">
                <a:solidFill>
                  <a:schemeClr val="tx1"/>
                </a:solidFill>
                <a:latin typeface="Times New Roman" pitchFamily="18" charset="0"/>
                <a:cs typeface="Times New Roman" pitchFamily="18" charset="0"/>
              </a:rPr>
              <a:t>  Любят риск </a:t>
            </a:r>
          </a:p>
          <a:p>
            <a:pPr eaLnBrk="0" hangingPunct="0">
              <a:buFontTx/>
              <a:buChar char="•"/>
              <a:defRPr/>
            </a:pPr>
            <a:r>
              <a:rPr lang="ru-RU" sz="1600" dirty="0">
                <a:solidFill>
                  <a:schemeClr val="tx1"/>
                </a:solidFill>
                <a:latin typeface="Times New Roman" pitchFamily="18" charset="0"/>
                <a:cs typeface="Times New Roman" pitchFamily="18" charset="0"/>
              </a:rPr>
              <a:t>  Способны справиться с неопределённостью </a:t>
            </a:r>
          </a:p>
          <a:p>
            <a:pPr eaLnBrk="0" hangingPunct="0">
              <a:buFontTx/>
              <a:buChar char="•"/>
              <a:defRPr/>
            </a:pPr>
            <a:r>
              <a:rPr lang="ru-RU" sz="1600" dirty="0">
                <a:solidFill>
                  <a:schemeClr val="tx1"/>
                </a:solidFill>
                <a:latin typeface="Times New Roman" pitchFamily="18" charset="0"/>
                <a:cs typeface="Times New Roman" pitchFamily="18" charset="0"/>
              </a:rPr>
              <a:t>  Имеют профессиональные связи за   </a:t>
            </a:r>
          </a:p>
          <a:p>
            <a:pPr eaLnBrk="0" hangingPunct="0">
              <a:defRPr/>
            </a:pPr>
            <a:r>
              <a:rPr lang="ru-RU" sz="1600" dirty="0">
                <a:solidFill>
                  <a:schemeClr val="tx1"/>
                </a:solidFill>
                <a:latin typeface="Times New Roman" pitchFamily="18" charset="0"/>
                <a:cs typeface="Times New Roman" pitchFamily="18" charset="0"/>
              </a:rPr>
              <a:t>   пределами собственной  организации</a:t>
            </a:r>
          </a:p>
          <a:p>
            <a:pPr eaLnBrk="0" hangingPunct="0">
              <a:buFontTx/>
              <a:buChar char="•"/>
              <a:defRPr/>
            </a:pPr>
            <a:r>
              <a:rPr lang="ru-RU" sz="1600" dirty="0">
                <a:solidFill>
                  <a:schemeClr val="tx1"/>
                </a:solidFill>
                <a:latin typeface="Times New Roman" pitchFamily="18" charset="0"/>
                <a:cs typeface="Times New Roman" pitchFamily="18" charset="0"/>
              </a:rPr>
              <a:t>  Их стиль мышления и общения часто     </a:t>
            </a:r>
          </a:p>
          <a:p>
            <a:pPr eaLnBrk="0" hangingPunct="0">
              <a:defRPr/>
            </a:pPr>
            <a:r>
              <a:rPr lang="ru-RU" sz="1600" dirty="0">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непонятен </a:t>
            </a:r>
            <a:r>
              <a:rPr lang="ru-RU" sz="1600" dirty="0">
                <a:latin typeface="Times New Roman" pitchFamily="18" charset="0"/>
                <a:cs typeface="Times New Roman" pitchFamily="18" charset="0"/>
              </a:rPr>
              <a:t> окружающим</a:t>
            </a:r>
            <a:endParaRPr lang="ru-RU" sz="1600" dirty="0">
              <a:solidFill>
                <a:schemeClr val="tx1"/>
              </a:solidFill>
              <a:latin typeface="Times New Roman" pitchFamily="18" charset="0"/>
              <a:cs typeface="Times New Roman" pitchFamily="18" charset="0"/>
            </a:endParaRPr>
          </a:p>
          <a:p>
            <a:pPr eaLnBrk="0" hangingPunct="0">
              <a:buFontTx/>
              <a:buChar char="•"/>
              <a:defRPr/>
            </a:pPr>
            <a:r>
              <a:rPr lang="ru-RU" sz="1600" dirty="0">
                <a:solidFill>
                  <a:schemeClr val="tx1"/>
                </a:solidFill>
                <a:latin typeface="Times New Roman" pitchFamily="18" charset="0"/>
                <a:cs typeface="Times New Roman" pitchFamily="18" charset="0"/>
              </a:rPr>
              <a:t>  Думают абстрактно</a:t>
            </a:r>
            <a:endParaRPr lang="ru-RU" sz="1600" dirty="0">
              <a:solidFill>
                <a:schemeClr val="tx1"/>
              </a:solidFill>
              <a:latin typeface="Arial" pitchFamily="34" charset="0"/>
              <a:cs typeface="Arial" pitchFamily="34" charset="0"/>
            </a:endParaRPr>
          </a:p>
        </p:txBody>
      </p:sp>
      <p:sp>
        <p:nvSpPr>
          <p:cNvPr id="4" name="Rectangle 1"/>
          <p:cNvSpPr>
            <a:spLocks noChangeArrowheads="1"/>
          </p:cNvSpPr>
          <p:nvPr/>
        </p:nvSpPr>
        <p:spPr bwMode="auto">
          <a:xfrm>
            <a:off x="4500563" y="377825"/>
            <a:ext cx="4464050" cy="2308225"/>
          </a:xfrm>
          <a:prstGeom prst="rect">
            <a:avLst/>
          </a:prstGeom>
          <a:ln/>
          <a:extLst/>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r>
              <a:rPr lang="ru-RU" sz="1600" b="1" i="1" dirty="0">
                <a:solidFill>
                  <a:srgbClr val="FF0000"/>
                </a:solidFill>
                <a:latin typeface="Times New Roman" pitchFamily="18" charset="0"/>
                <a:cs typeface="Times New Roman" pitchFamily="18" charset="0"/>
              </a:rPr>
              <a:t>УЧАЩИЕСЯ, УСВАИВАЮЩИЕ МАТЕРИАЛ РАНО (15%)</a:t>
            </a:r>
            <a:endParaRPr lang="ru-RU" sz="1600" b="1" i="1" dirty="0">
              <a:solidFill>
                <a:srgbClr val="FF0000"/>
              </a:solidFill>
              <a:latin typeface="Arial" pitchFamily="34" charset="0"/>
              <a:cs typeface="Arial" pitchFamily="34" charset="0"/>
            </a:endParaRPr>
          </a:p>
          <a:p>
            <a:pPr eaLnBrk="0" hangingPunct="0">
              <a:buFontTx/>
              <a:buChar char="•"/>
              <a:defRPr/>
            </a:pPr>
            <a:r>
              <a:rPr lang="ru-RU" sz="1600" dirty="0">
                <a:solidFill>
                  <a:schemeClr val="tx1"/>
                </a:solidFill>
                <a:latin typeface="Times New Roman" pitchFamily="18" charset="0"/>
                <a:cs typeface="Times New Roman" pitchFamily="18" charset="0"/>
              </a:rPr>
              <a:t>   Люди, достигающие высот </a:t>
            </a:r>
          </a:p>
          <a:p>
            <a:pPr eaLnBrk="0" hangingPunct="0">
              <a:buFontTx/>
              <a:buChar char="•"/>
              <a:defRPr/>
            </a:pPr>
            <a:r>
              <a:rPr lang="ru-RU" sz="1600" dirty="0">
                <a:solidFill>
                  <a:schemeClr val="tx1"/>
                </a:solidFill>
                <a:latin typeface="Times New Roman" pitchFamily="18" charset="0"/>
                <a:cs typeface="Times New Roman" pitchFamily="18" charset="0"/>
              </a:rPr>
              <a:t>   Не слишком догматичны </a:t>
            </a:r>
          </a:p>
          <a:p>
            <a:pPr eaLnBrk="0" hangingPunct="0">
              <a:buFontTx/>
              <a:buChar char="•"/>
              <a:defRPr/>
            </a:pPr>
            <a:r>
              <a:rPr lang="ru-RU" sz="1600" dirty="0">
                <a:solidFill>
                  <a:schemeClr val="tx1"/>
                </a:solidFill>
                <a:latin typeface="Times New Roman" pitchFamily="18" charset="0"/>
                <a:cs typeface="Times New Roman" pitchFamily="18" charset="0"/>
              </a:rPr>
              <a:t>   Образованы </a:t>
            </a:r>
          </a:p>
          <a:p>
            <a:pPr eaLnBrk="0" hangingPunct="0">
              <a:buFontTx/>
              <a:buChar char="•"/>
              <a:defRPr/>
            </a:pPr>
            <a:r>
              <a:rPr lang="ru-RU" sz="1600" dirty="0">
                <a:solidFill>
                  <a:schemeClr val="tx1"/>
                </a:solidFill>
                <a:latin typeface="Times New Roman" pitchFamily="18" charset="0"/>
                <a:cs typeface="Times New Roman" pitchFamily="18" charset="0"/>
              </a:rPr>
              <a:t>   Думают абстрактно </a:t>
            </a:r>
          </a:p>
          <a:p>
            <a:pPr eaLnBrk="0" hangingPunct="0">
              <a:buFontTx/>
              <a:buChar char="•"/>
              <a:defRPr/>
            </a:pPr>
            <a:r>
              <a:rPr lang="ru-RU" sz="1600" dirty="0">
                <a:solidFill>
                  <a:schemeClr val="tx1"/>
                </a:solidFill>
                <a:latin typeface="Times New Roman" pitchFamily="18" charset="0"/>
                <a:cs typeface="Times New Roman" pitchFamily="18" charset="0"/>
              </a:rPr>
              <a:t>   Предпочитают науку и технологию </a:t>
            </a:r>
          </a:p>
          <a:p>
            <a:pPr eaLnBrk="0" hangingPunct="0">
              <a:buFontTx/>
              <a:buChar char="•"/>
              <a:defRPr/>
            </a:pPr>
            <a:r>
              <a:rPr lang="ru-RU" sz="1600" dirty="0">
                <a:solidFill>
                  <a:schemeClr val="tx1"/>
                </a:solidFill>
                <a:latin typeface="Times New Roman" pitchFamily="18" charset="0"/>
                <a:cs typeface="Times New Roman" pitchFamily="18" charset="0"/>
              </a:rPr>
              <a:t>   Имеют деловой подход к  принятию решений </a:t>
            </a:r>
            <a:endParaRPr lang="ru-RU" sz="1600" dirty="0">
              <a:solidFill>
                <a:schemeClr val="tx1"/>
              </a:solidFill>
              <a:latin typeface="Arial" pitchFamily="34" charset="0"/>
              <a:cs typeface="Arial" pitchFamily="34" charset="0"/>
            </a:endParaRPr>
          </a:p>
          <a:p>
            <a:pPr eaLnBrk="0" hangingPunct="0">
              <a:buFontTx/>
              <a:buChar char="•"/>
              <a:defRPr/>
            </a:pPr>
            <a:r>
              <a:rPr lang="ru-RU" sz="1600" dirty="0">
                <a:solidFill>
                  <a:schemeClr val="tx1"/>
                </a:solidFill>
                <a:latin typeface="Times New Roman" pitchFamily="18" charset="0"/>
                <a:cs typeface="Times New Roman" pitchFamily="18" charset="0"/>
              </a:rPr>
              <a:t>   Обычно уважаемы в коллективе</a:t>
            </a:r>
            <a:endParaRPr lang="ru-RU" dirty="0">
              <a:solidFill>
                <a:schemeClr val="tx1"/>
              </a:solidFill>
              <a:latin typeface="Arial" pitchFamily="34" charset="0"/>
              <a:cs typeface="Arial" pitchFamily="34" charset="0"/>
            </a:endParaRPr>
          </a:p>
        </p:txBody>
      </p:sp>
      <p:sp>
        <p:nvSpPr>
          <p:cNvPr id="5" name="Rectangle 1"/>
          <p:cNvSpPr>
            <a:spLocks noChangeArrowheads="1"/>
          </p:cNvSpPr>
          <p:nvPr/>
        </p:nvSpPr>
        <p:spPr bwMode="auto">
          <a:xfrm>
            <a:off x="250825" y="3119438"/>
            <a:ext cx="3727450" cy="1323975"/>
          </a:xfrm>
          <a:prstGeom prst="rect">
            <a:avLst/>
          </a:prstGeom>
          <a:ln/>
          <a:extLst/>
        </p:spPr>
        <p:style>
          <a:lnRef idx="2">
            <a:schemeClr val="accent2"/>
          </a:lnRef>
          <a:fillRef idx="1">
            <a:schemeClr val="lt1"/>
          </a:fillRef>
          <a:effectRef idx="0">
            <a:schemeClr val="accent2"/>
          </a:effectRef>
          <a:fontRef idx="minor">
            <a:schemeClr val="dk1"/>
          </a:fontRef>
        </p:style>
        <p:txBody>
          <a:bodyPr wrap="none" anchor="ctr">
            <a:spAutoFit/>
          </a:bodyPr>
          <a:lstStyle/>
          <a:p>
            <a:pPr algn="ctr">
              <a:defRPr/>
            </a:pPr>
            <a:r>
              <a:rPr lang="ru-RU" sz="1600" b="1" i="1" dirty="0">
                <a:solidFill>
                  <a:srgbClr val="FF0000"/>
                </a:solidFill>
                <a:latin typeface="Times New Roman" pitchFamily="18" charset="0"/>
                <a:cs typeface="Times New Roman" pitchFamily="18" charset="0"/>
              </a:rPr>
              <a:t>РАННЕЕ БОЛЬШИНСТВО (35%)</a:t>
            </a:r>
            <a:endParaRPr lang="ru-RU" sz="1600" b="1" i="1" dirty="0">
              <a:solidFill>
                <a:srgbClr val="FF0000"/>
              </a:solidFill>
              <a:latin typeface="Arial" pitchFamily="34" charset="0"/>
              <a:cs typeface="Arial" pitchFamily="34" charset="0"/>
            </a:endParaRPr>
          </a:p>
          <a:p>
            <a:pPr eaLnBrk="0" hangingPunct="0">
              <a:buFontTx/>
              <a:buChar char="•"/>
              <a:defRPr/>
            </a:pPr>
            <a:r>
              <a:rPr lang="ru-RU" sz="1600" dirty="0">
                <a:solidFill>
                  <a:schemeClr val="tx1"/>
                </a:solidFill>
                <a:latin typeface="Times New Roman" pitchFamily="18" charset="0"/>
                <a:cs typeface="Times New Roman" pitchFamily="18" charset="0"/>
              </a:rPr>
              <a:t>  Не лидеры мнения (думают «как все»)</a:t>
            </a:r>
          </a:p>
          <a:p>
            <a:pPr eaLnBrk="0" hangingPunct="0">
              <a:buFontTx/>
              <a:buChar char="•"/>
              <a:defRPr/>
            </a:pPr>
            <a:r>
              <a:rPr lang="ru-RU" sz="1600" dirty="0">
                <a:solidFill>
                  <a:schemeClr val="tx1"/>
                </a:solidFill>
                <a:latin typeface="Times New Roman" pitchFamily="18" charset="0"/>
                <a:cs typeface="Times New Roman" pitchFamily="18" charset="0"/>
              </a:rPr>
              <a:t>  Хорошо интегрируются в системе </a:t>
            </a:r>
          </a:p>
          <a:p>
            <a:pPr eaLnBrk="0" hangingPunct="0">
              <a:buFontTx/>
              <a:buChar char="•"/>
              <a:defRPr/>
            </a:pPr>
            <a:r>
              <a:rPr lang="ru-RU" sz="1600" dirty="0">
                <a:solidFill>
                  <a:schemeClr val="tx1"/>
                </a:solidFill>
                <a:latin typeface="Times New Roman" pitchFamily="18" charset="0"/>
                <a:cs typeface="Times New Roman" pitchFamily="18" charset="0"/>
              </a:rPr>
              <a:t>  Усваивают материал немного </a:t>
            </a:r>
          </a:p>
          <a:p>
            <a:pPr eaLnBrk="0" hangingPunct="0">
              <a:defRPr/>
            </a:pPr>
            <a:r>
              <a:rPr lang="ru-RU" sz="1600" dirty="0">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раньше среднего уровня </a:t>
            </a:r>
            <a:endParaRPr lang="ru-RU" sz="1600" dirty="0">
              <a:solidFill>
                <a:schemeClr val="tx1"/>
              </a:solidFill>
              <a:latin typeface="Arial" pitchFamily="34" charset="0"/>
              <a:cs typeface="Arial" pitchFamily="34" charset="0"/>
            </a:endParaRPr>
          </a:p>
        </p:txBody>
      </p:sp>
      <p:sp>
        <p:nvSpPr>
          <p:cNvPr id="6" name="Rectangle 2"/>
          <p:cNvSpPr>
            <a:spLocks noChangeArrowheads="1"/>
          </p:cNvSpPr>
          <p:nvPr/>
        </p:nvSpPr>
        <p:spPr bwMode="auto">
          <a:xfrm>
            <a:off x="4284663" y="3105150"/>
            <a:ext cx="4679950" cy="1076325"/>
          </a:xfrm>
          <a:prstGeom prst="rect">
            <a:avLst/>
          </a:prstGeom>
          <a:ln/>
          <a:extLst/>
        </p:spPr>
        <p:style>
          <a:lnRef idx="2">
            <a:schemeClr val="accent2"/>
          </a:lnRef>
          <a:fillRef idx="1">
            <a:schemeClr val="lt1"/>
          </a:fillRef>
          <a:effectRef idx="0">
            <a:schemeClr val="accent2"/>
          </a:effectRef>
          <a:fontRef idx="minor">
            <a:schemeClr val="dk1"/>
          </a:fontRef>
        </p:style>
        <p:txBody>
          <a:bodyPr anchor="ctr">
            <a:spAutoFit/>
          </a:bodyPr>
          <a:lstStyle/>
          <a:p>
            <a:pPr algn="ctr" eaLnBrk="0" hangingPunct="0">
              <a:defRPr/>
            </a:pPr>
            <a:r>
              <a:rPr lang="ru-RU" sz="1600" b="1" i="1" dirty="0">
                <a:solidFill>
                  <a:srgbClr val="FF0000"/>
                </a:solidFill>
                <a:latin typeface="Times New Roman" pitchFamily="18" charset="0"/>
                <a:cs typeface="Times New Roman" pitchFamily="18" charset="0"/>
              </a:rPr>
              <a:t>ПОЗДНЕЕ БОЛЬШИНСТВО (35%)</a:t>
            </a:r>
          </a:p>
          <a:p>
            <a:pPr eaLnBrk="0" hangingPunct="0">
              <a:buFontTx/>
              <a:buChar char="•"/>
              <a:defRPr/>
            </a:pPr>
            <a:r>
              <a:rPr lang="ru-RU" sz="1600" dirty="0">
                <a:solidFill>
                  <a:schemeClr val="tx1"/>
                </a:solidFill>
                <a:latin typeface="Times New Roman" pitchFamily="18" charset="0"/>
                <a:cs typeface="Times New Roman" pitchFamily="18" charset="0"/>
              </a:rPr>
              <a:t>  Скептики </a:t>
            </a:r>
          </a:p>
          <a:p>
            <a:pPr eaLnBrk="0" hangingPunct="0">
              <a:buFontTx/>
              <a:buChar char="•"/>
              <a:defRPr/>
            </a:pPr>
            <a:r>
              <a:rPr lang="ru-RU" sz="1600" dirty="0">
                <a:solidFill>
                  <a:schemeClr val="tx1"/>
                </a:solidFill>
                <a:latin typeface="Times New Roman" pitchFamily="18" charset="0"/>
                <a:cs typeface="Times New Roman" pitchFamily="18" charset="0"/>
              </a:rPr>
              <a:t>  Не переносят риск и неопределённость </a:t>
            </a:r>
          </a:p>
          <a:p>
            <a:pPr eaLnBrk="0" hangingPunct="0">
              <a:buFontTx/>
              <a:buChar char="•"/>
              <a:defRPr/>
            </a:pPr>
            <a:r>
              <a:rPr lang="ru-RU" sz="1600" dirty="0">
                <a:solidFill>
                  <a:schemeClr val="tx1"/>
                </a:solidFill>
                <a:latin typeface="Times New Roman" pitchFamily="18" charset="0"/>
                <a:cs typeface="Times New Roman" pitchFamily="18" charset="0"/>
              </a:rPr>
              <a:t>  Усваивают из-за экономической необходимости</a:t>
            </a:r>
            <a:endParaRPr lang="ru-RU" dirty="0">
              <a:solidFill>
                <a:schemeClr val="tx1"/>
              </a:solidFill>
              <a:latin typeface="Arial" pitchFamily="34" charset="0"/>
              <a:cs typeface="Arial" pitchFamily="34" charset="0"/>
            </a:endParaRPr>
          </a:p>
        </p:txBody>
      </p:sp>
      <p:sp>
        <p:nvSpPr>
          <p:cNvPr id="7" name="Rectangle 3"/>
          <p:cNvSpPr>
            <a:spLocks noChangeArrowheads="1"/>
          </p:cNvSpPr>
          <p:nvPr/>
        </p:nvSpPr>
        <p:spPr bwMode="auto">
          <a:xfrm>
            <a:off x="2555875" y="5013325"/>
            <a:ext cx="4176713" cy="1600200"/>
          </a:xfrm>
          <a:prstGeom prst="rect">
            <a:avLst/>
          </a:prstGeom>
          <a:ln/>
          <a:extLst/>
        </p:spPr>
        <p:style>
          <a:lnRef idx="2">
            <a:schemeClr val="accent2"/>
          </a:lnRef>
          <a:fillRef idx="1">
            <a:schemeClr val="lt1"/>
          </a:fillRef>
          <a:effectRef idx="0">
            <a:schemeClr val="accent2"/>
          </a:effectRef>
          <a:fontRef idx="minor">
            <a:schemeClr val="dk1"/>
          </a:fontRef>
        </p:style>
        <p:txBody>
          <a:bodyPr anchor="ctr">
            <a:spAutoFit/>
          </a:bodyPr>
          <a:lstStyle/>
          <a:p>
            <a:pPr algn="ctr">
              <a:defRPr/>
            </a:pPr>
            <a:r>
              <a:rPr lang="ru-RU" sz="1600" b="1" i="1" dirty="0">
                <a:solidFill>
                  <a:srgbClr val="FF0000"/>
                </a:solidFill>
                <a:latin typeface="Times New Roman" pitchFamily="18" charset="0"/>
                <a:cs typeface="Times New Roman" pitchFamily="18" charset="0"/>
              </a:rPr>
              <a:t>ОТСТАЮЩИЕ (15%)</a:t>
            </a:r>
            <a:endParaRPr lang="ru-RU" sz="1600" b="1" i="1" dirty="0">
              <a:solidFill>
                <a:srgbClr val="FF0000"/>
              </a:solidFill>
              <a:latin typeface="Arial" pitchFamily="34" charset="0"/>
              <a:cs typeface="Arial" pitchFamily="34" charset="0"/>
            </a:endParaRPr>
          </a:p>
          <a:p>
            <a:pPr eaLnBrk="0" hangingPunct="0">
              <a:buFontTx/>
              <a:buChar char="•"/>
              <a:defRPr/>
            </a:pPr>
            <a:r>
              <a:rPr lang="ru-RU" sz="1600" dirty="0">
                <a:solidFill>
                  <a:schemeClr val="tx1"/>
                </a:solidFill>
                <a:latin typeface="Times New Roman" pitchFamily="18" charset="0"/>
                <a:cs typeface="Times New Roman" pitchFamily="18" charset="0"/>
              </a:rPr>
              <a:t>  Не имеют ресурсов </a:t>
            </a:r>
          </a:p>
          <a:p>
            <a:pPr eaLnBrk="0" hangingPunct="0">
              <a:buFontTx/>
              <a:buChar char="•"/>
              <a:defRPr/>
            </a:pPr>
            <a:r>
              <a:rPr lang="ru-RU" sz="1600" dirty="0">
                <a:solidFill>
                  <a:schemeClr val="tx1"/>
                </a:solidFill>
                <a:latin typeface="Times New Roman" pitchFamily="18" charset="0"/>
                <a:cs typeface="Times New Roman" pitchFamily="18" charset="0"/>
              </a:rPr>
              <a:t>  Ссылки на множество обстоятельств как на </a:t>
            </a:r>
          </a:p>
          <a:p>
            <a:pPr eaLnBrk="0" hangingPunct="0">
              <a:defRPr/>
            </a:pPr>
            <a:r>
              <a:rPr lang="ru-RU" sz="1600" dirty="0">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причины своих действия </a:t>
            </a:r>
            <a:r>
              <a:rPr lang="ru-RU" sz="1600" dirty="0">
                <a:latin typeface="Times New Roman" pitchFamily="18" charset="0"/>
                <a:cs typeface="Times New Roman" pitchFamily="18" charset="0"/>
              </a:rPr>
              <a:t>(внешний ЛК)</a:t>
            </a:r>
            <a:endParaRPr lang="ru-RU" sz="1600" dirty="0">
              <a:solidFill>
                <a:schemeClr val="tx1"/>
              </a:solidFill>
              <a:latin typeface="Times New Roman" pitchFamily="18" charset="0"/>
              <a:cs typeface="Times New Roman" pitchFamily="18" charset="0"/>
            </a:endParaRPr>
          </a:p>
          <a:p>
            <a:pPr eaLnBrk="0" hangingPunct="0">
              <a:buFontTx/>
              <a:buChar char="•"/>
              <a:defRPr/>
            </a:pPr>
            <a:r>
              <a:rPr lang="ru-RU" sz="1600" dirty="0">
                <a:solidFill>
                  <a:schemeClr val="tx1"/>
                </a:solidFill>
                <a:latin typeface="Times New Roman" pitchFamily="18" charset="0"/>
                <a:cs typeface="Times New Roman" pitchFamily="18" charset="0"/>
              </a:rPr>
              <a:t>  Люди с узким кругозором</a:t>
            </a:r>
            <a:endParaRPr lang="ru-RU" sz="1600" dirty="0">
              <a:solidFill>
                <a:schemeClr val="tx1"/>
              </a:solidFill>
              <a:latin typeface="Arial" pitchFamily="34" charset="0"/>
              <a:cs typeface="Arial" pitchFamily="34" charset="0"/>
            </a:endParaRPr>
          </a:p>
          <a:p>
            <a:pPr eaLnBrk="0" hangingPunct="0">
              <a:defRPr/>
            </a:pPr>
            <a:endParaRPr lang="ru-RU"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0" y="333375"/>
          <a:ext cx="9144000" cy="6492875"/>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2555776">
                  <a:extLst>
                    <a:ext uri="{9D8B030D-6E8A-4147-A177-3AD203B41FA5}">
                      <a16:colId xmlns:a16="http://schemas.microsoft.com/office/drawing/2014/main" val="20003"/>
                    </a:ext>
                  </a:extLst>
                </a:gridCol>
              </a:tblGrid>
              <a:tr h="640143">
                <a:tc>
                  <a:txBody>
                    <a:bodyPr/>
                    <a:lstStyle/>
                    <a:p>
                      <a:pPr algn="ctr"/>
                      <a:r>
                        <a:rPr kumimoji="0" lang="en-US" sz="1200" b="1" kern="1200" dirty="0" err="1" smtClean="0">
                          <a:solidFill>
                            <a:schemeClr val="lt1"/>
                          </a:solidFill>
                          <a:latin typeface="+mn-lt"/>
                          <a:ea typeface="+mn-ea"/>
                          <a:cs typeface="+mn-cs"/>
                        </a:rPr>
                        <a:t>Тип</a:t>
                      </a:r>
                      <a:r>
                        <a:rPr kumimoji="0" lang="en-US" sz="1200" b="1" kern="1200" dirty="0" smtClean="0">
                          <a:solidFill>
                            <a:schemeClr val="lt1"/>
                          </a:solidFill>
                          <a:latin typeface="+mn-lt"/>
                          <a:ea typeface="+mn-ea"/>
                          <a:cs typeface="+mn-cs"/>
                        </a:rPr>
                        <a:t> </a:t>
                      </a:r>
                      <a:r>
                        <a:rPr kumimoji="0" lang="en-US" sz="1200" b="1" kern="1200" dirty="0" err="1" smtClean="0">
                          <a:solidFill>
                            <a:schemeClr val="lt1"/>
                          </a:solidFill>
                          <a:latin typeface="+mn-lt"/>
                          <a:ea typeface="+mn-ea"/>
                          <a:cs typeface="+mn-cs"/>
                        </a:rPr>
                        <a:t>установки</a:t>
                      </a:r>
                      <a:endParaRPr kumimoji="0" lang="ru-RU" sz="1200" b="1" kern="1200" dirty="0" smtClean="0">
                        <a:solidFill>
                          <a:schemeClr val="lt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kern="1200" dirty="0" smtClean="0">
                          <a:solidFill>
                            <a:schemeClr val="bg1"/>
                          </a:solidFill>
                          <a:latin typeface="+mn-lt"/>
                          <a:ea typeface="+mn-ea"/>
                          <a:cs typeface="+mn-cs"/>
                        </a:rPr>
                        <a:t>у</a:t>
                      </a:r>
                      <a:r>
                        <a:rPr kumimoji="0" lang="en-US" sz="1200" kern="1200" dirty="0" err="1" smtClean="0">
                          <a:solidFill>
                            <a:schemeClr val="bg1"/>
                          </a:solidFill>
                          <a:latin typeface="+mn-lt"/>
                          <a:ea typeface="+mn-ea"/>
                          <a:cs typeface="+mn-cs"/>
                        </a:rPr>
                        <a:t>чаще</a:t>
                      </a:r>
                      <a:r>
                        <a:rPr kumimoji="0" lang="ru-RU" sz="1200" kern="1200" dirty="0" smtClean="0">
                          <a:solidFill>
                            <a:schemeClr val="bg1"/>
                          </a:solidFill>
                          <a:latin typeface="+mn-lt"/>
                          <a:ea typeface="+mn-ea"/>
                          <a:cs typeface="+mn-cs"/>
                        </a:rPr>
                        <a:t>го</a:t>
                      </a:r>
                      <a:r>
                        <a:rPr kumimoji="0" lang="en-US" sz="1200" kern="1200" dirty="0" err="1" smtClean="0">
                          <a:solidFill>
                            <a:schemeClr val="bg1"/>
                          </a:solidFill>
                          <a:latin typeface="+mn-lt"/>
                          <a:ea typeface="+mn-ea"/>
                          <a:cs typeface="+mn-cs"/>
                        </a:rPr>
                        <a:t>ся</a:t>
                      </a:r>
                      <a:endParaRPr lang="ru-RU" sz="1200" dirty="0">
                        <a:solidFill>
                          <a:schemeClr val="bg1"/>
                        </a:solidFill>
                      </a:endParaRPr>
                    </a:p>
                  </a:txBody>
                  <a:tcPr marT="45724" marB="45724"/>
                </a:tc>
                <a:tc>
                  <a:txBody>
                    <a:bodyPr/>
                    <a:lstStyle/>
                    <a:p>
                      <a:pPr algn="ctr"/>
                      <a:r>
                        <a:rPr kumimoji="0" lang="en-US" sz="1200" b="1" kern="1200" dirty="0" err="1" smtClean="0">
                          <a:solidFill>
                            <a:schemeClr val="lt1"/>
                          </a:solidFill>
                          <a:latin typeface="+mn-lt"/>
                          <a:ea typeface="+mn-ea"/>
                          <a:cs typeface="+mn-cs"/>
                        </a:rPr>
                        <a:t>Эмоциональные</a:t>
                      </a:r>
                      <a:r>
                        <a:rPr kumimoji="0" lang="en-US" sz="1200" b="1" kern="1200" dirty="0" smtClean="0">
                          <a:solidFill>
                            <a:schemeClr val="lt1"/>
                          </a:solidFill>
                          <a:latin typeface="+mn-lt"/>
                          <a:ea typeface="+mn-ea"/>
                          <a:cs typeface="+mn-cs"/>
                        </a:rPr>
                        <a:t> </a:t>
                      </a:r>
                      <a:r>
                        <a:rPr kumimoji="0" lang="en-US" sz="1200" b="1" kern="1200" dirty="0" err="1" smtClean="0">
                          <a:solidFill>
                            <a:schemeClr val="lt1"/>
                          </a:solidFill>
                          <a:latin typeface="+mn-lt"/>
                          <a:ea typeface="+mn-ea"/>
                          <a:cs typeface="+mn-cs"/>
                        </a:rPr>
                        <a:t>факторы</a:t>
                      </a:r>
                      <a:endParaRPr lang="ru-RU" sz="1200" dirty="0"/>
                    </a:p>
                  </a:txBody>
                  <a:tcPr marT="45724" marB="45724"/>
                </a:tc>
                <a:tc>
                  <a:txBody>
                    <a:bodyPr/>
                    <a:lstStyle/>
                    <a:p>
                      <a:pPr algn="ctr"/>
                      <a:r>
                        <a:rPr kumimoji="0" lang="ru-RU" sz="1200" b="1" kern="1200" dirty="0" smtClean="0">
                          <a:solidFill>
                            <a:schemeClr val="lt1"/>
                          </a:solidFill>
                          <a:latin typeface="+mn-lt"/>
                          <a:ea typeface="+mn-ea"/>
                          <a:cs typeface="+mn-cs"/>
                        </a:rPr>
                        <a:t>Проявление воли в </a:t>
                      </a:r>
                      <a:r>
                        <a:rPr kumimoji="0" lang="ru-RU" sz="1200" b="1" kern="1200" dirty="0" err="1" smtClean="0">
                          <a:solidFill>
                            <a:schemeClr val="lt1"/>
                          </a:solidFill>
                          <a:latin typeface="+mn-lt"/>
                          <a:ea typeface="+mn-ea"/>
                          <a:cs typeface="+mn-cs"/>
                        </a:rPr>
                        <a:t>целеполагании</a:t>
                      </a:r>
                      <a:r>
                        <a:rPr kumimoji="0" lang="ru-RU" sz="1200" b="1" kern="1200" dirty="0" smtClean="0">
                          <a:solidFill>
                            <a:schemeClr val="lt1"/>
                          </a:solidFill>
                          <a:latin typeface="+mn-lt"/>
                          <a:ea typeface="+mn-ea"/>
                          <a:cs typeface="+mn-cs"/>
                        </a:rPr>
                        <a:t>, планировании и мобилизации </a:t>
                      </a:r>
                      <a:r>
                        <a:rPr kumimoji="0" lang="en-US" sz="1200" b="1" kern="1200" dirty="0" err="1" smtClean="0">
                          <a:solidFill>
                            <a:schemeClr val="lt1"/>
                          </a:solidFill>
                          <a:latin typeface="+mn-lt"/>
                          <a:ea typeface="+mn-ea"/>
                          <a:cs typeface="+mn-cs"/>
                        </a:rPr>
                        <a:t>усилий</a:t>
                      </a:r>
                      <a:endParaRPr lang="ru-RU" sz="1200" dirty="0"/>
                    </a:p>
                  </a:txBody>
                  <a:tcPr marT="45724" marB="45724"/>
                </a:tc>
                <a:tc>
                  <a:txBody>
                    <a:bodyPr/>
                    <a:lstStyle/>
                    <a:p>
                      <a:pPr algn="l"/>
                      <a:r>
                        <a:rPr kumimoji="0" lang="ru-RU" sz="1200" b="1" kern="1200" dirty="0" smtClean="0">
                          <a:solidFill>
                            <a:schemeClr val="lt1"/>
                          </a:solidFill>
                          <a:latin typeface="+mn-lt"/>
                          <a:ea typeface="+mn-ea"/>
                          <a:cs typeface="+mn-cs"/>
                        </a:rPr>
                        <a:t>Степень независимости, </a:t>
                      </a:r>
                      <a:r>
                        <a:rPr kumimoji="0" lang="ru-RU" sz="1200" b="1" kern="1200" dirty="0" err="1" smtClean="0">
                          <a:solidFill>
                            <a:schemeClr val="lt1"/>
                          </a:solidFill>
                          <a:latin typeface="+mn-lt"/>
                          <a:ea typeface="+mn-ea"/>
                          <a:cs typeface="+mn-cs"/>
                        </a:rPr>
                        <a:t>самосто</a:t>
                      </a:r>
                      <a:r>
                        <a:rPr kumimoji="0" lang="ru-RU" sz="1200" b="1" kern="1200" dirty="0" smtClean="0">
                          <a:solidFill>
                            <a:schemeClr val="lt1"/>
                          </a:solidFill>
                          <a:latin typeface="+mn-lt"/>
                          <a:ea typeface="+mn-ea"/>
                          <a:cs typeface="+mn-cs"/>
                        </a:rPr>
                        <a:t>-</a:t>
                      </a:r>
                    </a:p>
                    <a:p>
                      <a:pPr algn="l"/>
                      <a:r>
                        <a:rPr kumimoji="0" lang="ru-RU" sz="1200" b="1" kern="1200" dirty="0" err="1" smtClean="0">
                          <a:solidFill>
                            <a:schemeClr val="lt1"/>
                          </a:solidFill>
                          <a:latin typeface="+mn-lt"/>
                          <a:ea typeface="+mn-ea"/>
                          <a:cs typeface="+mn-cs"/>
                        </a:rPr>
                        <a:t>ятельности</a:t>
                      </a:r>
                      <a:r>
                        <a:rPr kumimoji="0" lang="ru-RU" sz="1200" b="1" kern="1200" dirty="0" smtClean="0">
                          <a:solidFill>
                            <a:schemeClr val="lt1"/>
                          </a:solidFill>
                          <a:latin typeface="+mn-lt"/>
                          <a:ea typeface="+mn-ea"/>
                          <a:cs typeface="+mn-cs"/>
                        </a:rPr>
                        <a:t> в деятельности</a:t>
                      </a:r>
                      <a:endParaRPr lang="ru-RU" sz="1200" dirty="0"/>
                    </a:p>
                  </a:txBody>
                  <a:tcPr marT="45724" marB="45724"/>
                </a:tc>
                <a:extLst>
                  <a:ext uri="{0D108BD9-81ED-4DB2-BD59-A6C34878D82A}">
                    <a16:rowId xmlns:a16="http://schemas.microsoft.com/office/drawing/2014/main" val="10000"/>
                  </a:ext>
                </a:extLst>
              </a:tr>
              <a:tr h="1371734">
                <a:tc>
                  <a:txBody>
                    <a:bodyPr/>
                    <a:lstStyle/>
                    <a:p>
                      <a:r>
                        <a:rPr kumimoji="0" lang="ru-RU" sz="1200" b="1" kern="1200" dirty="0" smtClean="0">
                          <a:solidFill>
                            <a:schemeClr val="dk1"/>
                          </a:solidFill>
                          <a:latin typeface="+mn-lt"/>
                          <a:ea typeface="+mn-ea"/>
                          <a:cs typeface="+mn-cs"/>
                        </a:rPr>
                        <a:t>Н</a:t>
                      </a:r>
                      <a:r>
                        <a:rPr kumimoji="0" lang="en-US" sz="1200" b="1" kern="1200" dirty="0" err="1" smtClean="0">
                          <a:solidFill>
                            <a:schemeClr val="dk1"/>
                          </a:solidFill>
                          <a:latin typeface="+mn-lt"/>
                          <a:ea typeface="+mn-ea"/>
                          <a:cs typeface="+mn-cs"/>
                        </a:rPr>
                        <a:t>оваторы</a:t>
                      </a:r>
                      <a:r>
                        <a:rPr kumimoji="0" lang="ru-RU" sz="1200" b="1" kern="1200" dirty="0" smtClean="0">
                          <a:solidFill>
                            <a:schemeClr val="dk1"/>
                          </a:solidFill>
                          <a:latin typeface="+mn-lt"/>
                          <a:ea typeface="+mn-ea"/>
                          <a:cs typeface="+mn-cs"/>
                        </a:rPr>
                        <a:t> (</a:t>
                      </a:r>
                      <a:r>
                        <a:rPr kumimoji="0" lang="ru-RU" sz="1200" b="1" kern="1200" dirty="0" err="1" smtClean="0">
                          <a:solidFill>
                            <a:schemeClr val="dk1"/>
                          </a:solidFill>
                          <a:latin typeface="+mn-lt"/>
                          <a:ea typeface="+mn-ea"/>
                          <a:cs typeface="+mn-cs"/>
                        </a:rPr>
                        <a:t>п</a:t>
                      </a:r>
                      <a:r>
                        <a:rPr kumimoji="0" lang="en-US" sz="1200" b="1" kern="1200" dirty="0" err="1" smtClean="0">
                          <a:solidFill>
                            <a:schemeClr val="dk1"/>
                          </a:solidFill>
                          <a:latin typeface="+mn-lt"/>
                          <a:ea typeface="+mn-ea"/>
                          <a:cs typeface="+mn-cs"/>
                        </a:rPr>
                        <a:t>реобразователи</a:t>
                      </a:r>
                      <a:r>
                        <a:rPr kumimoji="0" lang="en-US" sz="1200" b="1" kern="1200" dirty="0" smtClean="0">
                          <a:solidFill>
                            <a:schemeClr val="dk1"/>
                          </a:solidFill>
                          <a:latin typeface="+mn-lt"/>
                          <a:ea typeface="+mn-ea"/>
                          <a:cs typeface="+mn-cs"/>
                        </a:rPr>
                        <a:t> </a:t>
                      </a:r>
                      <a:r>
                        <a:rPr kumimoji="0" lang="ru-RU" sz="1200" b="1" kern="1200" dirty="0" smtClean="0">
                          <a:solidFill>
                            <a:schemeClr val="dk1"/>
                          </a:solidFill>
                          <a:latin typeface="+mn-lt"/>
                          <a:ea typeface="+mn-ea"/>
                          <a:cs typeface="+mn-cs"/>
                        </a:rPr>
                        <a:t>)</a:t>
                      </a:r>
                    </a:p>
                    <a:p>
                      <a:r>
                        <a:rPr kumimoji="0" lang="ru-RU" sz="2000" b="1" kern="1200" dirty="0" smtClean="0">
                          <a:solidFill>
                            <a:schemeClr val="dk1"/>
                          </a:solidFill>
                          <a:latin typeface="+mn-lt"/>
                          <a:ea typeface="+mn-ea"/>
                          <a:cs typeface="+mn-cs"/>
                        </a:rPr>
                        <a:t>2,5%</a:t>
                      </a:r>
                      <a:endParaRPr lang="ru-RU" sz="2000" b="1" dirty="0"/>
                    </a:p>
                  </a:txBody>
                  <a:tcPr marT="45724" marB="45724"/>
                </a:tc>
                <a:tc>
                  <a:txBody>
                    <a:bodyPr/>
                    <a:lstStyle/>
                    <a:p>
                      <a:r>
                        <a:rPr kumimoji="0" lang="en-US" sz="1200" kern="1200" dirty="0" err="1" smtClean="0">
                          <a:solidFill>
                            <a:schemeClr val="dk1"/>
                          </a:solidFill>
                          <a:latin typeface="+mn-lt"/>
                          <a:ea typeface="+mn-ea"/>
                          <a:cs typeface="+mn-cs"/>
                        </a:rPr>
                        <a:t>Заинтересованы</a:t>
                      </a:r>
                      <a:r>
                        <a:rPr kumimoji="0" lang="en-US" sz="1200" kern="1200" dirty="0" smtClean="0">
                          <a:solidFill>
                            <a:schemeClr val="dk1"/>
                          </a:solidFill>
                          <a:latin typeface="+mn-lt"/>
                          <a:ea typeface="+mn-ea"/>
                          <a:cs typeface="+mn-cs"/>
                        </a:rPr>
                        <a:t> в </a:t>
                      </a:r>
                      <a:r>
                        <a:rPr kumimoji="0" lang="en-US" sz="1200" kern="1200" dirty="0" err="1" smtClean="0">
                          <a:solidFill>
                            <a:schemeClr val="dk1"/>
                          </a:solidFill>
                          <a:latin typeface="+mn-lt"/>
                          <a:ea typeface="+mn-ea"/>
                          <a:cs typeface="+mn-cs"/>
                        </a:rPr>
                        <a:t>обуче</a:t>
                      </a:r>
                      <a:r>
                        <a:rPr kumimoji="0" lang="ru-RU" sz="1200" kern="1200" dirty="0" err="1" smtClean="0">
                          <a:solidFill>
                            <a:schemeClr val="dk1"/>
                          </a:solidFill>
                          <a:latin typeface="+mn-lt"/>
                          <a:ea typeface="+mn-ea"/>
                          <a:cs typeface="+mn-cs"/>
                        </a:rPr>
                        <a:t>нии</a:t>
                      </a:r>
                      <a:r>
                        <a:rPr kumimoji="0" lang="ru-RU" sz="1200" kern="1200" dirty="0" smtClean="0">
                          <a:solidFill>
                            <a:schemeClr val="dk1"/>
                          </a:solidFill>
                          <a:latin typeface="+mn-lt"/>
                          <a:ea typeface="+mn-ea"/>
                          <a:cs typeface="+mn-cs"/>
                        </a:rPr>
                        <a:t>. Настойчивы, опытны, активны. Преобразуют цели обучения  в новые, лично уста</a:t>
                      </a:r>
                      <a:r>
                        <a:rPr kumimoji="0" lang="en-US" sz="1200" kern="1200" dirty="0" err="1" smtClean="0">
                          <a:solidFill>
                            <a:schemeClr val="dk1"/>
                          </a:solidFill>
                          <a:latin typeface="+mn-lt"/>
                          <a:ea typeface="+mn-ea"/>
                          <a:cs typeface="+mn-cs"/>
                        </a:rPr>
                        <a:t>новленные</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стандарты</a:t>
                      </a:r>
                      <a:r>
                        <a:rPr kumimoji="0" lang="en-US" sz="1200" kern="1200" dirty="0" smtClean="0">
                          <a:solidFill>
                            <a:schemeClr val="dk1"/>
                          </a:solidFill>
                          <a:latin typeface="+mn-lt"/>
                          <a:ea typeface="+mn-ea"/>
                          <a:cs typeface="+mn-cs"/>
                        </a:rPr>
                        <a:t>.</a:t>
                      </a:r>
                      <a:endParaRPr lang="ru-RU" sz="1200" dirty="0"/>
                    </a:p>
                  </a:txBody>
                  <a:tcPr marT="45724" marB="45724"/>
                </a:tc>
                <a:tc>
                  <a:txBody>
                    <a:bodyPr/>
                    <a:lstStyle/>
                    <a:p>
                      <a:r>
                        <a:rPr kumimoji="0" lang="ru-RU" sz="1200" kern="1200" dirty="0" smtClean="0">
                          <a:solidFill>
                            <a:schemeClr val="dk1"/>
                          </a:solidFill>
                          <a:latin typeface="+mn-lt"/>
                          <a:ea typeface="+mn-ea"/>
                          <a:cs typeface="+mn-cs"/>
                        </a:rPr>
                        <a:t>Устанавливают для себя персональные кратко- и долгосрочные цели, более высокого уровня, чем цели, установленным другими людьми; прилагают максимальные усилия для достижения личных целей и получения новых знаний.</a:t>
                      </a:r>
                      <a:endParaRPr lang="ru-RU" sz="1200" dirty="0"/>
                    </a:p>
                  </a:txBody>
                  <a:tcPr marT="45724" marB="45724"/>
                </a:tc>
                <a:tc>
                  <a:txBody>
                    <a:bodyPr/>
                    <a:lstStyle/>
                    <a:p>
                      <a:r>
                        <a:rPr kumimoji="0" lang="en-US" sz="1200" kern="1200" dirty="0" err="1" smtClean="0">
                          <a:solidFill>
                            <a:schemeClr val="dk1"/>
                          </a:solidFill>
                          <a:latin typeface="+mn-lt"/>
                          <a:ea typeface="+mn-ea"/>
                          <a:cs typeface="+mn-cs"/>
                        </a:rPr>
                        <a:t>Принимают</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на</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себя</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ответ</a:t>
                      </a:r>
                      <a:r>
                        <a:rPr kumimoji="0" lang="ru-RU" sz="1200" kern="1200" dirty="0" err="1" smtClean="0">
                          <a:solidFill>
                            <a:schemeClr val="dk1"/>
                          </a:solidFill>
                          <a:latin typeface="+mn-lt"/>
                          <a:ea typeface="+mn-ea"/>
                          <a:cs typeface="+mn-cs"/>
                        </a:rPr>
                        <a:t>ственность</a:t>
                      </a:r>
                      <a:r>
                        <a:rPr kumimoji="0" lang="ru-RU" sz="1200" kern="1200" dirty="0" smtClean="0">
                          <a:solidFill>
                            <a:schemeClr val="dk1"/>
                          </a:solidFill>
                          <a:latin typeface="+mn-lt"/>
                          <a:ea typeface="+mn-ea"/>
                          <a:cs typeface="+mn-cs"/>
                        </a:rPr>
                        <a:t>, самостоятельно</a:t>
                      </a:r>
                    </a:p>
                    <a:p>
                      <a:r>
                        <a:rPr kumimoji="0" lang="ru-RU" sz="1200" kern="1200" dirty="0" smtClean="0">
                          <a:solidFill>
                            <a:schemeClr val="dk1"/>
                          </a:solidFill>
                          <a:latin typeface="+mn-lt"/>
                          <a:ea typeface="+mn-ea"/>
                          <a:cs typeface="+mn-cs"/>
                        </a:rPr>
                        <a:t>устанавливают цели, управляют процессом обучения, отслеживают прогресс и результаты. Не приемлют ограничения собственной автономии.</a:t>
                      </a:r>
                      <a:endParaRPr lang="ru-RU" sz="1200" dirty="0"/>
                    </a:p>
                  </a:txBody>
                  <a:tcPr marT="45724" marB="45724"/>
                </a:tc>
                <a:extLst>
                  <a:ext uri="{0D108BD9-81ED-4DB2-BD59-A6C34878D82A}">
                    <a16:rowId xmlns:a16="http://schemas.microsoft.com/office/drawing/2014/main" val="10001"/>
                  </a:ext>
                </a:extLst>
              </a:tr>
              <a:tr h="1371734">
                <a:tc>
                  <a:txBody>
                    <a:bodyPr/>
                    <a:lstStyle/>
                    <a:p>
                      <a:r>
                        <a:rPr kumimoji="0" lang="ru-RU" sz="1200" b="1" kern="1200" dirty="0" smtClean="0">
                          <a:solidFill>
                            <a:schemeClr val="dk1"/>
                          </a:solidFill>
                          <a:latin typeface="+mn-lt"/>
                          <a:ea typeface="+mn-ea"/>
                          <a:cs typeface="+mn-cs"/>
                        </a:rPr>
                        <a:t>И</a:t>
                      </a:r>
                      <a:r>
                        <a:rPr kumimoji="0" lang="en-US" sz="1200" b="1" kern="1200" dirty="0" err="1" smtClean="0">
                          <a:solidFill>
                            <a:schemeClr val="dk1"/>
                          </a:solidFill>
                          <a:latin typeface="+mn-lt"/>
                          <a:ea typeface="+mn-ea"/>
                          <a:cs typeface="+mn-cs"/>
                        </a:rPr>
                        <a:t>сполнители</a:t>
                      </a:r>
                      <a:endParaRPr kumimoji="0" lang="ru-RU" sz="1200" b="1" kern="1200" dirty="0" smtClean="0">
                        <a:solidFill>
                          <a:schemeClr val="dk1"/>
                        </a:solidFill>
                        <a:latin typeface="+mn-lt"/>
                        <a:ea typeface="+mn-ea"/>
                        <a:cs typeface="+mn-cs"/>
                      </a:endParaRPr>
                    </a:p>
                    <a:p>
                      <a:r>
                        <a:rPr kumimoji="0" lang="ru-RU" sz="1800" b="1" kern="1200" dirty="0" smtClean="0">
                          <a:solidFill>
                            <a:schemeClr val="dk1"/>
                          </a:solidFill>
                          <a:latin typeface="+mn-lt"/>
                          <a:ea typeface="+mn-ea"/>
                          <a:cs typeface="+mn-cs"/>
                        </a:rPr>
                        <a:t>50%</a:t>
                      </a:r>
                    </a:p>
                  </a:txBody>
                  <a:tcPr marT="45724" marB="45724"/>
                </a:tc>
                <a:tc>
                  <a:txBody>
                    <a:bodyPr/>
                    <a:lstStyle/>
                    <a:p>
                      <a:r>
                        <a:rPr kumimoji="0" lang="en-US" sz="1200" kern="1200" dirty="0" err="1" smtClean="0">
                          <a:solidFill>
                            <a:schemeClr val="dk1"/>
                          </a:solidFill>
                          <a:latin typeface="+mn-lt"/>
                          <a:ea typeface="+mn-ea"/>
                          <a:cs typeface="+mn-cs"/>
                        </a:rPr>
                        <a:t>Фокусируют</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внимание</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на</a:t>
                      </a:r>
                      <a:endParaRPr kumimoji="0" lang="ru-RU" sz="1200" kern="1200" dirty="0" smtClean="0">
                        <a:solidFill>
                          <a:schemeClr val="dk1"/>
                        </a:solidFill>
                        <a:latin typeface="+mn-lt"/>
                        <a:ea typeface="+mn-ea"/>
                        <a:cs typeface="+mn-cs"/>
                      </a:endParaRPr>
                    </a:p>
                    <a:p>
                      <a:r>
                        <a:rPr kumimoji="0" lang="ru-RU" sz="1200" kern="1200" dirty="0" smtClean="0">
                          <a:solidFill>
                            <a:schemeClr val="dk1"/>
                          </a:solidFill>
                          <a:latin typeface="+mn-lt"/>
                          <a:ea typeface="+mn-ea"/>
                          <a:cs typeface="+mn-cs"/>
                        </a:rPr>
                        <a:t>процессе обучения в зависимости от ситуации. Активные ученики, достигают результатов выше среднего уровня, если содержательная часть обучения их устраивает.</a:t>
                      </a:r>
                      <a:endParaRPr lang="ru-RU" sz="1200" dirty="0"/>
                    </a:p>
                  </a:txBody>
                  <a:tcPr marT="45724" marB="45724"/>
                </a:tc>
                <a:tc>
                  <a:txBody>
                    <a:bodyPr/>
                    <a:lstStyle/>
                    <a:p>
                      <a:r>
                        <a:rPr kumimoji="0" lang="ru-RU" sz="1200" kern="1200" dirty="0" smtClean="0">
                          <a:solidFill>
                            <a:schemeClr val="dk1"/>
                          </a:solidFill>
                          <a:latin typeface="+mn-lt"/>
                          <a:ea typeface="+mn-ea"/>
                          <a:cs typeface="+mn-cs"/>
                        </a:rPr>
                        <a:t>Устанавливают для себя краткосрочные, ориентированные на выполнение поставленных задач цели, которые соответствуют средним стандартам,</a:t>
                      </a:r>
                      <a:r>
                        <a:rPr kumimoji="0" lang="ru-RU" sz="1200" kern="1200" baseline="0" dirty="0" smtClean="0">
                          <a:solidFill>
                            <a:schemeClr val="dk1"/>
                          </a:solidFill>
                          <a:latin typeface="+mn-lt"/>
                          <a:ea typeface="+mn-ea"/>
                          <a:cs typeface="+mn-cs"/>
                        </a:rPr>
                        <a:t>  </a:t>
                      </a:r>
                      <a:r>
                        <a:rPr kumimoji="0" lang="ru-RU" sz="1200" kern="1200" dirty="0" smtClean="0">
                          <a:solidFill>
                            <a:schemeClr val="dk1"/>
                          </a:solidFill>
                          <a:latin typeface="+mn-lt"/>
                          <a:ea typeface="+mn-ea"/>
                          <a:cs typeface="+mn-cs"/>
                        </a:rPr>
                        <a:t>минимизируют усилия. </a:t>
                      </a:r>
                      <a:endParaRPr lang="ru-RU" sz="1200" dirty="0"/>
                    </a:p>
                  </a:txBody>
                  <a:tcPr marT="45724" marB="45724"/>
                </a:tc>
                <a:tc>
                  <a:txBody>
                    <a:bodyPr/>
                    <a:lstStyle/>
                    <a:p>
                      <a:r>
                        <a:rPr kumimoji="0" lang="en-US" sz="1200" kern="1200" dirty="0" smtClean="0">
                          <a:solidFill>
                            <a:schemeClr val="dk1"/>
                          </a:solidFill>
                          <a:latin typeface="+mn-lt"/>
                          <a:ea typeface="+mn-ea"/>
                          <a:cs typeface="+mn-cs"/>
                        </a:rPr>
                        <a:t>В </a:t>
                      </a:r>
                      <a:r>
                        <a:rPr kumimoji="0" lang="en-US" sz="1200" kern="1200" dirty="0" err="1" smtClean="0">
                          <a:solidFill>
                            <a:schemeClr val="dk1"/>
                          </a:solidFill>
                          <a:latin typeface="+mn-lt"/>
                          <a:ea typeface="+mn-ea"/>
                          <a:cs typeface="+mn-cs"/>
                        </a:rPr>
                        <a:t>зависимости</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от</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ситуации</a:t>
                      </a:r>
                      <a:r>
                        <a:rPr kumimoji="0" lang="ru-RU" sz="1200" kern="1200" dirty="0" smtClean="0">
                          <a:solidFill>
                            <a:schemeClr val="dk1"/>
                          </a:solidFill>
                          <a:latin typeface="+mn-lt"/>
                          <a:ea typeface="+mn-ea"/>
                          <a:cs typeface="+mn-cs"/>
                        </a:rPr>
                        <a:t> </a:t>
                      </a:r>
                      <a:r>
                        <a:rPr kumimoji="0" lang="ru-RU" sz="1200" kern="1200" dirty="0" err="1" smtClean="0">
                          <a:solidFill>
                            <a:schemeClr val="dk1"/>
                          </a:solidFill>
                          <a:latin typeface="+mn-lt"/>
                          <a:ea typeface="+mn-ea"/>
                          <a:cs typeface="+mn-cs"/>
                        </a:rPr>
                        <a:t>прини</a:t>
                      </a:r>
                      <a:r>
                        <a:rPr kumimoji="0" lang="ru-RU" sz="1200" kern="1200" dirty="0" smtClean="0">
                          <a:solidFill>
                            <a:schemeClr val="dk1"/>
                          </a:solidFill>
                          <a:latin typeface="+mn-lt"/>
                          <a:ea typeface="+mn-ea"/>
                          <a:cs typeface="+mn-cs"/>
                        </a:rPr>
                        <a:t>-</a:t>
                      </a:r>
                    </a:p>
                    <a:p>
                      <a:r>
                        <a:rPr kumimoji="0" lang="ru-RU" sz="1200" kern="1200" dirty="0" smtClean="0">
                          <a:solidFill>
                            <a:schemeClr val="dk1"/>
                          </a:solidFill>
                          <a:latin typeface="+mn-lt"/>
                          <a:ea typeface="+mn-ea"/>
                          <a:cs typeface="+mn-cs"/>
                        </a:rPr>
                        <a:t>мают на себя ответственность. Охотно отказываются от </a:t>
                      </a:r>
                      <a:r>
                        <a:rPr kumimoji="0" lang="ru-RU" sz="1200" kern="1200" dirty="0" err="1" smtClean="0">
                          <a:solidFill>
                            <a:schemeClr val="dk1"/>
                          </a:solidFill>
                          <a:latin typeface="+mn-lt"/>
                          <a:ea typeface="+mn-ea"/>
                          <a:cs typeface="+mn-cs"/>
                        </a:rPr>
                        <a:t>самостоя</a:t>
                      </a:r>
                      <a:r>
                        <a:rPr kumimoji="0" lang="ru-RU" sz="1200" kern="1200" dirty="0" smtClean="0">
                          <a:solidFill>
                            <a:schemeClr val="dk1"/>
                          </a:solidFill>
                          <a:latin typeface="+mn-lt"/>
                          <a:ea typeface="+mn-ea"/>
                          <a:cs typeface="+mn-cs"/>
                        </a:rPr>
                        <a:t>- </a:t>
                      </a:r>
                      <a:r>
                        <a:rPr kumimoji="0" lang="ru-RU" sz="1200" kern="1200" dirty="0" err="1" smtClean="0">
                          <a:solidFill>
                            <a:schemeClr val="dk1"/>
                          </a:solidFill>
                          <a:latin typeface="+mn-lt"/>
                          <a:ea typeface="+mn-ea"/>
                          <a:cs typeface="+mn-cs"/>
                        </a:rPr>
                        <a:t>тельности</a:t>
                      </a:r>
                      <a:r>
                        <a:rPr kumimoji="0" lang="ru-RU" sz="1200" kern="1200" dirty="0" smtClean="0">
                          <a:solidFill>
                            <a:schemeClr val="dk1"/>
                          </a:solidFill>
                          <a:latin typeface="+mn-lt"/>
                          <a:ea typeface="+mn-ea"/>
                          <a:cs typeface="+mn-cs"/>
                        </a:rPr>
                        <a:t>. Предпочитают  инструктирование преподавателем и взаимодействие с ним для </a:t>
                      </a:r>
                      <a:r>
                        <a:rPr kumimoji="0" lang="ru-RU" sz="1200" kern="1200" dirty="0" err="1" smtClean="0">
                          <a:solidFill>
                            <a:schemeClr val="dk1"/>
                          </a:solidFill>
                          <a:latin typeface="+mn-lt"/>
                          <a:ea typeface="+mn-ea"/>
                          <a:cs typeface="+mn-cs"/>
                        </a:rPr>
                        <a:t>дости</a:t>
                      </a:r>
                      <a:r>
                        <a:rPr kumimoji="0" lang="en-US" sz="1200" kern="1200" dirty="0" err="1" smtClean="0">
                          <a:solidFill>
                            <a:schemeClr val="dk1"/>
                          </a:solidFill>
                          <a:latin typeface="+mn-lt"/>
                          <a:ea typeface="+mn-ea"/>
                          <a:cs typeface="+mn-cs"/>
                        </a:rPr>
                        <a:t>жения</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собственных</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целей</a:t>
                      </a:r>
                      <a:r>
                        <a:rPr kumimoji="0" lang="en-US" sz="1200" kern="1200" dirty="0" smtClean="0">
                          <a:solidFill>
                            <a:schemeClr val="dk1"/>
                          </a:solidFill>
                          <a:latin typeface="+mn-lt"/>
                          <a:ea typeface="+mn-ea"/>
                          <a:cs typeface="+mn-cs"/>
                        </a:rPr>
                        <a:t>.</a:t>
                      </a:r>
                      <a:endParaRPr lang="ru-RU" sz="1200" dirty="0"/>
                    </a:p>
                  </a:txBody>
                  <a:tcPr marT="45724" marB="45724"/>
                </a:tc>
                <a:extLst>
                  <a:ext uri="{0D108BD9-81ED-4DB2-BD59-A6C34878D82A}">
                    <a16:rowId xmlns:a16="http://schemas.microsoft.com/office/drawing/2014/main" val="10002"/>
                  </a:ext>
                </a:extLst>
              </a:tr>
              <a:tr h="1554632">
                <a:tc>
                  <a:txBody>
                    <a:bodyPr/>
                    <a:lstStyle/>
                    <a:p>
                      <a:r>
                        <a:rPr kumimoji="0" lang="ru-RU" sz="1200" b="1" kern="1200" dirty="0" smtClean="0">
                          <a:solidFill>
                            <a:schemeClr val="dk1"/>
                          </a:solidFill>
                          <a:latin typeface="+mn-lt"/>
                          <a:ea typeface="+mn-ea"/>
                          <a:cs typeface="+mn-cs"/>
                        </a:rPr>
                        <a:t>К</a:t>
                      </a:r>
                      <a:r>
                        <a:rPr kumimoji="0" lang="en-US" sz="1200" b="1" kern="1200" dirty="0" err="1" smtClean="0">
                          <a:solidFill>
                            <a:schemeClr val="dk1"/>
                          </a:solidFill>
                          <a:latin typeface="+mn-lt"/>
                          <a:ea typeface="+mn-ea"/>
                          <a:cs typeface="+mn-cs"/>
                        </a:rPr>
                        <a:t>он</a:t>
                      </a:r>
                      <a:r>
                        <a:rPr kumimoji="0" lang="ru-RU" sz="1200" b="1" kern="1200" dirty="0" smtClean="0">
                          <a:solidFill>
                            <a:schemeClr val="dk1"/>
                          </a:solidFill>
                          <a:latin typeface="+mn-lt"/>
                          <a:ea typeface="+mn-ea"/>
                          <a:cs typeface="+mn-cs"/>
                        </a:rPr>
                        <a:t>-</a:t>
                      </a:r>
                    </a:p>
                    <a:p>
                      <a:r>
                        <a:rPr kumimoji="0" lang="ru-RU" sz="1200" b="1" kern="1200" dirty="0" err="1" smtClean="0">
                          <a:solidFill>
                            <a:schemeClr val="dk1"/>
                          </a:solidFill>
                          <a:latin typeface="+mn-lt"/>
                          <a:ea typeface="+mn-ea"/>
                          <a:cs typeface="+mn-cs"/>
                        </a:rPr>
                        <a:t>ф</a:t>
                      </a:r>
                      <a:r>
                        <a:rPr kumimoji="0" lang="en-US" sz="1200" b="1" kern="1200" dirty="0" err="1" smtClean="0">
                          <a:solidFill>
                            <a:schemeClr val="dk1"/>
                          </a:solidFill>
                          <a:latin typeface="+mn-lt"/>
                          <a:ea typeface="+mn-ea"/>
                          <a:cs typeface="+mn-cs"/>
                        </a:rPr>
                        <a:t>ормисты</a:t>
                      </a:r>
                      <a:endParaRPr kumimoji="0" lang="ru-RU" sz="1200" b="1" kern="1200" dirty="0" smtClean="0">
                        <a:solidFill>
                          <a:schemeClr val="dk1"/>
                        </a:solidFill>
                        <a:latin typeface="+mn-lt"/>
                        <a:ea typeface="+mn-ea"/>
                        <a:cs typeface="+mn-cs"/>
                      </a:endParaRPr>
                    </a:p>
                    <a:p>
                      <a:r>
                        <a:rPr kumimoji="0" lang="ru-RU" sz="1800" b="1" kern="1200" dirty="0" smtClean="0">
                          <a:solidFill>
                            <a:schemeClr val="dk1"/>
                          </a:solidFill>
                          <a:latin typeface="+mn-lt"/>
                          <a:ea typeface="+mn-ea"/>
                          <a:cs typeface="+mn-cs"/>
                        </a:rPr>
                        <a:t>35%</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
                      </a:r>
                      <a:br>
                        <a:rPr lang="ru-RU" sz="1200" dirty="0" smtClean="0"/>
                      </a:br>
                      <a:endParaRPr lang="ru-RU" sz="1200" dirty="0" smtClean="0"/>
                    </a:p>
                    <a:p>
                      <a:endParaRPr kumimoji="0" lang="ru-RU" sz="1200" b="1" kern="1200" dirty="0" smtClean="0">
                        <a:solidFill>
                          <a:schemeClr val="dk1"/>
                        </a:solidFill>
                        <a:latin typeface="+mn-lt"/>
                        <a:ea typeface="+mn-ea"/>
                        <a:cs typeface="+mn-cs"/>
                      </a:endParaRPr>
                    </a:p>
                  </a:txBody>
                  <a:tcPr marT="45724" marB="45724"/>
                </a:tc>
                <a:tc>
                  <a:txBody>
                    <a:bodyPr/>
                    <a:lstStyle/>
                    <a:p>
                      <a:r>
                        <a:rPr kumimoji="0" lang="en-US" sz="1200" kern="1200" dirty="0" err="1" smtClean="0">
                          <a:solidFill>
                            <a:schemeClr val="dk1"/>
                          </a:solidFill>
                          <a:latin typeface="+mn-lt"/>
                          <a:ea typeface="+mn-ea"/>
                          <a:cs typeface="+mn-cs"/>
                        </a:rPr>
                        <a:t>Обычно</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осторожны</a:t>
                      </a:r>
                      <a:r>
                        <a:rPr kumimoji="0" lang="en-US" sz="1200" kern="1200" dirty="0" smtClean="0">
                          <a:solidFill>
                            <a:schemeClr val="dk1"/>
                          </a:solidFill>
                          <a:latin typeface="+mn-lt"/>
                          <a:ea typeface="+mn-ea"/>
                          <a:cs typeface="+mn-cs"/>
                        </a:rPr>
                        <a:t> и </a:t>
                      </a:r>
                      <a:r>
                        <a:rPr kumimoji="0" lang="en-US" sz="1200" kern="1200" dirty="0" err="1" smtClean="0">
                          <a:solidFill>
                            <a:schemeClr val="dk1"/>
                          </a:solidFill>
                          <a:latin typeface="+mn-lt"/>
                          <a:ea typeface="+mn-ea"/>
                          <a:cs typeface="+mn-cs"/>
                        </a:rPr>
                        <a:t>дей</a:t>
                      </a:r>
                      <a:r>
                        <a:rPr kumimoji="0" lang="ru-RU" sz="1200" kern="1200" dirty="0" err="1" smtClean="0">
                          <a:solidFill>
                            <a:schemeClr val="dk1"/>
                          </a:solidFill>
                          <a:latin typeface="+mn-lt"/>
                          <a:ea typeface="+mn-ea"/>
                          <a:cs typeface="+mn-cs"/>
                        </a:rPr>
                        <a:t>ствуют</a:t>
                      </a:r>
                      <a:r>
                        <a:rPr kumimoji="0" lang="ru-RU" sz="1200" kern="1200" dirty="0" smtClean="0">
                          <a:solidFill>
                            <a:schemeClr val="dk1"/>
                          </a:solidFill>
                          <a:latin typeface="+mn-lt"/>
                          <a:ea typeface="+mn-ea"/>
                          <a:cs typeface="+mn-cs"/>
                        </a:rPr>
                        <a:t> в зависимости от предписаний. Предпочитают не рисковать, работают в меру эффективно и внешне активно. Используют обучение, чтобы соответствовать стандартам той группы, к которой </a:t>
                      </a:r>
                      <a:r>
                        <a:rPr kumimoji="0" lang="ru-RU" sz="1200" kern="1200" dirty="0" err="1" smtClean="0">
                          <a:solidFill>
                            <a:schemeClr val="dk1"/>
                          </a:solidFill>
                          <a:latin typeface="+mn-lt"/>
                          <a:ea typeface="+mn-ea"/>
                          <a:cs typeface="+mn-cs"/>
                        </a:rPr>
                        <a:t>принад</a:t>
                      </a:r>
                      <a:r>
                        <a:rPr kumimoji="0" lang="en-US" sz="1200" kern="1200" dirty="0" err="1" smtClean="0">
                          <a:solidFill>
                            <a:schemeClr val="dk1"/>
                          </a:solidFill>
                          <a:latin typeface="+mn-lt"/>
                          <a:ea typeface="+mn-ea"/>
                          <a:cs typeface="+mn-cs"/>
                        </a:rPr>
                        <a:t>лежат</a:t>
                      </a:r>
                      <a:r>
                        <a:rPr kumimoji="0" lang="en-US" sz="1200" kern="1200" dirty="0" smtClean="0">
                          <a:solidFill>
                            <a:schemeClr val="dk1"/>
                          </a:solidFill>
                          <a:latin typeface="+mn-lt"/>
                          <a:ea typeface="+mn-ea"/>
                          <a:cs typeface="+mn-cs"/>
                        </a:rPr>
                        <a:t>.</a:t>
                      </a:r>
                      <a:endParaRPr lang="ru-RU" sz="1200" dirty="0"/>
                    </a:p>
                  </a:txBody>
                  <a:tcPr marT="45724" marB="45724"/>
                </a:tc>
                <a:tc>
                  <a:txBody>
                    <a:bodyPr/>
                    <a:lstStyle/>
                    <a:p>
                      <a:r>
                        <a:rPr kumimoji="0" lang="en-US" sz="1200" kern="1200" dirty="0" err="1" smtClean="0">
                          <a:solidFill>
                            <a:schemeClr val="dk1"/>
                          </a:solidFill>
                          <a:latin typeface="+mn-lt"/>
                          <a:ea typeface="+mn-ea"/>
                          <a:cs typeface="+mn-cs"/>
                        </a:rPr>
                        <a:t>Пробуют</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достигнуть</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простых</a:t>
                      </a:r>
                      <a:r>
                        <a:rPr kumimoji="0" lang="ru-RU" sz="1200" kern="1200" dirty="0" smtClean="0">
                          <a:solidFill>
                            <a:schemeClr val="dk1"/>
                          </a:solidFill>
                          <a:latin typeface="+mn-lt"/>
                          <a:ea typeface="+mn-ea"/>
                          <a:cs typeface="+mn-cs"/>
                        </a:rPr>
                        <a:t> целей</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ори</a:t>
                      </a:r>
                      <a:r>
                        <a:rPr kumimoji="0" lang="ru-RU" sz="1200" kern="1200" dirty="0" err="1" smtClean="0">
                          <a:solidFill>
                            <a:schemeClr val="dk1"/>
                          </a:solidFill>
                          <a:latin typeface="+mn-lt"/>
                          <a:ea typeface="+mn-ea"/>
                          <a:cs typeface="+mn-cs"/>
                        </a:rPr>
                        <a:t>ентированных</a:t>
                      </a:r>
                      <a:r>
                        <a:rPr kumimoji="0" lang="ru-RU" sz="1200" kern="1200" dirty="0" smtClean="0">
                          <a:solidFill>
                            <a:schemeClr val="dk1"/>
                          </a:solidFill>
                          <a:latin typeface="+mn-lt"/>
                          <a:ea typeface="+mn-ea"/>
                          <a:cs typeface="+mn-cs"/>
                        </a:rPr>
                        <a:t> на выполнение задач, назначенных другими людьми, стараются удовлетворить предъявленные к ним требования; максимизируют усилия в безопасных условиях. Готовы прилагать усилия к воспроизводству знаний, </a:t>
                      </a:r>
                      <a:r>
                        <a:rPr kumimoji="0" lang="en-US" sz="1200" kern="1200" dirty="0" err="1" smtClean="0">
                          <a:solidFill>
                            <a:schemeClr val="dk1"/>
                          </a:solidFill>
                          <a:latin typeface="+mn-lt"/>
                          <a:ea typeface="+mn-ea"/>
                          <a:cs typeface="+mn-cs"/>
                        </a:rPr>
                        <a:t>чтобы</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соответствовать</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внешним</a:t>
                      </a:r>
                      <a:r>
                        <a:rPr kumimoji="0" lang="ru-RU"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требованиям</a:t>
                      </a:r>
                      <a:r>
                        <a:rPr kumimoji="0" lang="en-US" sz="1200" kern="1200" dirty="0" smtClean="0">
                          <a:solidFill>
                            <a:schemeClr val="dk1"/>
                          </a:solidFill>
                          <a:latin typeface="+mn-lt"/>
                          <a:ea typeface="+mn-ea"/>
                          <a:cs typeface="+mn-cs"/>
                        </a:rPr>
                        <a:t>.</a:t>
                      </a:r>
                      <a:endParaRPr lang="ru-RU" sz="1200" dirty="0"/>
                    </a:p>
                  </a:txBody>
                  <a:tcPr marT="45724" marB="45724"/>
                </a:tc>
                <a:tc>
                  <a:txBody>
                    <a:bodyPr/>
                    <a:lstStyle/>
                    <a:p>
                      <a:r>
                        <a:rPr kumimoji="0" lang="ru-RU" sz="1200" kern="1200" dirty="0" smtClean="0">
                          <a:solidFill>
                            <a:schemeClr val="dk1"/>
                          </a:solidFill>
                          <a:latin typeface="+mn-lt"/>
                          <a:ea typeface="+mn-ea"/>
                          <a:cs typeface="+mn-cs"/>
                        </a:rPr>
                        <a:t>Избегают ответственности,</a:t>
                      </a:r>
                    </a:p>
                    <a:p>
                      <a:r>
                        <a:rPr kumimoji="0" lang="ru-RU" sz="1200" kern="1200" dirty="0" smtClean="0">
                          <a:solidFill>
                            <a:schemeClr val="dk1"/>
                          </a:solidFill>
                          <a:latin typeface="+mn-lt"/>
                          <a:ea typeface="+mn-ea"/>
                          <a:cs typeface="+mn-cs"/>
                        </a:rPr>
                        <a:t>не стремятся управлять процессом обучения. Склонны подчиняться, нуждаются в постоянном руководстве и поддержке, чтобы достигнуть кратко</a:t>
                      </a:r>
                      <a:r>
                        <a:rPr kumimoji="0" lang="en-US" sz="1200" kern="1200" dirty="0" err="1" smtClean="0">
                          <a:solidFill>
                            <a:schemeClr val="dk1"/>
                          </a:solidFill>
                          <a:latin typeface="+mn-lt"/>
                          <a:ea typeface="+mn-ea"/>
                          <a:cs typeface="+mn-cs"/>
                        </a:rPr>
                        <a:t>срочных</a:t>
                      </a:r>
                      <a:r>
                        <a:rPr kumimoji="0" lang="en-US" sz="1200" kern="1200" dirty="0" smtClean="0">
                          <a:solidFill>
                            <a:schemeClr val="dk1"/>
                          </a:solidFill>
                          <a:latin typeface="+mn-lt"/>
                          <a:ea typeface="+mn-ea"/>
                          <a:cs typeface="+mn-cs"/>
                        </a:rPr>
                        <a:t> </a:t>
                      </a:r>
                      <a:r>
                        <a:rPr kumimoji="0" lang="ru-RU"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целей</a:t>
                      </a:r>
                      <a:r>
                        <a:rPr kumimoji="0" lang="en-US" sz="1200" kern="1200" dirty="0" smtClean="0">
                          <a:solidFill>
                            <a:schemeClr val="dk1"/>
                          </a:solidFill>
                          <a:latin typeface="+mn-lt"/>
                          <a:ea typeface="+mn-ea"/>
                          <a:cs typeface="+mn-cs"/>
                        </a:rPr>
                        <a:t>.</a:t>
                      </a:r>
                      <a:endParaRPr lang="ru-RU" sz="1200" dirty="0"/>
                    </a:p>
                  </a:txBody>
                  <a:tcPr marT="45724" marB="45724"/>
                </a:tc>
                <a:extLst>
                  <a:ext uri="{0D108BD9-81ED-4DB2-BD59-A6C34878D82A}">
                    <a16:rowId xmlns:a16="http://schemas.microsoft.com/office/drawing/2014/main" val="10003"/>
                  </a:ext>
                </a:extLst>
              </a:tr>
              <a:tr h="1554632">
                <a:tc>
                  <a:txBody>
                    <a:bodyPr/>
                    <a:lstStyle/>
                    <a:p>
                      <a:r>
                        <a:rPr kumimoji="0" lang="ru-RU" sz="1200" b="1" kern="1200" dirty="0" smtClean="0">
                          <a:solidFill>
                            <a:schemeClr val="dk1"/>
                          </a:solidFill>
                          <a:latin typeface="+mn-lt"/>
                          <a:ea typeface="+mn-ea"/>
                          <a:cs typeface="+mn-cs"/>
                        </a:rPr>
                        <a:t>С</a:t>
                      </a:r>
                      <a:r>
                        <a:rPr kumimoji="0" lang="en-US" sz="1200" b="1" kern="1200" dirty="0" err="1" smtClean="0">
                          <a:solidFill>
                            <a:schemeClr val="dk1"/>
                          </a:solidFill>
                          <a:latin typeface="+mn-lt"/>
                          <a:ea typeface="+mn-ea"/>
                          <a:cs typeface="+mn-cs"/>
                        </a:rPr>
                        <a:t>опротив</a:t>
                      </a:r>
                      <a:r>
                        <a:rPr kumimoji="0" lang="en-US" sz="1200" b="1" kern="1200" dirty="0" smtClean="0">
                          <a:solidFill>
                            <a:schemeClr val="dk1"/>
                          </a:solidFill>
                          <a:latin typeface="+mn-lt"/>
                          <a:ea typeface="+mn-ea"/>
                          <a:cs typeface="+mn-cs"/>
                        </a:rPr>
                        <a:t>-</a:t>
                      </a:r>
                      <a:endParaRPr kumimoji="0" lang="ru-RU" sz="1200" b="1" kern="1200" dirty="0" smtClean="0">
                        <a:solidFill>
                          <a:schemeClr val="dk1"/>
                        </a:solidFill>
                        <a:latin typeface="+mn-lt"/>
                        <a:ea typeface="+mn-ea"/>
                        <a:cs typeface="+mn-cs"/>
                      </a:endParaRPr>
                    </a:p>
                    <a:p>
                      <a:r>
                        <a:rPr kumimoji="0" lang="ru-RU" sz="1200" b="1" kern="1200" dirty="0" smtClean="0">
                          <a:solidFill>
                            <a:schemeClr val="dk1"/>
                          </a:solidFill>
                          <a:latin typeface="+mn-lt"/>
                          <a:ea typeface="+mn-ea"/>
                          <a:cs typeface="+mn-cs"/>
                        </a:rPr>
                        <a:t>л</a:t>
                      </a:r>
                      <a:r>
                        <a:rPr kumimoji="0" lang="en-US" sz="1200" b="1" kern="1200" dirty="0" err="1" smtClean="0">
                          <a:solidFill>
                            <a:schemeClr val="dk1"/>
                          </a:solidFill>
                          <a:latin typeface="+mn-lt"/>
                          <a:ea typeface="+mn-ea"/>
                          <a:cs typeface="+mn-cs"/>
                        </a:rPr>
                        <a:t>енцы</a:t>
                      </a:r>
                      <a:endParaRPr kumimoji="0" lang="ru-RU" sz="1200" b="1" kern="1200" dirty="0" smtClean="0">
                        <a:solidFill>
                          <a:schemeClr val="dk1"/>
                        </a:solidFill>
                        <a:latin typeface="+mn-lt"/>
                        <a:ea typeface="+mn-ea"/>
                        <a:cs typeface="+mn-cs"/>
                      </a:endParaRPr>
                    </a:p>
                    <a:p>
                      <a:r>
                        <a:rPr kumimoji="0" lang="ru-RU" sz="1600" b="1" kern="1200" dirty="0" smtClean="0">
                          <a:solidFill>
                            <a:schemeClr val="dk1"/>
                          </a:solidFill>
                          <a:latin typeface="+mn-lt"/>
                          <a:ea typeface="+mn-ea"/>
                          <a:cs typeface="+mn-cs"/>
                        </a:rPr>
                        <a:t>15%</a:t>
                      </a:r>
                      <a:endParaRPr lang="ru-RU" sz="1600" b="1" dirty="0"/>
                    </a:p>
                  </a:txBody>
                  <a:tcPr marT="45724" marB="45724"/>
                </a:tc>
                <a:tc>
                  <a:txBody>
                    <a:bodyPr/>
                    <a:lstStyle/>
                    <a:p>
                      <a:r>
                        <a:rPr kumimoji="0" lang="ru-RU" sz="1200" kern="1200" dirty="0" smtClean="0">
                          <a:solidFill>
                            <a:schemeClr val="dk1"/>
                          </a:solidFill>
                          <a:latin typeface="+mn-lt"/>
                          <a:ea typeface="+mn-ea"/>
                          <a:cs typeface="+mn-cs"/>
                        </a:rPr>
                        <a:t>Склонны к активному или пассивному сопротивлению. Избегают использования обучения для того, чтобы достигнуть академических целей, назначенных </a:t>
                      </a:r>
                      <a:r>
                        <a:rPr kumimoji="0" lang="en-US" sz="1200" kern="1200" dirty="0" err="1" smtClean="0">
                          <a:solidFill>
                            <a:schemeClr val="dk1"/>
                          </a:solidFill>
                          <a:latin typeface="+mn-lt"/>
                          <a:ea typeface="+mn-ea"/>
                          <a:cs typeface="+mn-cs"/>
                        </a:rPr>
                        <a:t>другими</a:t>
                      </a:r>
                      <a:r>
                        <a:rPr kumimoji="0" lang="en-US" sz="1200" kern="1200" dirty="0" smtClean="0">
                          <a:solidFill>
                            <a:schemeClr val="dk1"/>
                          </a:solidFill>
                          <a:latin typeface="+mn-lt"/>
                          <a:ea typeface="+mn-ea"/>
                          <a:cs typeface="+mn-cs"/>
                        </a:rPr>
                        <a:t>.</a:t>
                      </a:r>
                      <a:endParaRPr lang="ru-RU" sz="1200" dirty="0"/>
                    </a:p>
                  </a:txBody>
                  <a:tcPr marT="45724" marB="45724"/>
                </a:tc>
                <a:tc>
                  <a:txBody>
                    <a:bodyPr/>
                    <a:lstStyle/>
                    <a:p>
                      <a:r>
                        <a:rPr kumimoji="0" lang="ru-RU" sz="1200" kern="1200" dirty="0" smtClean="0">
                          <a:solidFill>
                            <a:schemeClr val="dk1"/>
                          </a:solidFill>
                          <a:latin typeface="+mn-lt"/>
                          <a:ea typeface="+mn-ea"/>
                          <a:cs typeface="+mn-cs"/>
                        </a:rPr>
                        <a:t>Стремятся к более низким стандартам, или же вообще не стремятся ни к каким достижениям; максимизируют или минимизируют усилия, чтобы сопротивляться достижению назначенных целей. Хронически избегают учебы </a:t>
                      </a:r>
                      <a:r>
                        <a:rPr kumimoji="0" lang="en-US" sz="1200" kern="1200" dirty="0" smtClean="0">
                          <a:solidFill>
                            <a:schemeClr val="dk1"/>
                          </a:solidFill>
                          <a:latin typeface="+mn-lt"/>
                          <a:ea typeface="+mn-ea"/>
                          <a:cs typeface="+mn-cs"/>
                        </a:rPr>
                        <a:t>(</a:t>
                      </a:r>
                      <a:r>
                        <a:rPr kumimoji="0" lang="en-US" sz="1200" kern="1200" dirty="0" err="1" smtClean="0">
                          <a:solidFill>
                            <a:schemeClr val="dk1"/>
                          </a:solidFill>
                          <a:latin typeface="+mn-lt"/>
                          <a:ea typeface="+mn-ea"/>
                          <a:cs typeface="+mn-cs"/>
                        </a:rPr>
                        <a:t>безразличны</a:t>
                      </a:r>
                      <a:r>
                        <a:rPr kumimoji="0" lang="en-US" sz="1200" kern="1200" dirty="0" smtClean="0">
                          <a:solidFill>
                            <a:schemeClr val="dk1"/>
                          </a:solidFill>
                          <a:latin typeface="+mn-lt"/>
                          <a:ea typeface="+mn-ea"/>
                          <a:cs typeface="+mn-cs"/>
                        </a:rPr>
                        <a:t>, </a:t>
                      </a:r>
                      <a:r>
                        <a:rPr kumimoji="0" lang="ru-RU" sz="1200" kern="1200" dirty="0" err="1" smtClean="0">
                          <a:solidFill>
                            <a:schemeClr val="dk1"/>
                          </a:solidFill>
                          <a:latin typeface="+mn-lt"/>
                          <a:ea typeface="+mn-ea"/>
                          <a:cs typeface="+mn-cs"/>
                        </a:rPr>
                        <a:t>ф</a:t>
                      </a:r>
                      <a:r>
                        <a:rPr kumimoji="0" lang="en-US" sz="1200" kern="1200" dirty="0" err="1" smtClean="0">
                          <a:solidFill>
                            <a:schemeClr val="dk1"/>
                          </a:solidFill>
                          <a:latin typeface="+mn-lt"/>
                          <a:ea typeface="+mn-ea"/>
                          <a:cs typeface="+mn-cs"/>
                        </a:rPr>
                        <a:t>рустрированны</a:t>
                      </a:r>
                      <a:r>
                        <a:rPr kumimoji="0" lang="ru-RU" sz="1200" kern="1200" baseline="0" dirty="0" smtClean="0">
                          <a:solidFill>
                            <a:schemeClr val="dk1"/>
                          </a:solidFill>
                          <a:latin typeface="+mn-lt"/>
                          <a:ea typeface="+mn-ea"/>
                          <a:cs typeface="+mn-cs"/>
                        </a:rPr>
                        <a:t> или </a:t>
                      </a:r>
                      <a:r>
                        <a:rPr kumimoji="0" lang="en-US" sz="1200" kern="1200" dirty="0" smtClean="0">
                          <a:solidFill>
                            <a:schemeClr val="dk1"/>
                          </a:solidFill>
                          <a:latin typeface="+mn-lt"/>
                          <a:ea typeface="+mn-ea"/>
                          <a:cs typeface="+mn-cs"/>
                        </a:rPr>
                        <a:t>"</a:t>
                      </a:r>
                      <a:r>
                        <a:rPr kumimoji="0" lang="en-US" sz="1200" kern="1200" dirty="0" err="1" smtClean="0">
                          <a:solidFill>
                            <a:schemeClr val="dk1"/>
                          </a:solidFill>
                          <a:latin typeface="+mn-lt"/>
                          <a:ea typeface="+mn-ea"/>
                          <a:cs typeface="+mn-cs"/>
                        </a:rPr>
                        <a:t>непослушны</a:t>
                      </a:r>
                      <a:r>
                        <a:rPr kumimoji="0" lang="en-US" sz="1200" kern="1200" dirty="0" smtClean="0">
                          <a:solidFill>
                            <a:schemeClr val="dk1"/>
                          </a:solidFill>
                          <a:latin typeface="+mn-lt"/>
                          <a:ea typeface="+mn-ea"/>
                          <a:cs typeface="+mn-cs"/>
                        </a:rPr>
                        <a:t>").</a:t>
                      </a:r>
                      <a:endParaRPr lang="ru-RU" sz="1200" dirty="0"/>
                    </a:p>
                  </a:txBody>
                  <a:tcPr marT="45724" marB="45724"/>
                </a:tc>
                <a:tc>
                  <a:txBody>
                    <a:bodyPr/>
                    <a:lstStyle/>
                    <a:p>
                      <a:r>
                        <a:rPr kumimoji="0" lang="en-US" sz="1200" kern="1200" dirty="0" err="1" smtClean="0">
                          <a:solidFill>
                            <a:schemeClr val="dk1"/>
                          </a:solidFill>
                          <a:latin typeface="+mn-lt"/>
                          <a:ea typeface="+mn-ea"/>
                          <a:cs typeface="+mn-cs"/>
                        </a:rPr>
                        <a:t>Принимают</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на</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себя</a:t>
                      </a:r>
                      <a:r>
                        <a:rPr kumimoji="0" lang="en-US" sz="1200" kern="1200" dirty="0" smtClean="0">
                          <a:solidFill>
                            <a:schemeClr val="dk1"/>
                          </a:solidFill>
                          <a:latin typeface="+mn-lt"/>
                          <a:ea typeface="+mn-ea"/>
                          <a:cs typeface="+mn-cs"/>
                        </a:rPr>
                        <a:t> </a:t>
                      </a:r>
                      <a:r>
                        <a:rPr kumimoji="0" lang="en-US" sz="1200" kern="1200" dirty="0" err="1" smtClean="0">
                          <a:solidFill>
                            <a:schemeClr val="dk1"/>
                          </a:solidFill>
                          <a:latin typeface="+mn-lt"/>
                          <a:ea typeface="+mn-ea"/>
                          <a:cs typeface="+mn-cs"/>
                        </a:rPr>
                        <a:t>отве</a:t>
                      </a:r>
                      <a:r>
                        <a:rPr kumimoji="0" lang="ru-RU" sz="1200" kern="1200" dirty="0" err="1" smtClean="0">
                          <a:solidFill>
                            <a:schemeClr val="dk1"/>
                          </a:solidFill>
                          <a:latin typeface="+mn-lt"/>
                          <a:ea typeface="+mn-ea"/>
                          <a:cs typeface="+mn-cs"/>
                        </a:rPr>
                        <a:t>ственность</a:t>
                      </a:r>
                      <a:r>
                        <a:rPr kumimoji="0" lang="ru-RU" sz="1200" kern="1200" dirty="0" smtClean="0">
                          <a:solidFill>
                            <a:schemeClr val="dk1"/>
                          </a:solidFill>
                          <a:latin typeface="+mn-lt"/>
                          <a:ea typeface="+mn-ea"/>
                          <a:cs typeface="+mn-cs"/>
                        </a:rPr>
                        <a:t> за достижение целей, установленных другими людьми, и определяют собственные цели таким образом, чтобы избежать исполнения формальных требований или ожиданий.</a:t>
                      </a:r>
                      <a:endParaRPr lang="ru-RU" sz="1200" dirty="0"/>
                    </a:p>
                  </a:txBody>
                  <a:tcPr marT="45724" marB="45724"/>
                </a:tc>
                <a:extLst>
                  <a:ext uri="{0D108BD9-81ED-4DB2-BD59-A6C34878D82A}">
                    <a16:rowId xmlns:a16="http://schemas.microsoft.com/office/drawing/2014/main" val="10004"/>
                  </a:ext>
                </a:extLst>
              </a:tr>
            </a:tbl>
          </a:graphicData>
        </a:graphic>
      </p:graphicFrame>
      <p:sp>
        <p:nvSpPr>
          <p:cNvPr id="108578" name="Прямоугольник 6"/>
          <p:cNvSpPr>
            <a:spLocks noChangeArrowheads="1"/>
          </p:cNvSpPr>
          <p:nvPr/>
        </p:nvSpPr>
        <p:spPr bwMode="auto">
          <a:xfrm>
            <a:off x="3059113" y="0"/>
            <a:ext cx="3449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b="1">
                <a:latin typeface="Calibri" panose="020F0502020204030204" pitchFamily="34" charset="0"/>
              </a:rPr>
              <a:t>Психологические типы учащихся</a:t>
            </a:r>
            <a:endParaRPr lang="ru-RU" altLang="ru-RU">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ChangeArrowheads="1"/>
          </p:cNvSpPr>
          <p:nvPr/>
        </p:nvSpPr>
        <p:spPr bwMode="auto">
          <a:xfrm>
            <a:off x="539750" y="1597025"/>
            <a:ext cx="79930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a:cs typeface="Times New Roman" panose="02020603050405020304" pitchFamily="18" charset="0"/>
              </a:rPr>
              <a:t> </a:t>
            </a:r>
            <a:r>
              <a:rPr lang="ru-RU" altLang="ru-RU" sz="2400">
                <a:latin typeface="Calibri" panose="020F0502020204030204" pitchFamily="34" charset="0"/>
              </a:rPr>
              <a:t>Согласно модели Колба программа обучения взрослого должна состоять из четырех этапов:</a:t>
            </a:r>
            <a:endParaRPr lang="ru-RU" altLang="ru-RU" sz="2400">
              <a:cs typeface="Times New Roman" panose="02020603050405020304" pitchFamily="18" charset="0"/>
            </a:endParaRPr>
          </a:p>
          <a:p>
            <a:pPr eaLnBrk="1" hangingPunct="1"/>
            <a:endParaRPr lang="ru-RU" altLang="ru-RU" sz="2400"/>
          </a:p>
          <a:p>
            <a:r>
              <a:rPr lang="ru-RU" altLang="ru-RU" sz="2400" b="1">
                <a:cs typeface="Times New Roman" panose="02020603050405020304" pitchFamily="18" charset="0"/>
              </a:rPr>
              <a:t>1</a:t>
            </a:r>
            <a:r>
              <a:rPr lang="ru-RU" altLang="ru-RU" sz="2400" b="1" i="1">
                <a:cs typeface="Times New Roman" panose="02020603050405020304" pitchFamily="18" charset="0"/>
              </a:rPr>
              <a:t>) опыт; </a:t>
            </a:r>
          </a:p>
          <a:p>
            <a:endParaRPr lang="ru-RU" altLang="ru-RU" sz="2400" b="1" i="1"/>
          </a:p>
          <a:p>
            <a:r>
              <a:rPr lang="ru-RU" altLang="ru-RU" sz="2400" b="1" i="1">
                <a:cs typeface="Times New Roman" panose="02020603050405020304" pitchFamily="18" charset="0"/>
              </a:rPr>
              <a:t>2)  наблюдение и рефлексия; </a:t>
            </a:r>
          </a:p>
          <a:p>
            <a:endParaRPr lang="ru-RU" altLang="ru-RU" sz="2400" b="1" i="1"/>
          </a:p>
          <a:p>
            <a:r>
              <a:rPr lang="ru-RU" altLang="ru-RU" sz="2400" b="1" i="1">
                <a:cs typeface="Times New Roman" panose="02020603050405020304" pitchFamily="18" charset="0"/>
              </a:rPr>
              <a:t>3) абстрактная концептуализация;</a:t>
            </a:r>
          </a:p>
          <a:p>
            <a:endParaRPr lang="ru-RU" altLang="ru-RU" sz="2400" b="1" i="1"/>
          </a:p>
          <a:p>
            <a:r>
              <a:rPr lang="ru-RU" altLang="ru-RU" sz="2400" b="1" i="1">
                <a:cs typeface="Times New Roman" panose="02020603050405020304" pitchFamily="18" charset="0"/>
              </a:rPr>
              <a:t>4) активное экспериментирование </a:t>
            </a:r>
          </a:p>
          <a:p>
            <a:endParaRPr lang="ru-RU" altLang="ru-RU" sz="2400">
              <a:cs typeface="Times New Roman" panose="02020603050405020304" pitchFamily="18" charset="0"/>
            </a:endParaRPr>
          </a:p>
          <a:p>
            <a:r>
              <a:rPr lang="ru-RU" altLang="ru-RU" sz="2400">
                <a:cs typeface="Times New Roman" panose="02020603050405020304" pitchFamily="18" charset="0"/>
              </a:rPr>
              <a:t>     </a:t>
            </a:r>
            <a:endParaRPr lang="ru-RU" altLang="ru-RU" sz="2400"/>
          </a:p>
        </p:txBody>
      </p:sp>
      <p:sp>
        <p:nvSpPr>
          <p:cNvPr id="109571" name="Прямоугольник 2"/>
          <p:cNvSpPr>
            <a:spLocks noChangeArrowheads="1"/>
          </p:cNvSpPr>
          <p:nvPr/>
        </p:nvSpPr>
        <p:spPr bwMode="auto">
          <a:xfrm>
            <a:off x="971550" y="333375"/>
            <a:ext cx="604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4800" b="1">
                <a:latin typeface="Calibri" panose="020F0502020204030204" pitchFamily="34" charset="0"/>
              </a:rPr>
              <a:t>Модель Дэвида Колба</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8" descr="https://thebigplans.ru/wp-content/uploads/2015/12/5-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674688"/>
            <a:ext cx="777716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Прямоугольник 2"/>
          <p:cNvSpPr>
            <a:spLocks noChangeArrowheads="1"/>
          </p:cNvSpPr>
          <p:nvPr/>
        </p:nvSpPr>
        <p:spPr bwMode="auto">
          <a:xfrm>
            <a:off x="107950" y="188913"/>
            <a:ext cx="8832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cs typeface="Times New Roman" panose="02020603050405020304" pitchFamily="18" charset="0"/>
              </a:rPr>
              <a:t>4 стиля  обучения (поведения, основанного на способе обработки информации)</a:t>
            </a:r>
            <a:endParaRPr lang="ru-RU" altLang="ru-RU">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Рисунок 5" descr="http://hr-portal.ru/img/art/874_pic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550" y="2924175"/>
            <a:ext cx="630555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5"/>
          <p:cNvSpPr>
            <a:spLocks noChangeArrowheads="1"/>
          </p:cNvSpPr>
          <p:nvPr/>
        </p:nvSpPr>
        <p:spPr bwMode="auto">
          <a:xfrm>
            <a:off x="250825" y="153988"/>
            <a:ext cx="8497888"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a:cs typeface="Times New Roman" panose="02020603050405020304" pitchFamily="18" charset="0"/>
              </a:rPr>
              <a:t>Стадии модели (или цикла) Колба могут быть представлены следующим образом:</a:t>
            </a:r>
            <a:endParaRPr lang="ru-RU" altLang="ru-RU" sz="2400"/>
          </a:p>
          <a:p>
            <a:r>
              <a:rPr lang="ru-RU" altLang="ru-RU" sz="2400">
                <a:cs typeface="Times New Roman" panose="02020603050405020304" pitchFamily="18" charset="0"/>
              </a:rPr>
              <a:t> </a:t>
            </a:r>
            <a:r>
              <a:rPr lang="ru-RU" altLang="ru-RU" sz="2000">
                <a:cs typeface="Times New Roman" panose="02020603050405020304" pitchFamily="18" charset="0"/>
              </a:rPr>
              <a:t> Получение непосредственного опыта.</a:t>
            </a:r>
            <a:endParaRPr lang="ru-RU" altLang="ru-RU" sz="2000">
              <a:ea typeface="Calibri" panose="020F0502020204030204" pitchFamily="34" charset="0"/>
              <a:cs typeface="Times New Roman" panose="02020603050405020304" pitchFamily="18" charset="0"/>
            </a:endParaRPr>
          </a:p>
          <a:p>
            <a:pPr>
              <a:buFontTx/>
              <a:buAutoNum type="arabicPeriod"/>
            </a:pPr>
            <a:r>
              <a:rPr lang="ru-RU" altLang="ru-RU" sz="2000">
                <a:cs typeface="Times New Roman" panose="02020603050405020304" pitchFamily="18" charset="0"/>
              </a:rPr>
              <a:t> Наблюдение, в ходе которого обучающийся обдумывает то, что он </a:t>
            </a:r>
          </a:p>
          <a:p>
            <a:r>
              <a:rPr lang="ru-RU" altLang="ru-RU" sz="2000">
                <a:cs typeface="Times New Roman" panose="02020603050405020304" pitchFamily="18" charset="0"/>
              </a:rPr>
              <a:t>    только что узнал, осмысление новых знаний</a:t>
            </a:r>
            <a:endParaRPr lang="ru-RU" altLang="ru-RU" sz="2000"/>
          </a:p>
          <a:p>
            <a:r>
              <a:rPr lang="ru-RU" altLang="ru-RU" sz="2000">
                <a:cs typeface="Times New Roman" panose="02020603050405020304" pitchFamily="18" charset="0"/>
              </a:rPr>
              <a:t>3. Теоретическое обобщение.</a:t>
            </a:r>
            <a:endParaRPr lang="ru-RU" altLang="ru-RU" sz="2000"/>
          </a:p>
          <a:p>
            <a:r>
              <a:rPr lang="ru-RU" altLang="ru-RU" sz="2000">
                <a:cs typeface="Times New Roman" panose="02020603050405020304" pitchFamily="18" charset="0"/>
              </a:rPr>
              <a:t>4. Экспериментальная проверка новых знаний и самостоятельное </a:t>
            </a:r>
          </a:p>
          <a:p>
            <a:r>
              <a:rPr lang="ru-RU" altLang="ru-RU" sz="2000">
                <a:cs typeface="Times New Roman" panose="02020603050405020304" pitchFamily="18" charset="0"/>
              </a:rPr>
              <a:t>     применение их на практике</a:t>
            </a:r>
            <a:r>
              <a:rPr lang="ru-RU" altLang="ru-RU" sz="2000"/>
              <a:t> </a:t>
            </a:r>
          </a:p>
        </p:txBody>
      </p:sp>
      <p:sp>
        <p:nvSpPr>
          <p:cNvPr id="111620" name="Прямоугольник 3"/>
          <p:cNvSpPr>
            <a:spLocks noChangeArrowheads="1"/>
          </p:cNvSpPr>
          <p:nvPr/>
        </p:nvSpPr>
        <p:spPr bwMode="auto">
          <a:xfrm>
            <a:off x="323850" y="5805488"/>
            <a:ext cx="84248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Обучение может начинаться с любого этапа. Например, некоторые люди начинают этот процесс с теории или обдумывания. По этому принципу выделяют 4 типа людей.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Рисунок 6" descr="http://hr-portal.ru/img/art/874_pic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6013" y="3709988"/>
            <a:ext cx="6840537"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Рисунок 5" descr="http://hr-portal.ru/img/art/874_pic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2988" y="260350"/>
            <a:ext cx="6969125"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323850" y="188913"/>
            <a:ext cx="8640763"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b="1">
                <a:solidFill>
                  <a:srgbClr val="FF0000"/>
                </a:solidFill>
                <a:latin typeface="Calibri" panose="020F0502020204030204" pitchFamily="34" charset="0"/>
              </a:rPr>
              <a:t>     </a:t>
            </a:r>
            <a:r>
              <a:rPr lang="ru-RU" altLang="ru-RU" b="1">
                <a:solidFill>
                  <a:srgbClr val="FF0000"/>
                </a:solidFill>
                <a:latin typeface="Calibri" panose="020F0502020204030204" pitchFamily="34" charset="0"/>
              </a:rPr>
              <a:t>Невербальные средства коммуникации</a:t>
            </a:r>
            <a:endParaRPr lang="en-US" altLang="ru-RU" b="1">
              <a:solidFill>
                <a:srgbClr val="FF0000"/>
              </a:solidFill>
              <a:latin typeface="Calibri" panose="020F0502020204030204" pitchFamily="34" charset="0"/>
            </a:endParaRPr>
          </a:p>
          <a:p>
            <a:pPr eaLnBrk="1" hangingPunct="1"/>
            <a:r>
              <a:rPr lang="ru-RU" altLang="ru-RU" b="1">
                <a:solidFill>
                  <a:srgbClr val="FF0000"/>
                </a:solidFill>
                <a:latin typeface="Calibri" panose="020F0502020204030204" pitchFamily="34" charset="0"/>
              </a:rPr>
              <a:t> </a:t>
            </a:r>
            <a:r>
              <a:rPr lang="en-US" altLang="ru-RU" b="1">
                <a:solidFill>
                  <a:srgbClr val="FF0000"/>
                </a:solidFill>
                <a:latin typeface="Calibri" panose="020F0502020204030204" pitchFamily="34" charset="0"/>
              </a:rPr>
              <a:t>                           </a:t>
            </a:r>
            <a:r>
              <a:rPr lang="ru-RU" altLang="ru-RU" b="1">
                <a:solidFill>
                  <a:srgbClr val="FF0000"/>
                </a:solidFill>
                <a:latin typeface="Calibri" panose="020F0502020204030204" pitchFamily="34" charset="0"/>
              </a:rPr>
              <a:t>                    </a:t>
            </a:r>
            <a:r>
              <a:rPr lang="ru-RU" altLang="ru-RU">
                <a:latin typeface="Calibri" panose="020F0502020204030204" pitchFamily="34" charset="0"/>
              </a:rPr>
              <a:t>— это неречевые средства общения.</a:t>
            </a:r>
            <a:br>
              <a:rPr lang="ru-RU" altLang="ru-RU">
                <a:latin typeface="Calibri" panose="020F0502020204030204" pitchFamily="34" charset="0"/>
              </a:rPr>
            </a:br>
            <a:r>
              <a:rPr lang="en-US" altLang="ru-RU">
                <a:latin typeface="Calibri" panose="020F0502020204030204" pitchFamily="34" charset="0"/>
              </a:rPr>
              <a:t>    </a:t>
            </a:r>
            <a:r>
              <a:rPr lang="ru-RU" altLang="ru-RU">
                <a:latin typeface="Calibri" panose="020F0502020204030204" pitchFamily="34" charset="0"/>
              </a:rPr>
              <a:t>Невербальное общение, более известное как язык поз и жестов, включает в себя все формы</a:t>
            </a:r>
            <a:r>
              <a:rPr lang="en-US" altLang="ru-RU">
                <a:latin typeface="Calibri" panose="020F0502020204030204" pitchFamily="34" charset="0"/>
              </a:rPr>
              <a:t> </a:t>
            </a:r>
            <a:r>
              <a:rPr lang="ru-RU" altLang="ru-RU">
                <a:latin typeface="Calibri" panose="020F0502020204030204" pitchFamily="34" charset="0"/>
              </a:rPr>
              <a:t>самовыражения человека, которые не опираются на слова</a:t>
            </a:r>
            <a:endParaRPr lang="en-US" altLang="ru-RU">
              <a:latin typeface="Calibri" panose="020F0502020204030204" pitchFamily="34" charset="0"/>
            </a:endParaRPr>
          </a:p>
          <a:p>
            <a:pPr eaLnBrk="1" hangingPunct="1"/>
            <a:r>
              <a:rPr lang="ru-RU" altLang="ru-RU" b="1">
                <a:solidFill>
                  <a:srgbClr val="FF0000"/>
                </a:solidFill>
                <a:latin typeface="Calibri" panose="020F0502020204030204" pitchFamily="34" charset="0"/>
              </a:rPr>
              <a:t>7%</a:t>
            </a:r>
            <a:r>
              <a:rPr lang="ru-RU" altLang="ru-RU">
                <a:latin typeface="Calibri" panose="020F0502020204030204" pitchFamily="34" charset="0"/>
              </a:rPr>
              <a:t>  смысла раскрывают слова (</a:t>
            </a:r>
            <a:r>
              <a:rPr lang="ru-RU" altLang="ru-RU" sz="1600">
                <a:latin typeface="Calibri" panose="020F0502020204030204" pitchFamily="34" charset="0"/>
              </a:rPr>
              <a:t>которым мы придаем такое большое</a:t>
            </a:r>
            <a:r>
              <a:rPr lang="en-US" altLang="ru-RU" sz="1600">
                <a:latin typeface="Calibri" panose="020F0502020204030204" pitchFamily="34" charset="0"/>
              </a:rPr>
              <a:t>  </a:t>
            </a:r>
            <a:r>
              <a:rPr lang="ru-RU" altLang="ru-RU" sz="1600">
                <a:latin typeface="Calibri" panose="020F0502020204030204" pitchFamily="34" charset="0"/>
              </a:rPr>
              <a:t>значение</a:t>
            </a:r>
            <a:r>
              <a:rPr lang="ru-RU" altLang="ru-RU">
                <a:latin typeface="Calibri" panose="020F0502020204030204" pitchFamily="34" charset="0"/>
              </a:rPr>
              <a:t>)</a:t>
            </a:r>
            <a:br>
              <a:rPr lang="ru-RU" altLang="ru-RU">
                <a:latin typeface="Calibri" panose="020F0502020204030204" pitchFamily="34" charset="0"/>
              </a:rPr>
            </a:br>
            <a:r>
              <a:rPr lang="ru-RU" altLang="ru-RU" b="1">
                <a:solidFill>
                  <a:srgbClr val="FF0000"/>
                </a:solidFill>
                <a:latin typeface="Calibri" panose="020F0502020204030204" pitchFamily="34" charset="0"/>
              </a:rPr>
              <a:t>38%</a:t>
            </a:r>
            <a:r>
              <a:rPr lang="ru-RU" altLang="ru-RU">
                <a:latin typeface="Calibri" panose="020F0502020204030204" pitchFamily="34" charset="0"/>
              </a:rPr>
              <a:t> </a:t>
            </a:r>
            <a:r>
              <a:rPr lang="en-US" altLang="ru-RU">
                <a:latin typeface="Calibri" panose="020F0502020204030204" pitchFamily="34" charset="0"/>
              </a:rPr>
              <a:t>- </a:t>
            </a:r>
            <a:r>
              <a:rPr lang="ru-RU" altLang="ru-RU">
                <a:latin typeface="Calibri" panose="020F0502020204030204" pitchFamily="34" charset="0"/>
              </a:rPr>
              <a:t>звуки и интонации</a:t>
            </a:r>
            <a:br>
              <a:rPr lang="ru-RU" altLang="ru-RU">
                <a:latin typeface="Calibri" panose="020F0502020204030204" pitchFamily="34" charset="0"/>
              </a:rPr>
            </a:br>
            <a:r>
              <a:rPr lang="ru-RU" altLang="ru-RU" b="1">
                <a:solidFill>
                  <a:srgbClr val="FF0000"/>
                </a:solidFill>
                <a:latin typeface="Calibri" panose="020F0502020204030204" pitchFamily="34" charset="0"/>
              </a:rPr>
              <a:t>55 % </a:t>
            </a:r>
            <a:r>
              <a:rPr lang="ru-RU" altLang="ru-RU">
                <a:latin typeface="Calibri" panose="020F0502020204030204" pitchFamily="34" charset="0"/>
              </a:rPr>
              <a:t>- позы и жесты.</a:t>
            </a:r>
            <a:br>
              <a:rPr lang="ru-RU" altLang="ru-RU">
                <a:latin typeface="Calibri" panose="020F0502020204030204" pitchFamily="34" charset="0"/>
              </a:rPr>
            </a:br>
            <a:r>
              <a:rPr lang="en-US" altLang="ru-RU">
                <a:latin typeface="Calibri" panose="020F0502020204030204" pitchFamily="34" charset="0"/>
              </a:rPr>
              <a:t>      </a:t>
            </a:r>
            <a:r>
              <a:rPr lang="ru-RU" altLang="ru-RU">
                <a:latin typeface="Calibri" panose="020F0502020204030204" pitchFamily="34" charset="0"/>
              </a:rPr>
              <a:t>Невербальная коммуникация включает следующие основные знаковые системы:</a:t>
            </a:r>
            <a:br>
              <a:rPr lang="ru-RU" altLang="ru-RU">
                <a:latin typeface="Calibri" panose="020F0502020204030204" pitchFamily="34" charset="0"/>
              </a:rPr>
            </a:br>
            <a:r>
              <a:rPr lang="ru-RU" altLang="ru-RU">
                <a:latin typeface="Calibri" panose="020F0502020204030204" pitchFamily="34" charset="0"/>
              </a:rPr>
              <a:t>1) </a:t>
            </a:r>
            <a:r>
              <a:rPr lang="ru-RU" altLang="ru-RU" b="1">
                <a:latin typeface="Calibri" panose="020F0502020204030204" pitchFamily="34" charset="0"/>
              </a:rPr>
              <a:t>оптико-кинетическую</a:t>
            </a:r>
            <a:r>
              <a:rPr lang="en-US" altLang="ru-RU">
                <a:latin typeface="Calibri" panose="020F0502020204030204" pitchFamily="34" charset="0"/>
              </a:rPr>
              <a:t> (</a:t>
            </a:r>
            <a:r>
              <a:rPr lang="ru-RU" altLang="ru-RU">
                <a:latin typeface="Calibri" panose="020F0502020204030204" pitchFamily="34" charset="0"/>
              </a:rPr>
              <a:t>жесты, мимику, пантомимику, </a:t>
            </a:r>
            <a:r>
              <a:rPr lang="ru-RU" altLang="ru-RU" i="1">
                <a:latin typeface="Calibri" panose="020F0502020204030204" pitchFamily="34" charset="0"/>
              </a:rPr>
              <a:t>жестикуляция</a:t>
            </a:r>
            <a:r>
              <a:rPr lang="ru-RU" altLang="ru-RU">
                <a:latin typeface="Calibri" panose="020F0502020204030204" pitchFamily="34" charset="0"/>
              </a:rPr>
              <a:t> - общая   </a:t>
            </a:r>
          </a:p>
          <a:p>
            <a:pPr eaLnBrk="1" hangingPunct="1"/>
            <a:r>
              <a:rPr lang="ru-RU" altLang="ru-RU">
                <a:latin typeface="Calibri" panose="020F0502020204030204" pitchFamily="34" charset="0"/>
              </a:rPr>
              <a:t>     моторика различных частей тела, </a:t>
            </a:r>
            <a:r>
              <a:rPr lang="ru-RU" altLang="ru-RU" i="1">
                <a:latin typeface="Calibri" panose="020F0502020204030204" pitchFamily="34" charset="0"/>
              </a:rPr>
              <a:t>мимика</a:t>
            </a:r>
            <a:r>
              <a:rPr lang="ru-RU" altLang="ru-RU">
                <a:latin typeface="Calibri" panose="020F0502020204030204" pitchFamily="34" charset="0"/>
              </a:rPr>
              <a:t> - движения мышц лица,    </a:t>
            </a:r>
          </a:p>
          <a:p>
            <a:pPr eaLnBrk="1" hangingPunct="1"/>
            <a:r>
              <a:rPr lang="ru-RU" altLang="ru-RU">
                <a:latin typeface="Calibri" panose="020F0502020204030204" pitchFamily="34" charset="0"/>
              </a:rPr>
              <a:t>      отражающие внутреннее эмоциональное состояние и несущие  </a:t>
            </a:r>
          </a:p>
          <a:p>
            <a:pPr eaLnBrk="1" hangingPunct="1"/>
            <a:r>
              <a:rPr lang="ru-RU" altLang="ru-RU">
                <a:latin typeface="Calibri" panose="020F0502020204030204" pitchFamily="34" charset="0"/>
              </a:rPr>
              <a:t>     более 70% информации, </a:t>
            </a:r>
            <a:r>
              <a:rPr lang="ru-RU" altLang="ru-RU" i="1">
                <a:latin typeface="Calibri" panose="020F0502020204030204" pitchFamily="34" charset="0"/>
              </a:rPr>
              <a:t>пантомимика</a:t>
            </a:r>
            <a:r>
              <a:rPr lang="ru-RU" altLang="ru-RU">
                <a:latin typeface="Calibri" panose="020F0502020204030204" pitchFamily="34" charset="0"/>
              </a:rPr>
              <a:t> – позы).</a:t>
            </a:r>
          </a:p>
          <a:p>
            <a:pPr eaLnBrk="1" hangingPunct="1"/>
            <a:r>
              <a:rPr lang="ru-RU" altLang="ru-RU">
                <a:latin typeface="Calibri" panose="020F0502020204030204" pitchFamily="34" charset="0"/>
              </a:rPr>
              <a:t>2) </a:t>
            </a:r>
            <a:r>
              <a:rPr lang="ru-RU" altLang="ru-RU" b="1">
                <a:latin typeface="Calibri" panose="020F0502020204030204" pitchFamily="34" charset="0"/>
              </a:rPr>
              <a:t>пара-и экстралингвистическую</a:t>
            </a:r>
            <a:r>
              <a:rPr lang="en-US" altLang="ru-RU" b="1">
                <a:latin typeface="Calibri" panose="020F0502020204030204" pitchFamily="34" charset="0"/>
              </a:rPr>
              <a:t> </a:t>
            </a:r>
            <a:r>
              <a:rPr lang="en-US" altLang="ru-RU">
                <a:latin typeface="Calibri" panose="020F0502020204030204" pitchFamily="34" charset="0"/>
              </a:rPr>
              <a:t>(</a:t>
            </a:r>
            <a:r>
              <a:rPr lang="ru-RU" altLang="ru-RU" i="1">
                <a:latin typeface="Calibri" panose="020F0502020204030204" pitchFamily="34" charset="0"/>
              </a:rPr>
              <a:t>паралингвистическая система </a:t>
            </a:r>
            <a:r>
              <a:rPr lang="ru-RU" altLang="ru-RU">
                <a:latin typeface="Calibri" panose="020F0502020204030204" pitchFamily="34" charset="0"/>
              </a:rPr>
              <a:t>— это   </a:t>
            </a:r>
          </a:p>
          <a:p>
            <a:pPr eaLnBrk="1" hangingPunct="1"/>
            <a:r>
              <a:rPr lang="ru-RU" altLang="ru-RU">
                <a:latin typeface="Calibri" panose="020F0502020204030204" pitchFamily="34" charset="0"/>
              </a:rPr>
              <a:t>      система вокализации, т.е. качество голоса, его диапазон, тональность,</a:t>
            </a:r>
            <a:br>
              <a:rPr lang="ru-RU" altLang="ru-RU">
                <a:latin typeface="Calibri" panose="020F0502020204030204" pitchFamily="34" charset="0"/>
              </a:rPr>
            </a:br>
            <a:r>
              <a:rPr lang="ru-RU" altLang="ru-RU">
                <a:latin typeface="Calibri" panose="020F0502020204030204" pitchFamily="34" charset="0"/>
              </a:rPr>
              <a:t>      </a:t>
            </a:r>
            <a:r>
              <a:rPr lang="ru-RU" altLang="ru-RU" i="1">
                <a:latin typeface="Calibri" panose="020F0502020204030204" pitchFamily="34" charset="0"/>
              </a:rPr>
              <a:t>экстралингвистическая система </a:t>
            </a:r>
            <a:r>
              <a:rPr lang="ru-RU" altLang="ru-RU">
                <a:latin typeface="Calibri" panose="020F0502020204030204" pitchFamily="34" charset="0"/>
              </a:rPr>
              <a:t>— включение в речь пауз, других   </a:t>
            </a:r>
          </a:p>
          <a:p>
            <a:pPr eaLnBrk="1" hangingPunct="1"/>
            <a:r>
              <a:rPr lang="ru-RU" altLang="ru-RU">
                <a:latin typeface="Calibri" panose="020F0502020204030204" pitchFamily="34" charset="0"/>
              </a:rPr>
              <a:t>      вкраплений, например покашливания, плача, смеха, наконец, сам темп </a:t>
            </a:r>
          </a:p>
          <a:p>
            <a:pPr eaLnBrk="1" hangingPunct="1"/>
            <a:r>
              <a:rPr lang="ru-RU" altLang="ru-RU">
                <a:latin typeface="Calibri" panose="020F0502020204030204" pitchFamily="34" charset="0"/>
              </a:rPr>
              <a:t>      речи - увеличивают семантически значимую информацию,  </a:t>
            </a:r>
          </a:p>
          <a:p>
            <a:pPr eaLnBrk="1" hangingPunct="1"/>
            <a:r>
              <a:rPr lang="ru-RU" altLang="ru-RU">
                <a:latin typeface="Calibri" panose="020F0502020204030204" pitchFamily="34" charset="0"/>
              </a:rPr>
              <a:t>      «околоречевыми» приемами)</a:t>
            </a:r>
          </a:p>
          <a:p>
            <a:pPr eaLnBrk="1" hangingPunct="1"/>
            <a:r>
              <a:rPr lang="ru-RU" altLang="ru-RU">
                <a:latin typeface="Calibri" panose="020F0502020204030204" pitchFamily="34" charset="0"/>
              </a:rPr>
              <a:t>3) </a:t>
            </a:r>
            <a:r>
              <a:rPr lang="ru-RU" altLang="ru-RU" b="1">
                <a:latin typeface="Calibri" panose="020F0502020204030204" pitchFamily="34" charset="0"/>
              </a:rPr>
              <a:t>организацию пространства и времени коммуникативного </a:t>
            </a:r>
            <a:r>
              <a:rPr lang="ru-RU" altLang="ru-RU">
                <a:latin typeface="Calibri" panose="020F0502020204030204" pitchFamily="34" charset="0"/>
              </a:rPr>
              <a:t>процесса,</a:t>
            </a:r>
            <a:br>
              <a:rPr lang="ru-RU" altLang="ru-RU">
                <a:latin typeface="Calibri" panose="020F0502020204030204" pitchFamily="34" charset="0"/>
              </a:rPr>
            </a:br>
            <a:r>
              <a:rPr lang="ru-RU" altLang="ru-RU">
                <a:latin typeface="Calibri" panose="020F0502020204030204" pitchFamily="34" charset="0"/>
              </a:rPr>
              <a:t>4) </a:t>
            </a:r>
            <a:r>
              <a:rPr lang="ru-RU" altLang="ru-RU" b="1">
                <a:latin typeface="Calibri" panose="020F0502020204030204" pitchFamily="34" charset="0"/>
              </a:rPr>
              <a:t>визуальное общение </a:t>
            </a:r>
            <a:r>
              <a:rPr lang="ru-RU" altLang="ru-RU">
                <a:latin typeface="Calibri" panose="020F0502020204030204" pitchFamily="34" charset="0"/>
              </a:rPr>
              <a:t>(контакт глаз - имеет значение дополнения к вербальной</a:t>
            </a:r>
            <a:br>
              <a:rPr lang="ru-RU" altLang="ru-RU">
                <a:latin typeface="Calibri" panose="020F0502020204030204" pitchFamily="34" charset="0"/>
              </a:rPr>
            </a:br>
            <a:r>
              <a:rPr lang="ru-RU" altLang="ru-RU">
                <a:latin typeface="Calibri" panose="020F0502020204030204" pitchFamily="34" charset="0"/>
              </a:rPr>
              <a:t>     коммуникации, т.е. сообщает о готовности поддержать коммуникацию или           </a:t>
            </a:r>
          </a:p>
          <a:p>
            <a:pPr eaLnBrk="1" hangingPunct="1"/>
            <a:r>
              <a:rPr lang="ru-RU" altLang="ru-RU">
                <a:latin typeface="Calibri" panose="020F0502020204030204" pitchFamily="34" charset="0"/>
              </a:rPr>
              <a:t>      прекратить ее, поощряет партнера к продолжению диалога)</a:t>
            </a:r>
          </a:p>
          <a:p>
            <a:pPr eaLnBrk="1" hangingPunct="1"/>
            <a:r>
              <a:rPr lang="ru-RU" altLang="ru-RU">
                <a:latin typeface="Calibri" panose="020F0502020204030204" pitchFamily="34" charset="0"/>
              </a:rPr>
              <a:t>5) </a:t>
            </a:r>
            <a:r>
              <a:rPr lang="ru-RU" altLang="ru-RU" b="1">
                <a:latin typeface="Calibri" panose="020F0502020204030204" pitchFamily="34" charset="0"/>
              </a:rPr>
              <a:t>ольфакторика </a:t>
            </a:r>
            <a:r>
              <a:rPr lang="ru-RU" altLang="ru-RU">
                <a:latin typeface="Calibri" panose="020F0502020204030204" pitchFamily="34" charset="0"/>
              </a:rPr>
              <a:t>– естественные и искусственные запахи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Прямоугольник 2"/>
          <p:cNvSpPr>
            <a:spLocks noChangeArrowheads="1"/>
          </p:cNvSpPr>
          <p:nvPr/>
        </p:nvSpPr>
        <p:spPr bwMode="auto">
          <a:xfrm>
            <a:off x="1476375" y="115888"/>
            <a:ext cx="6523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i="1">
                <a:latin typeface="Times New Roman" panose="02020603050405020304" pitchFamily="18" charset="0"/>
                <a:cs typeface="Times New Roman" panose="02020603050405020304" pitchFamily="18" charset="0"/>
              </a:rPr>
              <a:t>Типы обучающихся и их предпочтения</a:t>
            </a:r>
          </a:p>
        </p:txBody>
      </p:sp>
      <p:sp>
        <p:nvSpPr>
          <p:cNvPr id="113667" name="Прямоугольник 3"/>
          <p:cNvSpPr>
            <a:spLocks noChangeArrowheads="1"/>
          </p:cNvSpPr>
          <p:nvPr/>
        </p:nvSpPr>
        <p:spPr bwMode="auto">
          <a:xfrm>
            <a:off x="592138" y="1989138"/>
            <a:ext cx="2754312" cy="5842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latin typeface="Times New Roman" panose="02020603050405020304" pitchFamily="18" charset="0"/>
                <a:cs typeface="Times New Roman" panose="02020603050405020304" pitchFamily="18" charset="0"/>
              </a:rPr>
              <a:t>«Активисты</a:t>
            </a:r>
            <a:r>
              <a:rPr lang="ru-RU" altLang="ru-RU" b="1">
                <a:latin typeface="Times New Roman" panose="02020603050405020304" pitchFamily="18" charset="0"/>
                <a:cs typeface="Times New Roman" panose="02020603050405020304" pitchFamily="18" charset="0"/>
              </a:rPr>
              <a:t>»</a:t>
            </a:r>
          </a:p>
        </p:txBody>
      </p:sp>
      <p:sp>
        <p:nvSpPr>
          <p:cNvPr id="113668" name="Прямоугольник 4"/>
          <p:cNvSpPr>
            <a:spLocks noChangeArrowheads="1"/>
          </p:cNvSpPr>
          <p:nvPr/>
        </p:nvSpPr>
        <p:spPr bwMode="auto">
          <a:xfrm>
            <a:off x="592138" y="3068638"/>
            <a:ext cx="2900362" cy="5857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a:latin typeface="Calibri" panose="020F0502020204030204" pitchFamily="34" charset="0"/>
              </a:rPr>
              <a:t>«</a:t>
            </a:r>
            <a:r>
              <a:rPr lang="ru-RU" altLang="ru-RU" sz="3200" b="1">
                <a:latin typeface="Times New Roman" panose="02020603050405020304" pitchFamily="18" charset="0"/>
                <a:cs typeface="Times New Roman" panose="02020603050405020304" pitchFamily="18" charset="0"/>
              </a:rPr>
              <a:t>Мыслители»</a:t>
            </a:r>
          </a:p>
        </p:txBody>
      </p:sp>
      <p:sp>
        <p:nvSpPr>
          <p:cNvPr id="113669" name="Прямоугольник 5"/>
          <p:cNvSpPr>
            <a:spLocks noChangeArrowheads="1"/>
          </p:cNvSpPr>
          <p:nvPr/>
        </p:nvSpPr>
        <p:spPr bwMode="auto">
          <a:xfrm>
            <a:off x="592138" y="4189413"/>
            <a:ext cx="2813050" cy="5857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a:latin typeface="Calibri" panose="020F0502020204030204" pitchFamily="34" charset="0"/>
              </a:rPr>
              <a:t>«</a:t>
            </a:r>
            <a:r>
              <a:rPr lang="ru-RU" altLang="ru-RU" sz="3200" b="1">
                <a:latin typeface="Times New Roman" panose="02020603050405020304" pitchFamily="18" charset="0"/>
                <a:cs typeface="Times New Roman" panose="02020603050405020304" pitchFamily="18" charset="0"/>
              </a:rPr>
              <a:t>Теоретики</a:t>
            </a:r>
            <a:r>
              <a:rPr lang="ru-RU" altLang="ru-RU" sz="3200">
                <a:latin typeface="Calibri" panose="020F0502020204030204" pitchFamily="34" charset="0"/>
              </a:rPr>
              <a:t>»</a:t>
            </a:r>
          </a:p>
        </p:txBody>
      </p:sp>
      <p:sp>
        <p:nvSpPr>
          <p:cNvPr id="113670" name="Прямоугольник 6"/>
          <p:cNvSpPr>
            <a:spLocks noChangeArrowheads="1"/>
          </p:cNvSpPr>
          <p:nvPr/>
        </p:nvSpPr>
        <p:spPr bwMode="auto">
          <a:xfrm>
            <a:off x="592138" y="5445125"/>
            <a:ext cx="2847975" cy="5842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a:latin typeface="Calibri" panose="020F0502020204030204" pitchFamily="34" charset="0"/>
              </a:rPr>
              <a:t>«</a:t>
            </a:r>
            <a:r>
              <a:rPr lang="ru-RU" altLang="ru-RU" sz="3200" b="1">
                <a:latin typeface="Times New Roman" panose="02020603050405020304" pitchFamily="18" charset="0"/>
                <a:cs typeface="Times New Roman" panose="02020603050405020304" pitchFamily="18" charset="0"/>
              </a:rPr>
              <a:t>Прагматики»</a:t>
            </a:r>
          </a:p>
        </p:txBody>
      </p:sp>
      <p:sp>
        <p:nvSpPr>
          <p:cNvPr id="113671" name="Прямоугольник 9"/>
          <p:cNvSpPr>
            <a:spLocks noChangeArrowheads="1"/>
          </p:cNvSpPr>
          <p:nvPr/>
        </p:nvSpPr>
        <p:spPr bwMode="auto">
          <a:xfrm>
            <a:off x="5140325" y="1989138"/>
            <a:ext cx="3121025" cy="5222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800" b="1">
                <a:latin typeface="Times New Roman" panose="02020603050405020304" pitchFamily="18" charset="0"/>
                <a:cs typeface="Times New Roman" panose="02020603050405020304" pitchFamily="18" charset="0"/>
              </a:rPr>
              <a:t>Личный опыт</a:t>
            </a:r>
          </a:p>
        </p:txBody>
      </p:sp>
      <p:sp>
        <p:nvSpPr>
          <p:cNvPr id="113672" name="Прямоугольник 10"/>
          <p:cNvSpPr>
            <a:spLocks noChangeArrowheads="1"/>
          </p:cNvSpPr>
          <p:nvPr/>
        </p:nvSpPr>
        <p:spPr bwMode="auto">
          <a:xfrm>
            <a:off x="4954588" y="1074738"/>
            <a:ext cx="3524250" cy="7080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a:solidFill>
                  <a:srgbClr val="C00000"/>
                </a:solidFill>
                <a:latin typeface="Times New Roman" panose="02020603050405020304" pitchFamily="18" charset="0"/>
                <a:cs typeface="Times New Roman" panose="02020603050405020304" pitchFamily="18" charset="0"/>
              </a:rPr>
              <a:t>Ориентация</a:t>
            </a:r>
          </a:p>
          <a:p>
            <a:pPr algn="ctr" eaLnBrk="1" hangingPunct="1"/>
            <a:r>
              <a:rPr lang="ru-RU" altLang="ru-RU" sz="2000" b="1">
                <a:solidFill>
                  <a:srgbClr val="C00000"/>
                </a:solidFill>
                <a:latin typeface="Times New Roman" panose="02020603050405020304" pitchFamily="18" charset="0"/>
                <a:cs typeface="Times New Roman" panose="02020603050405020304" pitchFamily="18" charset="0"/>
              </a:rPr>
              <a:t>на стадию цикла обучения</a:t>
            </a:r>
          </a:p>
        </p:txBody>
      </p:sp>
      <p:sp>
        <p:nvSpPr>
          <p:cNvPr id="113673" name="Прямоугольник 11"/>
          <p:cNvSpPr>
            <a:spLocks noChangeArrowheads="1"/>
          </p:cNvSpPr>
          <p:nvPr/>
        </p:nvSpPr>
        <p:spPr bwMode="auto">
          <a:xfrm>
            <a:off x="5172075" y="2852738"/>
            <a:ext cx="3089275" cy="9540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800" b="1">
                <a:latin typeface="Times New Roman" panose="02020603050405020304" pitchFamily="18" charset="0"/>
                <a:cs typeface="Times New Roman" panose="02020603050405020304" pitchFamily="18" charset="0"/>
              </a:rPr>
              <a:t>Осмысление и</a:t>
            </a:r>
          </a:p>
          <a:p>
            <a:pPr algn="ctr" eaLnBrk="1" hangingPunct="1"/>
            <a:r>
              <a:rPr lang="ru-RU" altLang="ru-RU" sz="2800" b="1">
                <a:latin typeface="Times New Roman" panose="02020603050405020304" pitchFamily="18" charset="0"/>
                <a:cs typeface="Times New Roman" panose="02020603050405020304" pitchFamily="18" charset="0"/>
              </a:rPr>
              <a:t>размышление</a:t>
            </a:r>
          </a:p>
        </p:txBody>
      </p:sp>
      <p:sp>
        <p:nvSpPr>
          <p:cNvPr id="113674" name="Прямоугольник 12"/>
          <p:cNvSpPr>
            <a:spLocks noChangeArrowheads="1"/>
          </p:cNvSpPr>
          <p:nvPr/>
        </p:nvSpPr>
        <p:spPr bwMode="auto">
          <a:xfrm>
            <a:off x="5162550" y="4005263"/>
            <a:ext cx="3098800" cy="9540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800" b="1">
                <a:latin typeface="Times New Roman" panose="02020603050405020304" pitchFamily="18" charset="0"/>
                <a:cs typeface="Times New Roman" panose="02020603050405020304" pitchFamily="18" charset="0"/>
              </a:rPr>
              <a:t>Формулирование </a:t>
            </a:r>
          </a:p>
          <a:p>
            <a:pPr algn="ctr" eaLnBrk="1" hangingPunct="1"/>
            <a:r>
              <a:rPr lang="ru-RU" altLang="ru-RU" sz="2800" b="1">
                <a:latin typeface="Times New Roman" panose="02020603050405020304" pitchFamily="18" charset="0"/>
                <a:cs typeface="Times New Roman" panose="02020603050405020304" pitchFamily="18" charset="0"/>
              </a:rPr>
              <a:t>правил и теорий</a:t>
            </a:r>
          </a:p>
        </p:txBody>
      </p:sp>
      <p:sp>
        <p:nvSpPr>
          <p:cNvPr id="113675" name="Прямоугольник 17"/>
          <p:cNvSpPr>
            <a:spLocks noChangeArrowheads="1"/>
          </p:cNvSpPr>
          <p:nvPr/>
        </p:nvSpPr>
        <p:spPr bwMode="auto">
          <a:xfrm>
            <a:off x="5145088" y="5300663"/>
            <a:ext cx="3116262" cy="954087"/>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800" b="1">
                <a:latin typeface="Times New Roman" panose="02020603050405020304" pitchFamily="18" charset="0"/>
                <a:cs typeface="Times New Roman" panose="02020603050405020304" pitchFamily="18" charset="0"/>
              </a:rPr>
              <a:t>Практическое</a:t>
            </a:r>
          </a:p>
          <a:p>
            <a:pPr algn="ctr" eaLnBrk="1" hangingPunct="1"/>
            <a:r>
              <a:rPr lang="ru-RU" altLang="ru-RU" sz="2800" b="1">
                <a:latin typeface="Times New Roman" panose="02020603050405020304" pitchFamily="18" charset="0"/>
                <a:cs typeface="Times New Roman" panose="02020603050405020304" pitchFamily="18" charset="0"/>
              </a:rPr>
              <a:t>применение</a:t>
            </a:r>
          </a:p>
        </p:txBody>
      </p:sp>
      <p:sp>
        <p:nvSpPr>
          <p:cNvPr id="113676" name="Прямоугольник 20"/>
          <p:cNvSpPr>
            <a:spLocks noChangeArrowheads="1"/>
          </p:cNvSpPr>
          <p:nvPr/>
        </p:nvSpPr>
        <p:spPr bwMode="auto">
          <a:xfrm>
            <a:off x="639763" y="1279525"/>
            <a:ext cx="2754312" cy="400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a:solidFill>
                  <a:srgbClr val="C00000"/>
                </a:solidFill>
                <a:latin typeface="Times New Roman" panose="02020603050405020304" pitchFamily="18" charset="0"/>
                <a:cs typeface="Times New Roman" panose="02020603050405020304" pitchFamily="18" charset="0"/>
              </a:rPr>
              <a:t>Тип обучающегося</a:t>
            </a:r>
            <a:endParaRPr lang="ru-RU" altLang="ru-RU" sz="2000" b="1" i="1">
              <a:solidFill>
                <a:srgbClr val="C00000"/>
              </a:solidFill>
              <a:latin typeface="Times New Roman" panose="02020603050405020304" pitchFamily="18" charset="0"/>
              <a:cs typeface="Times New Roman" panose="02020603050405020304" pitchFamily="18" charset="0"/>
            </a:endParaRPr>
          </a:p>
        </p:txBody>
      </p:sp>
      <p:sp>
        <p:nvSpPr>
          <p:cNvPr id="36" name="Двойная стрелка влево/вправо 35"/>
          <p:cNvSpPr/>
          <p:nvPr/>
        </p:nvSpPr>
        <p:spPr>
          <a:xfrm>
            <a:off x="3492500" y="2205038"/>
            <a:ext cx="1439863" cy="242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Двойная стрелка влево/вправо 16"/>
          <p:cNvSpPr/>
          <p:nvPr/>
        </p:nvSpPr>
        <p:spPr>
          <a:xfrm>
            <a:off x="3563938" y="3141663"/>
            <a:ext cx="1439862" cy="2413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Двойная стрелка влево/вправо 18"/>
          <p:cNvSpPr/>
          <p:nvPr/>
        </p:nvSpPr>
        <p:spPr>
          <a:xfrm>
            <a:off x="3492500" y="4292600"/>
            <a:ext cx="1439863" cy="2428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Двойная стрелка влево/вправо 19"/>
          <p:cNvSpPr/>
          <p:nvPr/>
        </p:nvSpPr>
        <p:spPr>
          <a:xfrm>
            <a:off x="3563938" y="5589588"/>
            <a:ext cx="1439862" cy="242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Прямоугольник 2"/>
          <p:cNvSpPr>
            <a:spLocks noChangeArrowheads="1"/>
          </p:cNvSpPr>
          <p:nvPr/>
        </p:nvSpPr>
        <p:spPr bwMode="auto">
          <a:xfrm>
            <a:off x="179388" y="0"/>
            <a:ext cx="5976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600" b="1">
                <a:latin typeface="Times New Roman" panose="02020603050405020304" pitchFamily="18" charset="0"/>
                <a:cs typeface="Times New Roman" panose="02020603050405020304" pitchFamily="18" charset="0"/>
              </a:rPr>
              <a:t>«Активист»</a:t>
            </a:r>
            <a:endParaRPr lang="ru-RU" altLang="ru-RU" sz="1600" b="1">
              <a:latin typeface="Times New Roman" panose="02020603050405020304" pitchFamily="18" charset="0"/>
              <a:cs typeface="Times New Roman" panose="02020603050405020304" pitchFamily="18" charset="0"/>
            </a:endParaRPr>
          </a:p>
        </p:txBody>
      </p:sp>
      <p:sp>
        <p:nvSpPr>
          <p:cNvPr id="114691" name="Прямоугольник 4"/>
          <p:cNvSpPr>
            <a:spLocks noChangeArrowheads="1"/>
          </p:cNvSpPr>
          <p:nvPr/>
        </p:nvSpPr>
        <p:spPr bwMode="auto">
          <a:xfrm>
            <a:off x="6516688" y="1484313"/>
            <a:ext cx="48244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    </a:t>
            </a:r>
          </a:p>
          <a:p>
            <a:pPr eaLnBrk="1" hangingPunct="1"/>
            <a:r>
              <a:rPr lang="ru-RU" altLang="ru-RU">
                <a:latin typeface="Calibri" panose="020F0502020204030204" pitchFamily="34" charset="0"/>
              </a:rPr>
              <a:t>       </a:t>
            </a:r>
          </a:p>
        </p:txBody>
      </p:sp>
      <p:pic>
        <p:nvPicPr>
          <p:cNvPr id="114692" name="Picture 2" descr="http://www.solidarnost.org/netcat_files/1125/1125/brother30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9650" y="908050"/>
            <a:ext cx="30543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Прямоугольник 6"/>
          <p:cNvSpPr>
            <a:spLocks noChangeArrowheads="1"/>
          </p:cNvSpPr>
          <p:nvPr/>
        </p:nvSpPr>
        <p:spPr bwMode="auto">
          <a:xfrm>
            <a:off x="539750" y="4549775"/>
            <a:ext cx="7993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200">
                <a:latin typeface="Times New Roman" panose="02020603050405020304" pitchFamily="18" charset="0"/>
                <a:cs typeface="Times New Roman" panose="02020603050405020304" pitchFamily="18" charset="0"/>
              </a:rPr>
              <a:t/>
            </a:r>
            <a:br>
              <a:rPr lang="ru-RU" altLang="ru-RU" sz="1200">
                <a:latin typeface="Times New Roman" panose="02020603050405020304" pitchFamily="18" charset="0"/>
                <a:cs typeface="Times New Roman" panose="02020603050405020304" pitchFamily="18" charset="0"/>
              </a:rPr>
            </a:br>
            <a:endParaRPr lang="ru-RU" altLang="ru-RU" sz="1200">
              <a:latin typeface="Times New Roman" panose="02020603050405020304" pitchFamily="18" charset="0"/>
              <a:cs typeface="Times New Roman" panose="02020603050405020304" pitchFamily="18" charset="0"/>
            </a:endParaRPr>
          </a:p>
        </p:txBody>
      </p:sp>
      <p:sp>
        <p:nvSpPr>
          <p:cNvPr id="114694" name="Прямоугольник 7"/>
          <p:cNvSpPr>
            <a:spLocks noChangeArrowheads="1"/>
          </p:cNvSpPr>
          <p:nvPr/>
        </p:nvSpPr>
        <p:spPr bwMode="auto">
          <a:xfrm>
            <a:off x="2484438" y="476250"/>
            <a:ext cx="3533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Calibri" panose="020F0502020204030204" pitchFamily="34" charset="0"/>
              </a:rPr>
              <a:t>Особенности поведения</a:t>
            </a:r>
            <a:endParaRPr lang="ru-RU" altLang="ru-RU">
              <a:latin typeface="Calibri" panose="020F0502020204030204" pitchFamily="34" charset="0"/>
            </a:endParaRPr>
          </a:p>
        </p:txBody>
      </p:sp>
      <p:sp>
        <p:nvSpPr>
          <p:cNvPr id="114695" name="Прямоугольник 8"/>
          <p:cNvSpPr>
            <a:spLocks noChangeArrowheads="1"/>
          </p:cNvSpPr>
          <p:nvPr/>
        </p:nvSpPr>
        <p:spPr bwMode="auto">
          <a:xfrm>
            <a:off x="179388" y="836613"/>
            <a:ext cx="576103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600">
                <a:latin typeface="Times New Roman" panose="02020603050405020304" pitchFamily="18" charset="0"/>
                <a:cs typeface="Times New Roman" panose="02020603050405020304" pitchFamily="18" charset="0"/>
              </a:rPr>
              <a:t>Преимущественно эмпатичен и «ориентирован на людей». </a:t>
            </a:r>
            <a:br>
              <a:rPr lang="ru-RU" altLang="ru-RU" sz="1600">
                <a:latin typeface="Times New Roman" panose="02020603050405020304" pitchFamily="18" charset="0"/>
                <a:cs typeface="Times New Roman" panose="02020603050405020304" pitchFamily="18" charset="0"/>
              </a:rPr>
            </a:br>
            <a:r>
              <a:rPr lang="ru-RU" altLang="ru-RU" sz="1600">
                <a:latin typeface="Times New Roman" panose="02020603050405020304" pitchFamily="18" charset="0"/>
                <a:cs typeface="Times New Roman" panose="02020603050405020304" pitchFamily="18" charset="0"/>
              </a:rPr>
              <a:t>Любит делиться впечатлениями и опытом дружески расположенных учителей, обратную связь, автономию и самостоятельное мышление, применять приобретённые умения к решению реальных проблем. </a:t>
            </a:r>
          </a:p>
          <a:p>
            <a:pPr eaLnBrk="1" hangingPunct="1"/>
            <a:r>
              <a:rPr lang="ru-RU" altLang="ru-RU" sz="1600">
                <a:latin typeface="Times New Roman" panose="02020603050405020304" pitchFamily="18" charset="0"/>
                <a:cs typeface="Times New Roman" panose="02020603050405020304" pitchFamily="18" charset="0"/>
              </a:rPr>
              <a:t>Любит узнавать что-то  новое, получать новый опыт,  хочет сам все испытать и во всем  поучаствовать. Ему нравится быть  в центре событий и внимания, и он предпочитает занимать активную позицию, а не оставаться сторонним наблюдателем. Самостоятелен и активен, немедленно погружается в новую деятельность.</a:t>
            </a:r>
          </a:p>
        </p:txBody>
      </p:sp>
      <p:sp>
        <p:nvSpPr>
          <p:cNvPr id="114696" name="Прямоугольник 9"/>
          <p:cNvSpPr>
            <a:spLocks noChangeArrowheads="1"/>
          </p:cNvSpPr>
          <p:nvPr/>
        </p:nvSpPr>
        <p:spPr bwMode="auto">
          <a:xfrm>
            <a:off x="179388" y="4076700"/>
            <a:ext cx="896461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b="1" i="1">
                <a:latin typeface="Calibri" panose="020F0502020204030204" pitchFamily="34" charset="0"/>
              </a:rPr>
              <a:t>Особенности обучения</a:t>
            </a:r>
            <a:r>
              <a:rPr lang="ru-RU" altLang="ru-RU" sz="2400">
                <a:latin typeface="Times New Roman" panose="02020603050405020304" pitchFamily="18" charset="0"/>
                <a:cs typeface="Times New Roman" panose="02020603050405020304" pitchFamily="18" charset="0"/>
              </a:rPr>
              <a:t> </a:t>
            </a:r>
          </a:p>
          <a:p>
            <a:pPr eaLnBrk="1" hangingPunct="1"/>
            <a:r>
              <a:rPr lang="ru-RU" altLang="ru-RU" sz="1600">
                <a:latin typeface="Times New Roman" panose="02020603050405020304" pitchFamily="18" charset="0"/>
                <a:cs typeface="Times New Roman" panose="02020603050405020304" pitchFamily="18" charset="0"/>
              </a:rPr>
              <a:t>Обычно он считает теорию ненужной и предпочитает относиться к каждой ситуации как  к неповторимой. </a:t>
            </a:r>
          </a:p>
          <a:p>
            <a:pPr eaLnBrk="1" hangingPunct="1"/>
            <a:r>
              <a:rPr lang="ru-RU" altLang="ru-RU" sz="1600">
                <a:latin typeface="Times New Roman" panose="02020603050405020304" pitchFamily="18" charset="0"/>
                <a:cs typeface="Times New Roman" panose="02020603050405020304" pitchFamily="18" charset="0"/>
              </a:rPr>
              <a:t>Успешнее всего учится на конкретных примерах или опыте, более сконцентрирован на своих коллегах, чем на преподавателе. </a:t>
            </a:r>
          </a:p>
          <a:p>
            <a:pPr eaLnBrk="1" hangingPunct="1"/>
            <a:r>
              <a:rPr lang="ru-RU" altLang="ru-RU" sz="1600">
                <a:latin typeface="Times New Roman" panose="02020603050405020304" pitchFamily="18" charset="0"/>
                <a:cs typeface="Times New Roman" panose="02020603050405020304" pitchFamily="18" charset="0"/>
              </a:rPr>
              <a:t>Больше всех пользуется обменом наблюдений и опытом в дискуссиях с другими обучаемыми с высоким КО. Предпочитает познавать новое в процессе работы и методом проб и ошибок. Получает удовольствие от решения задач, требующих максимального напряжения</a:t>
            </a:r>
          </a:p>
          <a:p>
            <a:pPr eaLnBrk="1" hangingPunct="1"/>
            <a:r>
              <a:rPr lang="ru-RU" altLang="ru-RU" sz="1600">
                <a:latin typeface="Times New Roman" panose="02020603050405020304" pitchFamily="18" charset="0"/>
                <a:cs typeface="Times New Roman" panose="02020603050405020304" pitchFamily="18" charset="0"/>
              </a:rPr>
              <a:t>Ему часто не хватает терпения для занятия работой, связанной с реализацией и закреплением знаний и навыков</a:t>
            </a:r>
          </a:p>
        </p:txBody>
      </p:sp>
      <p:sp>
        <p:nvSpPr>
          <p:cNvPr id="114697" name="Прямоугольник 10"/>
          <p:cNvSpPr>
            <a:spLocks noChangeArrowheads="1"/>
          </p:cNvSpPr>
          <p:nvPr/>
        </p:nvSpPr>
        <p:spPr bwMode="auto">
          <a:xfrm>
            <a:off x="179388" y="3573463"/>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600">
                <a:latin typeface="Times New Roman" panose="02020603050405020304" pitchFamily="18" charset="0"/>
                <a:cs typeface="Times New Roman" panose="02020603050405020304" pitchFamily="18" charset="0"/>
              </a:rPr>
              <a:t>Общителен, любит решать проблемы в группе</a:t>
            </a:r>
          </a:p>
          <a:p>
            <a:pPr eaLnBrk="1" hangingPunct="1"/>
            <a:r>
              <a:rPr lang="ru-RU" altLang="ru-RU" sz="1600">
                <a:latin typeface="Times New Roman" panose="02020603050405020304" pitchFamily="18" charset="0"/>
                <a:cs typeface="Times New Roman" panose="02020603050405020304" pitchFamily="18" charset="0"/>
              </a:rPr>
              <a:t>Полон энтузиазма, не консервативен и не склонен к скептицизму</a:t>
            </a:r>
          </a:p>
        </p:txBody>
      </p:sp>
      <p:sp>
        <p:nvSpPr>
          <p:cNvPr id="114698" name="Прямоугольник 11"/>
          <p:cNvSpPr>
            <a:spLocks noChangeArrowheads="1"/>
          </p:cNvSpPr>
          <p:nvPr/>
        </p:nvSpPr>
        <p:spPr bwMode="auto">
          <a:xfrm>
            <a:off x="5940425" y="549275"/>
            <a:ext cx="3344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solidFill>
                  <a:srgbClr val="C00000"/>
                </a:solidFill>
                <a:latin typeface="Times New Roman" panose="02020603050405020304" pitchFamily="18" charset="0"/>
                <a:cs typeface="Times New Roman" panose="02020603050405020304" pitchFamily="18" charset="0"/>
              </a:rPr>
              <a:t>Конкретный (личный) опыт.</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Прямоугольник 1"/>
          <p:cNvSpPr>
            <a:spLocks noChangeArrowheads="1"/>
          </p:cNvSpPr>
          <p:nvPr/>
        </p:nvSpPr>
        <p:spPr bwMode="auto">
          <a:xfrm>
            <a:off x="179388" y="173038"/>
            <a:ext cx="185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a:solidFill>
                  <a:srgbClr val="C00000"/>
                </a:solidFill>
                <a:latin typeface="Times New Roman" panose="02020603050405020304" pitchFamily="18" charset="0"/>
                <a:cs typeface="Times New Roman" panose="02020603050405020304" pitchFamily="18" charset="0"/>
              </a:rPr>
              <a:t>«Активист»</a:t>
            </a:r>
            <a:endParaRPr lang="ru-RU" altLang="ru-RU" sz="2400" b="1">
              <a:solidFill>
                <a:srgbClr val="C00000"/>
              </a:solidFill>
              <a:latin typeface="Calibri" panose="020F0502020204030204" pitchFamily="34" charset="0"/>
            </a:endParaRPr>
          </a:p>
        </p:txBody>
      </p:sp>
      <p:sp>
        <p:nvSpPr>
          <p:cNvPr id="115715" name="Прямоугольник 6"/>
          <p:cNvSpPr>
            <a:spLocks noChangeArrowheads="1"/>
          </p:cNvSpPr>
          <p:nvPr/>
        </p:nvSpPr>
        <p:spPr bwMode="auto">
          <a:xfrm>
            <a:off x="2700338" y="3500438"/>
            <a:ext cx="466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Требования к процессу обучения</a:t>
            </a:r>
          </a:p>
        </p:txBody>
      </p:sp>
      <p:sp>
        <p:nvSpPr>
          <p:cNvPr id="115716" name="Прямоугольник 9"/>
          <p:cNvSpPr>
            <a:spLocks noChangeArrowheads="1"/>
          </p:cNvSpPr>
          <p:nvPr/>
        </p:nvSpPr>
        <p:spPr bwMode="auto">
          <a:xfrm>
            <a:off x="539750" y="4149725"/>
            <a:ext cx="8424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Свобода выбора приоритетов и идей, широкий диапазон задач и возможностей</a:t>
            </a:r>
          </a:p>
          <a:p>
            <a:pPr eaLnBrk="1" hangingPunct="1"/>
            <a:r>
              <a:rPr lang="ru-RU" altLang="ru-RU">
                <a:latin typeface="Times New Roman" panose="02020603050405020304" pitchFamily="18" charset="0"/>
                <a:cs typeface="Times New Roman" panose="02020603050405020304" pitchFamily="18" charset="0"/>
              </a:rPr>
              <a:t>Возможность руководить или организовывать деятельность других людей</a:t>
            </a:r>
          </a:p>
          <a:p>
            <a:pPr eaLnBrk="1" hangingPunct="1"/>
            <a:r>
              <a:rPr lang="ru-RU" altLang="ru-RU">
                <a:latin typeface="Times New Roman" panose="02020603050405020304" pitchFamily="18" charset="0"/>
                <a:cs typeface="Times New Roman" panose="02020603050405020304" pitchFamily="18" charset="0"/>
              </a:rPr>
              <a:t>Отсутствие скучных  и многочасовых лекций, работы с литературой</a:t>
            </a:r>
          </a:p>
        </p:txBody>
      </p:sp>
      <p:sp>
        <p:nvSpPr>
          <p:cNvPr id="115717" name="Прямоугольник 10"/>
          <p:cNvSpPr>
            <a:spLocks noChangeArrowheads="1"/>
          </p:cNvSpPr>
          <p:nvPr/>
        </p:nvSpPr>
        <p:spPr bwMode="auto">
          <a:xfrm>
            <a:off x="2384425" y="5445125"/>
            <a:ext cx="602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b="1" i="1">
                <a:latin typeface="Times New Roman" panose="02020603050405020304" pitchFamily="18" charset="0"/>
                <a:cs typeface="Times New Roman" panose="02020603050405020304" pitchFamily="18" charset="0"/>
              </a:rPr>
              <a:t>Требования к другим участникам обучения</a:t>
            </a:r>
          </a:p>
        </p:txBody>
      </p:sp>
      <p:sp>
        <p:nvSpPr>
          <p:cNvPr id="115718" name="Прямоугольник 11"/>
          <p:cNvSpPr>
            <a:spLocks noChangeArrowheads="1"/>
          </p:cNvSpPr>
          <p:nvPr/>
        </p:nvSpPr>
        <p:spPr bwMode="auto">
          <a:xfrm>
            <a:off x="611188" y="6021388"/>
            <a:ext cx="8532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Свобода дискуссий, приятная атмосфера, признание лидерства, генерация идей</a:t>
            </a:r>
          </a:p>
        </p:txBody>
      </p:sp>
      <p:sp>
        <p:nvSpPr>
          <p:cNvPr id="115719" name="Прямоугольник 8"/>
          <p:cNvSpPr>
            <a:spLocks noChangeArrowheads="1"/>
          </p:cNvSpPr>
          <p:nvPr/>
        </p:nvSpPr>
        <p:spPr bwMode="auto">
          <a:xfrm>
            <a:off x="2771775" y="404813"/>
            <a:ext cx="648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i="1">
                <a:latin typeface="Times New Roman" panose="02020603050405020304" pitchFamily="18" charset="0"/>
                <a:cs typeface="Times New Roman" panose="02020603050405020304" pitchFamily="18" charset="0"/>
              </a:rPr>
              <a:t>Можно распознать по следующим вопросам</a:t>
            </a:r>
          </a:p>
        </p:txBody>
      </p:sp>
      <p:sp>
        <p:nvSpPr>
          <p:cNvPr id="115720" name="Прямоугольник 12"/>
          <p:cNvSpPr>
            <a:spLocks noChangeArrowheads="1"/>
          </p:cNvSpPr>
          <p:nvPr/>
        </p:nvSpPr>
        <p:spPr bwMode="auto">
          <a:xfrm>
            <a:off x="250825" y="1052513"/>
            <a:ext cx="84756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 </a:t>
            </a:r>
            <a:r>
              <a:rPr lang="ru-RU" altLang="ru-RU">
                <a:latin typeface="Times New Roman" panose="02020603050405020304" pitchFamily="18" charset="0"/>
                <a:cs typeface="Times New Roman" panose="02020603050405020304" pitchFamily="18" charset="0"/>
              </a:rPr>
              <a:t>Научусь ли я чему-нибудь новому, знаю ли что-нибудь новое?</a:t>
            </a:r>
          </a:p>
          <a:p>
            <a:pPr eaLnBrk="1" hangingPunct="1"/>
            <a:r>
              <a:rPr lang="ru-RU" altLang="ru-RU">
                <a:latin typeface="Times New Roman" panose="02020603050405020304" pitchFamily="18" charset="0"/>
                <a:cs typeface="Times New Roman" panose="02020603050405020304" pitchFamily="18" charset="0"/>
              </a:rPr>
              <a:t>- Не придется ли мне долго сидеть и слушать преподавателя?</a:t>
            </a:r>
          </a:p>
          <a:p>
            <a:pPr eaLnBrk="1" hangingPunct="1"/>
            <a:r>
              <a:rPr lang="ru-RU" altLang="ru-RU">
                <a:latin typeface="Times New Roman" panose="02020603050405020304" pitchFamily="18" charset="0"/>
                <a:cs typeface="Times New Roman" panose="02020603050405020304" pitchFamily="18" charset="0"/>
              </a:rPr>
              <a:t>- Будут ли представлены в учебном процессе разнообразные виды деятельности?</a:t>
            </a:r>
          </a:p>
          <a:p>
            <a:pPr eaLnBrk="1" hangingPunct="1"/>
            <a:r>
              <a:rPr lang="ru-RU" altLang="ru-RU">
                <a:latin typeface="Times New Roman" panose="02020603050405020304" pitchFamily="18" charset="0"/>
                <a:cs typeface="Times New Roman" panose="02020603050405020304" pitchFamily="18" charset="0"/>
              </a:rPr>
              <a:t>- Можно ли будет держаться непринужденно, позволять себе делать ошибки и </a:t>
            </a:r>
          </a:p>
          <a:p>
            <a:pPr eaLnBrk="1" hangingPunct="1"/>
            <a:r>
              <a:rPr lang="ru-RU" altLang="ru-RU">
                <a:latin typeface="Times New Roman" panose="02020603050405020304" pitchFamily="18" charset="0"/>
                <a:cs typeface="Times New Roman" panose="02020603050405020304" pitchFamily="18" charset="0"/>
              </a:rPr>
              <a:t>    веселиться?</a:t>
            </a:r>
          </a:p>
          <a:p>
            <a:pPr eaLnBrk="1" hangingPunct="1"/>
            <a:r>
              <a:rPr lang="ru-RU" altLang="ru-RU">
                <a:latin typeface="Times New Roman" panose="02020603050405020304" pitchFamily="18" charset="0"/>
                <a:cs typeface="Times New Roman" panose="02020603050405020304" pitchFamily="18" charset="0"/>
              </a:rPr>
              <a:t>- Столкнусь ли со сложными задачами, требующими значительных усилий?</a:t>
            </a:r>
          </a:p>
          <a:p>
            <a:pPr eaLnBrk="1" hangingPunct="1"/>
            <a:r>
              <a:rPr lang="ru-RU" altLang="ru-RU">
                <a:latin typeface="Times New Roman" panose="02020603050405020304" pitchFamily="18" charset="0"/>
                <a:cs typeface="Times New Roman" panose="02020603050405020304" pitchFamily="18" charset="0"/>
              </a:rPr>
              <a:t>- Смогу ли пообщаться с единомышленниками?</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Прямоугольник 3"/>
          <p:cNvSpPr>
            <a:spLocks noChangeArrowheads="1"/>
          </p:cNvSpPr>
          <p:nvPr/>
        </p:nvSpPr>
        <p:spPr bwMode="auto">
          <a:xfrm>
            <a:off x="468313" y="188913"/>
            <a:ext cx="3108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600" b="1">
                <a:latin typeface="Times New Roman" panose="02020603050405020304" pitchFamily="18" charset="0"/>
                <a:cs typeface="Times New Roman" panose="02020603050405020304" pitchFamily="18" charset="0"/>
              </a:rPr>
              <a:t>«Мыслитель»</a:t>
            </a:r>
          </a:p>
        </p:txBody>
      </p:sp>
      <p:pic>
        <p:nvPicPr>
          <p:cNvPr id="116739" name="Picture 2" descr="https://im3-tub-ru.yandex.net/i?id=73e44f5182d2f8bec22f95dfb08726fb&amp;n=33&amp;h=215&amp;w=13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1863" y="1052513"/>
            <a:ext cx="2982912"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AutoShape 4" descr="http://st.depositphotos.com/1126128/1226/i/950/depositphotos_12264645-Thinker-02.jpg"/>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Calibri" panose="020F0502020204030204" pitchFamily="34" charset="0"/>
            </a:endParaRPr>
          </a:p>
        </p:txBody>
      </p:sp>
      <p:sp>
        <p:nvSpPr>
          <p:cNvPr id="116741" name="Прямоугольник 6"/>
          <p:cNvSpPr>
            <a:spLocks noChangeArrowheads="1"/>
          </p:cNvSpPr>
          <p:nvPr/>
        </p:nvSpPr>
        <p:spPr bwMode="auto">
          <a:xfrm>
            <a:off x="900113" y="1196975"/>
            <a:ext cx="431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solidFill>
                  <a:srgbClr val="C00000"/>
                </a:solidFill>
                <a:latin typeface="Times New Roman" panose="02020603050405020304" pitchFamily="18" charset="0"/>
                <a:cs typeface="Times New Roman" panose="02020603050405020304" pitchFamily="18" charset="0"/>
              </a:rPr>
              <a:t>Девиз: «Семь раз отмерь, один отрежь»</a:t>
            </a:r>
          </a:p>
        </p:txBody>
      </p:sp>
      <p:sp>
        <p:nvSpPr>
          <p:cNvPr id="116742" name="Прямоугольник 8"/>
          <p:cNvSpPr>
            <a:spLocks noChangeArrowheads="1"/>
          </p:cNvSpPr>
          <p:nvPr/>
        </p:nvSpPr>
        <p:spPr bwMode="auto">
          <a:xfrm>
            <a:off x="755650" y="1700213"/>
            <a:ext cx="3535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Особенности поведения</a:t>
            </a:r>
            <a:endParaRPr lang="ru-RU" altLang="ru-RU">
              <a:latin typeface="Times New Roman" panose="02020603050405020304" pitchFamily="18" charset="0"/>
              <a:cs typeface="Times New Roman" panose="02020603050405020304" pitchFamily="18" charset="0"/>
            </a:endParaRPr>
          </a:p>
        </p:txBody>
      </p:sp>
      <p:sp>
        <p:nvSpPr>
          <p:cNvPr id="116743" name="Прямоугольник 10"/>
          <p:cNvSpPr>
            <a:spLocks noChangeArrowheads="1"/>
          </p:cNvSpPr>
          <p:nvPr/>
        </p:nvSpPr>
        <p:spPr bwMode="auto">
          <a:xfrm>
            <a:off x="395288" y="4292600"/>
            <a:ext cx="698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Как правило, вырабатывает собственное суждение</a:t>
            </a:r>
          </a:p>
          <a:p>
            <a:pPr eaLnBrk="1" hangingPunct="1"/>
            <a:r>
              <a:rPr lang="ru-RU" altLang="ru-RU">
                <a:latin typeface="Times New Roman" panose="02020603050405020304" pitchFamily="18" charset="0"/>
                <a:cs typeface="Times New Roman" panose="02020603050405020304" pitchFamily="18" charset="0"/>
              </a:rPr>
              <a:t> на основе внимательного наблюдения и размышления</a:t>
            </a:r>
          </a:p>
          <a:p>
            <a:pPr eaLnBrk="1" hangingPunct="1"/>
            <a:r>
              <a:rPr lang="ru-RU" altLang="ru-RU">
                <a:latin typeface="Times New Roman" panose="02020603050405020304" pitchFamily="18" charset="0"/>
                <a:cs typeface="Times New Roman" panose="02020603050405020304" pitchFamily="18" charset="0"/>
              </a:rPr>
              <a:t>Любит отстраниться от ситуации, обдумать увиденное,</a:t>
            </a:r>
          </a:p>
          <a:p>
            <a:pPr eaLnBrk="1" hangingPunct="1"/>
            <a:r>
              <a:rPr lang="ru-RU" altLang="ru-RU">
                <a:latin typeface="Times New Roman" panose="02020603050405020304" pitchFamily="18" charset="0"/>
                <a:cs typeface="Times New Roman" panose="02020603050405020304" pitchFamily="18" charset="0"/>
              </a:rPr>
              <a:t> испытанное и пройденное.</a:t>
            </a:r>
          </a:p>
        </p:txBody>
      </p:sp>
      <p:sp>
        <p:nvSpPr>
          <p:cNvPr id="116744" name="Прямоугольник 11"/>
          <p:cNvSpPr>
            <a:spLocks noChangeArrowheads="1"/>
          </p:cNvSpPr>
          <p:nvPr/>
        </p:nvSpPr>
        <p:spPr bwMode="auto">
          <a:xfrm>
            <a:off x="1619250" y="3644900"/>
            <a:ext cx="334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Особенности обучения</a:t>
            </a:r>
            <a:endParaRPr lang="ru-RU" altLang="ru-RU">
              <a:latin typeface="Times New Roman" panose="02020603050405020304" pitchFamily="18" charset="0"/>
              <a:cs typeface="Times New Roman" panose="02020603050405020304" pitchFamily="18" charset="0"/>
            </a:endParaRPr>
          </a:p>
        </p:txBody>
      </p:sp>
      <p:sp>
        <p:nvSpPr>
          <p:cNvPr id="116745" name="Прямоугольник 12"/>
          <p:cNvSpPr>
            <a:spLocks noChangeArrowheads="1"/>
          </p:cNvSpPr>
          <p:nvPr/>
        </p:nvSpPr>
        <p:spPr bwMode="auto">
          <a:xfrm>
            <a:off x="395288" y="2205038"/>
            <a:ext cx="5905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Старается быть незаметным и создает вокруг себя атмосферу спокойствия и терпимости </a:t>
            </a:r>
          </a:p>
          <a:p>
            <a:pPr eaLnBrk="1" hangingPunct="1"/>
            <a:r>
              <a:rPr lang="ru-RU" altLang="ru-RU">
                <a:latin typeface="Times New Roman" panose="02020603050405020304" pitchFamily="18" charset="0"/>
                <a:cs typeface="Times New Roman" panose="02020603050405020304" pitchFamily="18" charset="0"/>
              </a:rPr>
              <a:t>Любит лекции, которые позволяют держаться на известном расстоянии, принять роль наблюдателя. </a:t>
            </a:r>
          </a:p>
          <a:p>
            <a:pPr eaLnBrk="1" hangingPunct="1"/>
            <a:r>
              <a:rPr lang="ru-RU" altLang="ru-RU">
                <a:latin typeface="Times New Roman" panose="02020603050405020304" pitchFamily="18" charset="0"/>
                <a:cs typeface="Times New Roman" panose="02020603050405020304" pitchFamily="18" charset="0"/>
              </a:rPr>
              <a:t>Обычно интроверт.</a:t>
            </a:r>
          </a:p>
        </p:txBody>
      </p:sp>
      <p:sp>
        <p:nvSpPr>
          <p:cNvPr id="116746" name="Прямоугольник 13"/>
          <p:cNvSpPr>
            <a:spLocks noChangeArrowheads="1"/>
          </p:cNvSpPr>
          <p:nvPr/>
        </p:nvSpPr>
        <p:spPr bwMode="auto">
          <a:xfrm>
            <a:off x="5940425" y="549275"/>
            <a:ext cx="306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solidFill>
                  <a:srgbClr val="C00000"/>
                </a:solidFill>
                <a:latin typeface="Times New Roman" panose="02020603050405020304" pitchFamily="18" charset="0"/>
                <a:cs typeface="Times New Roman" panose="02020603050405020304" pitchFamily="18" charset="0"/>
              </a:rPr>
              <a:t>Рефлексивное наблюдение. </a:t>
            </a:r>
          </a:p>
        </p:txBody>
      </p:sp>
      <p:sp>
        <p:nvSpPr>
          <p:cNvPr id="116747" name="Прямоугольник 14"/>
          <p:cNvSpPr>
            <a:spLocks noChangeArrowheads="1"/>
          </p:cNvSpPr>
          <p:nvPr/>
        </p:nvSpPr>
        <p:spPr bwMode="auto">
          <a:xfrm>
            <a:off x="395288" y="5589588"/>
            <a:ext cx="84248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Уделяет большое внимание сбору и анализу информации</a:t>
            </a:r>
          </a:p>
          <a:p>
            <a:pPr eaLnBrk="1" hangingPunct="1"/>
            <a:r>
              <a:rPr lang="ru-RU" altLang="ru-RU">
                <a:latin typeface="Times New Roman" panose="02020603050405020304" pitchFamily="18" charset="0"/>
                <a:cs typeface="Times New Roman" panose="02020603050405020304" pitchFamily="18" charset="0"/>
              </a:rPr>
              <a:t>Действует в широком контексте, включающем прошлое и настоящее.</a:t>
            </a:r>
          </a:p>
          <a:p>
            <a:pPr eaLnBrk="1" hangingPunct="1"/>
            <a:r>
              <a:rPr lang="ru-RU" altLang="ru-RU">
                <a:latin typeface="Times New Roman" panose="02020603050405020304" pitchFamily="18" charset="0"/>
                <a:cs typeface="Times New Roman" panose="02020603050405020304" pitchFamily="18" charset="0"/>
              </a:rPr>
              <a:t> «Понять новое до конца, а уже потом – действовать»</a:t>
            </a:r>
            <a:endParaRPr lang="ru-RU" altLang="ru-RU">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Прямоугольник 2"/>
          <p:cNvSpPr>
            <a:spLocks noChangeArrowheads="1"/>
          </p:cNvSpPr>
          <p:nvPr/>
        </p:nvSpPr>
        <p:spPr bwMode="auto">
          <a:xfrm>
            <a:off x="2987675" y="2636838"/>
            <a:ext cx="4665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Требования к процессу обучения</a:t>
            </a:r>
          </a:p>
        </p:txBody>
      </p:sp>
      <p:sp>
        <p:nvSpPr>
          <p:cNvPr id="117763" name="Прямоугольник 3"/>
          <p:cNvSpPr>
            <a:spLocks noChangeArrowheads="1"/>
          </p:cNvSpPr>
          <p:nvPr/>
        </p:nvSpPr>
        <p:spPr bwMode="auto">
          <a:xfrm>
            <a:off x="2051050" y="5300663"/>
            <a:ext cx="6030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Требования к другим участникам обучения</a:t>
            </a:r>
          </a:p>
        </p:txBody>
      </p:sp>
      <p:sp>
        <p:nvSpPr>
          <p:cNvPr id="117764" name="Прямоугольник 4"/>
          <p:cNvSpPr>
            <a:spLocks noChangeArrowheads="1"/>
          </p:cNvSpPr>
          <p:nvPr/>
        </p:nvSpPr>
        <p:spPr bwMode="auto">
          <a:xfrm>
            <a:off x="395288" y="2781300"/>
            <a:ext cx="83899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Calibri" panose="020F0502020204030204" pitchFamily="34" charset="0"/>
            </a:endParaRPr>
          </a:p>
          <a:p>
            <a:pPr eaLnBrk="1" hangingPunct="1"/>
            <a:r>
              <a:rPr lang="ru-RU" altLang="ru-RU">
                <a:latin typeface="Times New Roman" panose="02020603050405020304" pitchFamily="18" charset="0"/>
                <a:cs typeface="Times New Roman" panose="02020603050405020304" pitchFamily="18" charset="0"/>
              </a:rPr>
              <a:t>Сбор и анализ информации, самостоятельная и длительная подготовка </a:t>
            </a:r>
          </a:p>
          <a:p>
            <a:pPr eaLnBrk="1" hangingPunct="1"/>
            <a:r>
              <a:rPr lang="ru-RU" altLang="ru-RU">
                <a:latin typeface="Times New Roman" panose="02020603050405020304" pitchFamily="18" charset="0"/>
                <a:cs typeface="Times New Roman" panose="02020603050405020304" pitchFamily="18" charset="0"/>
              </a:rPr>
              <a:t>Предоставление  достаточного времени дня размышлений</a:t>
            </a:r>
          </a:p>
          <a:p>
            <a:pPr eaLnBrk="1" hangingPunct="1"/>
            <a:r>
              <a:rPr lang="ru-RU" altLang="ru-RU">
                <a:latin typeface="Times New Roman" panose="02020603050405020304" pitchFamily="18" charset="0"/>
                <a:cs typeface="Times New Roman" panose="02020603050405020304" pitchFamily="18" charset="0"/>
              </a:rPr>
              <a:t>Возможность работать в собственном темпе, без жестких сроков</a:t>
            </a:r>
          </a:p>
          <a:p>
            <a:pPr eaLnBrk="1" hangingPunct="1"/>
            <a:r>
              <a:rPr lang="ru-RU" altLang="ru-RU">
                <a:latin typeface="Times New Roman" panose="02020603050405020304" pitchFamily="18" charset="0"/>
                <a:cs typeface="Times New Roman" panose="02020603050405020304" pitchFamily="18" charset="0"/>
              </a:rPr>
              <a:t>Выполнение трудоемких исследований</a:t>
            </a:r>
          </a:p>
          <a:p>
            <a:pPr eaLnBrk="1" hangingPunct="1"/>
            <a:r>
              <a:rPr lang="ru-RU" altLang="ru-RU">
                <a:latin typeface="Times New Roman" panose="02020603050405020304" pitchFamily="18" charset="0"/>
                <a:cs typeface="Times New Roman" panose="02020603050405020304" pitchFamily="18" charset="0"/>
              </a:rPr>
              <a:t>Разъяснения эксперта</a:t>
            </a:r>
          </a:p>
          <a:p>
            <a:pPr eaLnBrk="1" hangingPunct="1"/>
            <a:r>
              <a:rPr lang="ru-RU" altLang="ru-RU">
                <a:latin typeface="Times New Roman" panose="02020603050405020304" pitchFamily="18" charset="0"/>
                <a:cs typeface="Times New Roman" panose="02020603050405020304" pitchFamily="18" charset="0"/>
              </a:rPr>
              <a:t>Оценка идей и замыслов по объективным критериям </a:t>
            </a:r>
          </a:p>
          <a:p>
            <a:pPr eaLnBrk="1" hangingPunct="1"/>
            <a:r>
              <a:rPr lang="ru-RU" altLang="ru-RU">
                <a:latin typeface="Times New Roman" panose="02020603050405020304" pitchFamily="18" charset="0"/>
                <a:cs typeface="Times New Roman" panose="02020603050405020304" pitchFamily="18" charset="0"/>
              </a:rPr>
              <a:t>Отсутствие занятий, направленных на реализацию конкретных задач и необходимости исполнять роли</a:t>
            </a:r>
          </a:p>
        </p:txBody>
      </p:sp>
      <p:sp>
        <p:nvSpPr>
          <p:cNvPr id="117765" name="Прямоугольник 5"/>
          <p:cNvSpPr>
            <a:spLocks noChangeArrowheads="1"/>
          </p:cNvSpPr>
          <p:nvPr/>
        </p:nvSpPr>
        <p:spPr bwMode="auto">
          <a:xfrm>
            <a:off x="323850" y="260350"/>
            <a:ext cx="2455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a:solidFill>
                  <a:srgbClr val="C00000"/>
                </a:solidFill>
                <a:latin typeface="Times New Roman" panose="02020603050405020304" pitchFamily="18" charset="0"/>
                <a:cs typeface="Times New Roman" panose="02020603050405020304" pitchFamily="18" charset="0"/>
              </a:rPr>
              <a:t>«Мыслитель»</a:t>
            </a:r>
          </a:p>
        </p:txBody>
      </p:sp>
      <p:sp>
        <p:nvSpPr>
          <p:cNvPr id="117766" name="Прямоугольник 7"/>
          <p:cNvSpPr>
            <a:spLocks noChangeArrowheads="1"/>
          </p:cNvSpPr>
          <p:nvPr/>
        </p:nvSpPr>
        <p:spPr bwMode="auto">
          <a:xfrm>
            <a:off x="468313" y="5732463"/>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Отсутствие давления и спешки</a:t>
            </a:r>
          </a:p>
          <a:p>
            <a:pPr eaLnBrk="1" hangingPunct="1"/>
            <a:r>
              <a:rPr lang="ru-RU" altLang="ru-RU">
                <a:latin typeface="Times New Roman" panose="02020603050405020304" pitchFamily="18" charset="0"/>
                <a:cs typeface="Times New Roman" panose="02020603050405020304" pitchFamily="18" charset="0"/>
              </a:rPr>
              <a:t>Толерантность к различным и взглядам </a:t>
            </a:r>
          </a:p>
          <a:p>
            <a:pPr eaLnBrk="1" hangingPunct="1"/>
            <a:r>
              <a:rPr lang="ru-RU" altLang="ru-RU">
                <a:latin typeface="Times New Roman" panose="02020603050405020304" pitchFamily="18" charset="0"/>
                <a:cs typeface="Times New Roman" panose="02020603050405020304" pitchFamily="18" charset="0"/>
              </a:rPr>
              <a:t>Обеспечение автономии </a:t>
            </a:r>
          </a:p>
        </p:txBody>
      </p:sp>
      <p:sp>
        <p:nvSpPr>
          <p:cNvPr id="117767" name="Прямоугольник 8"/>
          <p:cNvSpPr>
            <a:spLocks noChangeArrowheads="1"/>
          </p:cNvSpPr>
          <p:nvPr/>
        </p:nvSpPr>
        <p:spPr bwMode="auto">
          <a:xfrm>
            <a:off x="2843213" y="620713"/>
            <a:ext cx="561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i="1">
                <a:latin typeface="Times New Roman" panose="02020603050405020304" pitchFamily="18" charset="0"/>
                <a:cs typeface="Times New Roman" panose="02020603050405020304" pitchFamily="18" charset="0"/>
              </a:rPr>
              <a:t>Можно распознать по следующим вопросам</a:t>
            </a:r>
          </a:p>
        </p:txBody>
      </p:sp>
      <p:sp>
        <p:nvSpPr>
          <p:cNvPr id="117768" name="Прямоугольник 9"/>
          <p:cNvSpPr>
            <a:spLocks noChangeArrowheads="1"/>
          </p:cNvSpPr>
          <p:nvPr/>
        </p:nvSpPr>
        <p:spPr bwMode="auto">
          <a:xfrm>
            <a:off x="684213" y="908050"/>
            <a:ext cx="77755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 Будет ли мне дано достаточно времени на усвоение и подготовку?</a:t>
            </a:r>
          </a:p>
          <a:p>
            <a:pPr eaLnBrk="1" hangingPunct="1"/>
            <a:r>
              <a:rPr lang="ru-RU" altLang="ru-RU">
                <a:latin typeface="Times New Roman" panose="02020603050405020304" pitchFamily="18" charset="0"/>
                <a:cs typeface="Times New Roman" panose="02020603050405020304" pitchFamily="18" charset="0"/>
              </a:rPr>
              <a:t>- Представится ли возможность для сбора разнообразной информации?</a:t>
            </a:r>
          </a:p>
          <a:p>
            <a:pPr eaLnBrk="1" hangingPunct="1"/>
            <a:r>
              <a:rPr lang="ru-RU" altLang="ru-RU">
                <a:latin typeface="Times New Roman" panose="02020603050405020304" pitchFamily="18" charset="0"/>
                <a:cs typeface="Times New Roman" panose="02020603050405020304" pitchFamily="18" charset="0"/>
              </a:rPr>
              <a:t>- Есть ли возможность познакомиться с различными мнениями и взглядами    </a:t>
            </a:r>
          </a:p>
          <a:p>
            <a:pPr eaLnBrk="1" hangingPunct="1"/>
            <a:r>
              <a:rPr lang="ru-RU" altLang="ru-RU">
                <a:latin typeface="Times New Roman" panose="02020603050405020304" pitchFamily="18" charset="0"/>
                <a:cs typeface="Times New Roman" panose="02020603050405020304" pitchFamily="18" charset="0"/>
              </a:rPr>
              <a:t>   на проблемы?</a:t>
            </a:r>
          </a:p>
          <a:p>
            <a:pPr eaLnBrk="1" hangingPunct="1"/>
            <a:r>
              <a:rPr lang="ru-RU" altLang="ru-RU">
                <a:latin typeface="Times New Roman" panose="02020603050405020304" pitchFamily="18" charset="0"/>
                <a:cs typeface="Times New Roman" panose="02020603050405020304" pitchFamily="18" charset="0"/>
              </a:rPr>
              <a:t>- Не будет ли оказываться на меня давление?</a:t>
            </a:r>
          </a:p>
          <a:p>
            <a:pPr eaLnBrk="1" hangingPunct="1"/>
            <a:r>
              <a:rPr lang="ru-RU" altLang="ru-RU">
                <a:latin typeface="Times New Roman" panose="02020603050405020304" pitchFamily="18" charset="0"/>
                <a:cs typeface="Times New Roman" panose="02020603050405020304" pitchFamily="18" charset="0"/>
              </a:rPr>
              <a:t>- Смогу ли я выполнять задания тщательно и в комфортном для меня темпе</a:t>
            </a:r>
            <a:r>
              <a:rPr lang="ru-RU" altLang="ru-RU">
                <a:latin typeface="Calibri" panose="020F0502020204030204" pitchFamily="34" charset="0"/>
              </a:rPr>
              <a:t>?</a:t>
            </a:r>
          </a:p>
        </p:txBody>
      </p:sp>
      <p:sp>
        <p:nvSpPr>
          <p:cNvPr id="117769" name="Прямоугольник 10"/>
          <p:cNvSpPr>
            <a:spLocks noChangeArrowheads="1"/>
          </p:cNvSpPr>
          <p:nvPr/>
        </p:nvSpPr>
        <p:spPr bwMode="auto">
          <a:xfrm>
            <a:off x="4859338" y="58769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Безоценочность</a:t>
            </a:r>
          </a:p>
          <a:p>
            <a:pPr eaLnBrk="1" hangingPunct="1"/>
            <a:r>
              <a:rPr lang="ru-RU" altLang="ru-RU">
                <a:latin typeface="Times New Roman" panose="02020603050405020304" pitchFamily="18" charset="0"/>
                <a:cs typeface="Times New Roman" panose="02020603050405020304" pitchFamily="18" charset="0"/>
              </a:rPr>
              <a:t>Признание «экспертной» позиции</a:t>
            </a:r>
            <a:endParaRPr lang="ru-RU" altLang="ru-RU">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Прямоугольник 2"/>
          <p:cNvSpPr>
            <a:spLocks noChangeArrowheads="1"/>
          </p:cNvSpPr>
          <p:nvPr/>
        </p:nvSpPr>
        <p:spPr bwMode="auto">
          <a:xfrm>
            <a:off x="611188" y="188913"/>
            <a:ext cx="2592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600" b="1">
                <a:latin typeface="Times New Roman" panose="02020603050405020304" pitchFamily="18" charset="0"/>
                <a:cs typeface="Times New Roman" panose="02020603050405020304" pitchFamily="18" charset="0"/>
              </a:rPr>
              <a:t>«Теоретик»</a:t>
            </a:r>
          </a:p>
        </p:txBody>
      </p:sp>
      <p:sp>
        <p:nvSpPr>
          <p:cNvPr id="118787" name="Прямоугольник 4"/>
          <p:cNvSpPr>
            <a:spLocks noChangeArrowheads="1"/>
          </p:cNvSpPr>
          <p:nvPr/>
        </p:nvSpPr>
        <p:spPr bwMode="auto">
          <a:xfrm>
            <a:off x="395288" y="3779838"/>
            <a:ext cx="85693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 </a:t>
            </a:r>
            <a:r>
              <a:rPr lang="ru-RU" altLang="ru-RU" sz="1600">
                <a:latin typeface="Times New Roman" panose="02020603050405020304" pitchFamily="18" charset="0"/>
                <a:cs typeface="Times New Roman" panose="02020603050405020304" pitchFamily="18" charset="0"/>
              </a:rPr>
              <a:t>Предпочитает аналитический подход к обучению,</a:t>
            </a:r>
          </a:p>
          <a:p>
            <a:pPr eaLnBrk="1" hangingPunct="1"/>
            <a:r>
              <a:rPr lang="ru-RU" altLang="ru-RU" sz="1600">
                <a:latin typeface="Times New Roman" panose="02020603050405020304" pitchFamily="18" charset="0"/>
                <a:cs typeface="Times New Roman" panose="02020603050405020304" pitchFamily="18" charset="0"/>
              </a:rPr>
              <a:t> в большой мере основанный на логике и рациональной оценке. </a:t>
            </a:r>
          </a:p>
          <a:p>
            <a:pPr eaLnBrk="1" hangingPunct="1"/>
            <a:r>
              <a:rPr lang="ru-RU" altLang="ru-RU" sz="1600">
                <a:latin typeface="Times New Roman" panose="02020603050405020304" pitchFamily="18" charset="0"/>
                <a:cs typeface="Times New Roman" panose="02020603050405020304" pitchFamily="18" charset="0"/>
              </a:rPr>
              <a:t>Объединяет разрозненные факты в стройную теорию</a:t>
            </a:r>
          </a:p>
          <a:p>
            <a:pPr eaLnBrk="1" hangingPunct="1"/>
            <a:r>
              <a:rPr lang="ru-RU" altLang="ru-RU" sz="1600">
                <a:latin typeface="Times New Roman" panose="02020603050405020304" pitchFamily="18" charset="0"/>
                <a:cs typeface="Times New Roman" panose="02020603050405020304" pitchFamily="18" charset="0"/>
              </a:rPr>
              <a:t>Любит анализировать</a:t>
            </a:r>
          </a:p>
          <a:p>
            <a:pPr eaLnBrk="1" hangingPunct="1"/>
            <a:r>
              <a:rPr lang="ru-RU" altLang="ru-RU" sz="1600">
                <a:latin typeface="Times New Roman" panose="02020603050405020304" pitchFamily="18" charset="0"/>
                <a:cs typeface="Times New Roman" panose="02020603050405020304" pitchFamily="18" charset="0"/>
              </a:rPr>
              <a:t>Стремится к совершенству</a:t>
            </a:r>
          </a:p>
          <a:p>
            <a:pPr eaLnBrk="1" hangingPunct="1"/>
            <a:r>
              <a:rPr lang="ru-RU" altLang="ru-RU" sz="1600">
                <a:latin typeface="Times New Roman" panose="02020603050405020304" pitchFamily="18" charset="0"/>
                <a:cs typeface="Times New Roman" panose="02020603050405020304" pitchFamily="18" charset="0"/>
              </a:rPr>
              <a:t>Решает проблемы на основе формальной логики, последовательно и планомерно   по схеме – «от простого к сложному»</a:t>
            </a:r>
          </a:p>
          <a:p>
            <a:pPr eaLnBrk="1" hangingPunct="1"/>
            <a:r>
              <a:rPr lang="ru-RU" altLang="ru-RU" sz="1600">
                <a:latin typeface="Times New Roman" panose="02020603050405020304" pitchFamily="18" charset="0"/>
                <a:cs typeface="Times New Roman" panose="02020603050405020304" pitchFamily="18" charset="0"/>
              </a:rPr>
              <a:t>Старается совместить новые теории с тем, что им уже известно</a:t>
            </a:r>
          </a:p>
          <a:p>
            <a:pPr eaLnBrk="1" hangingPunct="1"/>
            <a:r>
              <a:rPr lang="ru-RU" altLang="ru-RU" sz="1600">
                <a:latin typeface="Times New Roman" panose="02020603050405020304" pitchFamily="18" charset="0"/>
                <a:cs typeface="Times New Roman" panose="02020603050405020304" pitchFamily="18" charset="0"/>
              </a:rPr>
              <a:t>Не доверяет интуиции</a:t>
            </a:r>
          </a:p>
          <a:p>
            <a:pPr eaLnBrk="1" hangingPunct="1"/>
            <a:r>
              <a:rPr lang="ru-RU" altLang="ru-RU" sz="1600">
                <a:latin typeface="Times New Roman" panose="02020603050405020304" pitchFamily="18" charset="0"/>
                <a:cs typeface="Times New Roman" panose="02020603050405020304" pitchFamily="18" charset="0"/>
              </a:rPr>
              <a:t>Любит задачи, требующие интеллектуальных усилий, недоверчиво относится к интуиции и нестандартному мышлению, отдавая предпочтение построению моделей и систем</a:t>
            </a:r>
          </a:p>
        </p:txBody>
      </p:sp>
      <p:pic>
        <p:nvPicPr>
          <p:cNvPr id="118788"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19700" y="692150"/>
            <a:ext cx="3636963"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Прямоугольник 6"/>
          <p:cNvSpPr>
            <a:spLocks noChangeArrowheads="1"/>
          </p:cNvSpPr>
          <p:nvPr/>
        </p:nvSpPr>
        <p:spPr bwMode="auto">
          <a:xfrm>
            <a:off x="684213" y="765175"/>
            <a:ext cx="345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Особенности поведения</a:t>
            </a:r>
          </a:p>
        </p:txBody>
      </p:sp>
      <p:sp>
        <p:nvSpPr>
          <p:cNvPr id="118790" name="Прямоугольник 9"/>
          <p:cNvSpPr>
            <a:spLocks noChangeArrowheads="1"/>
          </p:cNvSpPr>
          <p:nvPr/>
        </p:nvSpPr>
        <p:spPr bwMode="auto">
          <a:xfrm>
            <a:off x="1187450" y="3357563"/>
            <a:ext cx="334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Особенности обучения</a:t>
            </a:r>
            <a:endParaRPr lang="ru-RU" altLang="ru-RU">
              <a:latin typeface="Times New Roman" panose="02020603050405020304" pitchFamily="18" charset="0"/>
              <a:cs typeface="Times New Roman" panose="02020603050405020304" pitchFamily="18" charset="0"/>
            </a:endParaRPr>
          </a:p>
        </p:txBody>
      </p:sp>
      <p:sp>
        <p:nvSpPr>
          <p:cNvPr id="118791" name="Прямоугольник 10"/>
          <p:cNvSpPr>
            <a:spLocks noChangeArrowheads="1"/>
          </p:cNvSpPr>
          <p:nvPr/>
        </p:nvSpPr>
        <p:spPr bwMode="auto">
          <a:xfrm>
            <a:off x="395288" y="1196975"/>
            <a:ext cx="450056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600">
                <a:latin typeface="Times New Roman" panose="02020603050405020304" pitchFamily="18" charset="0"/>
                <a:cs typeface="Times New Roman" panose="02020603050405020304" pitchFamily="18" charset="0"/>
              </a:rPr>
              <a:t>Для него характерна некоторая отстраненность и аналитический склад ума. Обычно он больше концентрируется на сущности обучения (предметы и символы), чем на остальных членах группы.</a:t>
            </a:r>
          </a:p>
          <a:p>
            <a:pPr eaLnBrk="1" hangingPunct="1"/>
            <a:r>
              <a:rPr lang="ru-RU" altLang="ru-RU" sz="1600">
                <a:latin typeface="Times New Roman" panose="02020603050405020304" pitchFamily="18" charset="0"/>
                <a:cs typeface="Times New Roman" panose="02020603050405020304" pitchFamily="18" charset="0"/>
              </a:rPr>
              <a:t> Ему присущи развитое логическое мышление и методичность, он предпочитает шаг за шагом продвигаться к решению проблемы, </a:t>
            </a:r>
          </a:p>
          <a:p>
            <a:pPr eaLnBrk="1" hangingPunct="1"/>
            <a:r>
              <a:rPr lang="ru-RU" altLang="ru-RU" sz="1600">
                <a:latin typeface="Times New Roman" panose="02020603050405020304" pitchFamily="18" charset="0"/>
                <a:cs typeface="Times New Roman" panose="02020603050405020304" pitchFamily="18" charset="0"/>
              </a:rPr>
              <a:t>задает много вопросов.</a:t>
            </a:r>
          </a:p>
          <a:p>
            <a:pPr eaLnBrk="1" hangingPunct="1"/>
            <a:endParaRPr lang="ru-RU" altLang="ru-RU" sz="1200">
              <a:latin typeface="Calibri" panose="020F0502020204030204" pitchFamily="34" charset="0"/>
            </a:endParaRPr>
          </a:p>
        </p:txBody>
      </p:sp>
      <p:sp>
        <p:nvSpPr>
          <p:cNvPr id="118792" name="Прямоугольник 11"/>
          <p:cNvSpPr>
            <a:spLocks noChangeArrowheads="1"/>
          </p:cNvSpPr>
          <p:nvPr/>
        </p:nvSpPr>
        <p:spPr bwMode="auto">
          <a:xfrm>
            <a:off x="5219700" y="260350"/>
            <a:ext cx="354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solidFill>
                  <a:srgbClr val="C00000"/>
                </a:solidFill>
                <a:latin typeface="Times New Roman" panose="02020603050405020304" pitchFamily="18" charset="0"/>
                <a:cs typeface="Times New Roman" panose="02020603050405020304" pitchFamily="18" charset="0"/>
              </a:rPr>
              <a:t>Абстрактная концептуализация</a:t>
            </a:r>
            <a:endParaRPr lang="ru-RU" altLang="ru-RU">
              <a:solidFill>
                <a:srgbClr val="C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Прямоугольник 2"/>
          <p:cNvSpPr>
            <a:spLocks noChangeArrowheads="1"/>
          </p:cNvSpPr>
          <p:nvPr/>
        </p:nvSpPr>
        <p:spPr bwMode="auto">
          <a:xfrm>
            <a:off x="2627313" y="2133600"/>
            <a:ext cx="5761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Требования к процессу обучения</a:t>
            </a:r>
          </a:p>
        </p:txBody>
      </p:sp>
      <p:sp>
        <p:nvSpPr>
          <p:cNvPr id="119811" name="Прямоугольник 3"/>
          <p:cNvSpPr>
            <a:spLocks noChangeArrowheads="1"/>
          </p:cNvSpPr>
          <p:nvPr/>
        </p:nvSpPr>
        <p:spPr bwMode="auto">
          <a:xfrm>
            <a:off x="1835150" y="5373688"/>
            <a:ext cx="6030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Требования к другим участникам обучения</a:t>
            </a:r>
          </a:p>
        </p:txBody>
      </p:sp>
      <p:sp>
        <p:nvSpPr>
          <p:cNvPr id="119812" name="Прямоугольник 4"/>
          <p:cNvSpPr>
            <a:spLocks noChangeArrowheads="1"/>
          </p:cNvSpPr>
          <p:nvPr/>
        </p:nvSpPr>
        <p:spPr bwMode="auto">
          <a:xfrm>
            <a:off x="250825" y="115888"/>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a:solidFill>
                  <a:srgbClr val="C00000"/>
                </a:solidFill>
                <a:latin typeface="Times New Roman" panose="02020603050405020304" pitchFamily="18" charset="0"/>
                <a:cs typeface="Times New Roman" panose="02020603050405020304" pitchFamily="18" charset="0"/>
              </a:rPr>
              <a:t>«Теоретик»</a:t>
            </a:r>
          </a:p>
        </p:txBody>
      </p:sp>
      <p:sp>
        <p:nvSpPr>
          <p:cNvPr id="119813" name="Прямоугольник 5"/>
          <p:cNvSpPr>
            <a:spLocks noChangeArrowheads="1"/>
          </p:cNvSpPr>
          <p:nvPr/>
        </p:nvSpPr>
        <p:spPr bwMode="auto">
          <a:xfrm>
            <a:off x="250825" y="2565400"/>
            <a:ext cx="84248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600">
                <a:latin typeface="Times New Roman" panose="02020603050405020304" pitchFamily="18" charset="0"/>
                <a:cs typeface="Times New Roman" panose="02020603050405020304" pitchFamily="18" charset="0"/>
              </a:rPr>
              <a:t>Ясность целей и задач, структурированность программы обучения</a:t>
            </a:r>
          </a:p>
          <a:p>
            <a:pPr eaLnBrk="1" hangingPunct="1"/>
            <a:r>
              <a:rPr lang="ru-RU" altLang="ru-RU" sz="1600">
                <a:latin typeface="Times New Roman" panose="02020603050405020304" pitchFamily="18" charset="0"/>
                <a:cs typeface="Times New Roman" panose="02020603050405020304" pitchFamily="18" charset="0"/>
              </a:rPr>
              <a:t>Логичность и последовательность изложения материала, хорошо систематизированные занятия, упор на теорию и систематический анализ. </a:t>
            </a:r>
          </a:p>
          <a:p>
            <a:pPr eaLnBrk="1" hangingPunct="1"/>
            <a:r>
              <a:rPr lang="ru-RU" altLang="ru-RU" sz="1600">
                <a:latin typeface="Times New Roman" panose="02020603050405020304" pitchFamily="18" charset="0"/>
                <a:cs typeface="Times New Roman" panose="02020603050405020304" pitchFamily="18" charset="0"/>
              </a:rPr>
              <a:t>Интеллектуальное напряжение</a:t>
            </a:r>
          </a:p>
          <a:p>
            <a:pPr eaLnBrk="1" hangingPunct="1"/>
            <a:r>
              <a:rPr lang="ru-RU" altLang="ru-RU" sz="1600">
                <a:latin typeface="Times New Roman" panose="02020603050405020304" pitchFamily="18" charset="0"/>
                <a:cs typeface="Times New Roman" panose="02020603050405020304" pitchFamily="18" charset="0"/>
              </a:rPr>
              <a:t>Достаточное количество времени для размышлений</a:t>
            </a:r>
          </a:p>
          <a:p>
            <a:pPr eaLnBrk="1" hangingPunct="1"/>
            <a:r>
              <a:rPr lang="ru-RU" altLang="ru-RU" sz="1600">
                <a:latin typeface="Times New Roman" panose="02020603050405020304" pitchFamily="18" charset="0"/>
                <a:cs typeface="Times New Roman" panose="02020603050405020304" pitchFamily="18" charset="0"/>
              </a:rPr>
              <a:t>Хорошие инструкции, руководство людей, которые пользуются авторитетом в данной области, теоретические рассуждения экспертов,  диаграммы, графики.</a:t>
            </a:r>
          </a:p>
          <a:p>
            <a:pPr eaLnBrk="1" hangingPunct="1"/>
            <a:r>
              <a:rPr lang="ru-RU" altLang="ru-RU" sz="1600">
                <a:latin typeface="Times New Roman" panose="02020603050405020304" pitchFamily="18" charset="0"/>
                <a:cs typeface="Times New Roman" panose="02020603050405020304" pitchFamily="18" charset="0"/>
              </a:rPr>
              <a:t>Возможность</a:t>
            </a:r>
            <a:r>
              <a:rPr lang="ru-RU" altLang="ru-RU" sz="1600" b="1">
                <a:latin typeface="Times New Roman" panose="02020603050405020304" pitchFamily="18" charset="0"/>
                <a:cs typeface="Times New Roman" panose="02020603050405020304" pitchFamily="18" charset="0"/>
              </a:rPr>
              <a:t> </a:t>
            </a:r>
            <a:r>
              <a:rPr lang="ru-RU" altLang="ru-RU" sz="1600">
                <a:latin typeface="Times New Roman" panose="02020603050405020304" pitchFamily="18" charset="0"/>
                <a:cs typeface="Times New Roman" panose="02020603050405020304" pitchFamily="18" charset="0"/>
              </a:rPr>
              <a:t>создавать теорию на основе исследования индивидуальных случаев</a:t>
            </a:r>
          </a:p>
          <a:p>
            <a:pPr eaLnBrk="1" hangingPunct="1"/>
            <a:r>
              <a:rPr lang="ru-RU" altLang="ru-RU" sz="1600">
                <a:latin typeface="Times New Roman" panose="02020603050405020304" pitchFamily="18" charset="0"/>
                <a:cs typeface="Times New Roman" panose="02020603050405020304" pitchFamily="18" charset="0"/>
              </a:rPr>
              <a:t>Такие неструктурированные методы обучения, как упражнения и симуляция, целью которых является «открытие» передаваемых знаний, упражнений в группах, требующих  исполнять роли, делиться своими впечатлениями малоэффективны и даже затрудняют им учебу</a:t>
            </a:r>
            <a:r>
              <a:rPr lang="ru-RU" altLang="ru-RU" sz="1600" b="1">
                <a:latin typeface="Times New Roman" panose="02020603050405020304" pitchFamily="18" charset="0"/>
                <a:cs typeface="Times New Roman" panose="02020603050405020304" pitchFamily="18" charset="0"/>
              </a:rPr>
              <a:t> </a:t>
            </a:r>
          </a:p>
        </p:txBody>
      </p:sp>
      <p:sp>
        <p:nvSpPr>
          <p:cNvPr id="119814" name="Прямоугольник 7"/>
          <p:cNvSpPr>
            <a:spLocks noChangeArrowheads="1"/>
          </p:cNvSpPr>
          <p:nvPr/>
        </p:nvSpPr>
        <p:spPr bwMode="auto">
          <a:xfrm>
            <a:off x="395288" y="5805488"/>
            <a:ext cx="72437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Отсутствие давления и вмешательства в «личное пространство»</a:t>
            </a:r>
          </a:p>
          <a:p>
            <a:pPr eaLnBrk="1" hangingPunct="1"/>
            <a:r>
              <a:rPr lang="ru-RU" altLang="ru-RU">
                <a:latin typeface="Times New Roman" panose="02020603050405020304" pitchFamily="18" charset="0"/>
                <a:cs typeface="Times New Roman" panose="02020603050405020304" pitchFamily="18" charset="0"/>
              </a:rPr>
              <a:t>Высокий интеллектуальный уровень</a:t>
            </a:r>
          </a:p>
          <a:p>
            <a:pPr eaLnBrk="1" hangingPunct="1"/>
            <a:r>
              <a:rPr lang="ru-RU" altLang="ru-RU">
                <a:latin typeface="Times New Roman" panose="02020603050405020304" pitchFamily="18" charset="0"/>
                <a:cs typeface="Times New Roman" panose="02020603050405020304" pitchFamily="18" charset="0"/>
              </a:rPr>
              <a:t>Приоритет объективности и логики</a:t>
            </a:r>
          </a:p>
        </p:txBody>
      </p:sp>
      <p:sp>
        <p:nvSpPr>
          <p:cNvPr id="119815" name="Прямоугольник 8"/>
          <p:cNvSpPr>
            <a:spLocks noChangeArrowheads="1"/>
          </p:cNvSpPr>
          <p:nvPr/>
        </p:nvSpPr>
        <p:spPr bwMode="auto">
          <a:xfrm>
            <a:off x="2700338" y="260350"/>
            <a:ext cx="554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i="1">
                <a:latin typeface="Times New Roman" panose="02020603050405020304" pitchFamily="18" charset="0"/>
                <a:cs typeface="Times New Roman" panose="02020603050405020304" pitchFamily="18" charset="0"/>
              </a:rPr>
              <a:t>Можно распознать по следующим вопросам</a:t>
            </a:r>
          </a:p>
        </p:txBody>
      </p:sp>
      <p:sp>
        <p:nvSpPr>
          <p:cNvPr id="119816" name="Прямоугольник 9"/>
          <p:cNvSpPr>
            <a:spLocks noChangeArrowheads="1"/>
          </p:cNvSpPr>
          <p:nvPr/>
        </p:nvSpPr>
        <p:spPr bwMode="auto">
          <a:xfrm>
            <a:off x="250825" y="692150"/>
            <a:ext cx="84978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 Будет ли предоставлена возможность задавать вопросы?</a:t>
            </a:r>
          </a:p>
          <a:p>
            <a:pPr eaLnBrk="1" hangingPunct="1"/>
            <a:r>
              <a:rPr lang="ru-RU" altLang="ru-RU">
                <a:latin typeface="Times New Roman" panose="02020603050405020304" pitchFamily="18" charset="0"/>
                <a:cs typeface="Times New Roman" panose="02020603050405020304" pitchFamily="18" charset="0"/>
              </a:rPr>
              <a:t>- Соответствует ли программа обучения цели и структуре занятий?</a:t>
            </a:r>
          </a:p>
          <a:p>
            <a:pPr eaLnBrk="1" hangingPunct="1"/>
            <a:r>
              <a:rPr lang="ru-RU" altLang="ru-RU">
                <a:latin typeface="Times New Roman" panose="02020603050405020304" pitchFamily="18" charset="0"/>
                <a:cs typeface="Times New Roman" panose="02020603050405020304" pitchFamily="18" charset="0"/>
              </a:rPr>
              <a:t>- Каковы требования программы к интеллектуальному уровню  учащихся?</a:t>
            </a:r>
          </a:p>
          <a:p>
            <a:pPr eaLnBrk="1" hangingPunct="1"/>
            <a:r>
              <a:rPr lang="ru-RU" altLang="ru-RU">
                <a:latin typeface="Times New Roman" panose="02020603050405020304" pitchFamily="18" charset="0"/>
                <a:cs typeface="Times New Roman" panose="02020603050405020304" pitchFamily="18" charset="0"/>
              </a:rPr>
              <a:t>- Узнаю ли я новые эффективные методы и концепции?</a:t>
            </a:r>
          </a:p>
          <a:p>
            <a:pPr eaLnBrk="1" hangingPunct="1"/>
            <a:r>
              <a:rPr lang="ru-RU" altLang="ru-RU">
                <a:latin typeface="Times New Roman" panose="02020603050405020304" pitchFamily="18" charset="0"/>
                <a:cs typeface="Times New Roman" panose="02020603050405020304" pitchFamily="18" charset="0"/>
              </a:rPr>
              <a:t>- Будут ли созданы условия для моего интеллектуального  совершенствования</a:t>
            </a:r>
            <a:r>
              <a:rPr lang="ru-RU" altLang="ru-RU">
                <a:latin typeface="Calibri" panose="020F0502020204030204" pitchFamily="34" charset="0"/>
              </a:rPr>
              <a:t>?</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Прямоугольник 2"/>
          <p:cNvSpPr>
            <a:spLocks noChangeArrowheads="1"/>
          </p:cNvSpPr>
          <p:nvPr/>
        </p:nvSpPr>
        <p:spPr bwMode="auto">
          <a:xfrm>
            <a:off x="1258888" y="0"/>
            <a:ext cx="2986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600" b="1">
                <a:latin typeface="Times New Roman" panose="02020603050405020304" pitchFamily="18" charset="0"/>
                <a:cs typeface="Times New Roman" panose="02020603050405020304" pitchFamily="18" charset="0"/>
              </a:rPr>
              <a:t>«Прагматик»</a:t>
            </a:r>
          </a:p>
        </p:txBody>
      </p:sp>
      <p:pic>
        <p:nvPicPr>
          <p:cNvPr id="12083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5600" y="549275"/>
            <a:ext cx="3570288"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Прямоугольник 5"/>
          <p:cNvSpPr>
            <a:spLocks noChangeArrowheads="1"/>
          </p:cNvSpPr>
          <p:nvPr/>
        </p:nvSpPr>
        <p:spPr bwMode="auto">
          <a:xfrm>
            <a:off x="755650" y="620713"/>
            <a:ext cx="406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Его девиз   «Хорошо то, что действует»</a:t>
            </a:r>
          </a:p>
        </p:txBody>
      </p:sp>
      <p:sp>
        <p:nvSpPr>
          <p:cNvPr id="120837" name="Прямоугольник 7"/>
          <p:cNvSpPr>
            <a:spLocks noChangeArrowheads="1"/>
          </p:cNvSpPr>
          <p:nvPr/>
        </p:nvSpPr>
        <p:spPr bwMode="auto">
          <a:xfrm>
            <a:off x="1116013" y="908050"/>
            <a:ext cx="3500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Особенности поведения</a:t>
            </a:r>
            <a:endParaRPr lang="ru-RU" altLang="ru-RU">
              <a:latin typeface="Times New Roman" panose="02020603050405020304" pitchFamily="18" charset="0"/>
              <a:cs typeface="Times New Roman" panose="02020603050405020304" pitchFamily="18" charset="0"/>
            </a:endParaRPr>
          </a:p>
        </p:txBody>
      </p:sp>
      <p:sp>
        <p:nvSpPr>
          <p:cNvPr id="120838" name="Прямоугольник 9"/>
          <p:cNvSpPr>
            <a:spLocks noChangeArrowheads="1"/>
          </p:cNvSpPr>
          <p:nvPr/>
        </p:nvSpPr>
        <p:spPr bwMode="auto">
          <a:xfrm>
            <a:off x="1403350" y="3500438"/>
            <a:ext cx="3744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Особенности обучения</a:t>
            </a:r>
            <a:endParaRPr lang="ru-RU" altLang="ru-RU">
              <a:latin typeface="Times New Roman" panose="02020603050405020304" pitchFamily="18" charset="0"/>
              <a:cs typeface="Times New Roman" panose="02020603050405020304" pitchFamily="18" charset="0"/>
            </a:endParaRPr>
          </a:p>
        </p:txBody>
      </p:sp>
      <p:sp>
        <p:nvSpPr>
          <p:cNvPr id="120839" name="Прямоугольник 10"/>
          <p:cNvSpPr>
            <a:spLocks noChangeArrowheads="1"/>
          </p:cNvSpPr>
          <p:nvPr/>
        </p:nvSpPr>
        <p:spPr bwMode="auto">
          <a:xfrm>
            <a:off x="5389563" y="138113"/>
            <a:ext cx="369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solidFill>
                  <a:srgbClr val="C00000"/>
                </a:solidFill>
                <a:latin typeface="Times New Roman" panose="02020603050405020304" pitchFamily="18" charset="0"/>
                <a:cs typeface="Times New Roman" panose="02020603050405020304" pitchFamily="18" charset="0"/>
              </a:rPr>
              <a:t>Активное экспериментирование</a:t>
            </a:r>
            <a:r>
              <a:rPr lang="ru-RU" altLang="ru-RU" b="1">
                <a:latin typeface="Times New Roman" panose="02020603050405020304" pitchFamily="18" charset="0"/>
                <a:cs typeface="Times New Roman" panose="02020603050405020304" pitchFamily="18" charset="0"/>
              </a:rPr>
              <a:t>. </a:t>
            </a:r>
          </a:p>
        </p:txBody>
      </p:sp>
      <p:sp>
        <p:nvSpPr>
          <p:cNvPr id="120840" name="Прямоугольник 11"/>
          <p:cNvSpPr>
            <a:spLocks noChangeArrowheads="1"/>
          </p:cNvSpPr>
          <p:nvPr/>
        </p:nvSpPr>
        <p:spPr bwMode="auto">
          <a:xfrm>
            <a:off x="250825" y="1412875"/>
            <a:ext cx="51133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600">
                <a:latin typeface="Times New Roman" panose="02020603050405020304" pitchFamily="18" charset="0"/>
                <a:cs typeface="Times New Roman" panose="02020603050405020304" pitchFamily="18" charset="0"/>
              </a:rPr>
              <a:t>Действует быстро и уверенно, подходит ко всему по-деловому, приземленно и с азартом берется за решение возникающих проблем </a:t>
            </a:r>
          </a:p>
          <a:p>
            <a:pPr eaLnBrk="1" hangingPunct="1"/>
            <a:r>
              <a:rPr lang="ru-RU" altLang="ru-RU" sz="1600">
                <a:latin typeface="Times New Roman" panose="02020603050405020304" pitchFamily="18" charset="0"/>
                <a:cs typeface="Times New Roman" panose="02020603050405020304" pitchFamily="18" charset="0"/>
              </a:rPr>
              <a:t>Не склонен углубляться в теорию, стремится найти практические решения, быстро все попробовать и перейти к действию. </a:t>
            </a:r>
          </a:p>
          <a:p>
            <a:pPr eaLnBrk="1" hangingPunct="1"/>
            <a:r>
              <a:rPr lang="ru-RU" altLang="ru-RU" sz="1600">
                <a:latin typeface="Times New Roman" panose="02020603050405020304" pitchFamily="18" charset="0"/>
                <a:cs typeface="Times New Roman" panose="02020603050405020304" pitchFamily="18" charset="0"/>
              </a:rPr>
              <a:t>Любит добиваться успеха</a:t>
            </a:r>
          </a:p>
        </p:txBody>
      </p:sp>
      <p:sp>
        <p:nvSpPr>
          <p:cNvPr id="120841" name="Прямоугольник 12"/>
          <p:cNvSpPr>
            <a:spLocks noChangeArrowheads="1"/>
          </p:cNvSpPr>
          <p:nvPr/>
        </p:nvSpPr>
        <p:spPr bwMode="auto">
          <a:xfrm>
            <a:off x="323850" y="3860800"/>
            <a:ext cx="8712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600">
                <a:latin typeface="Times New Roman" panose="02020603050405020304" pitchFamily="18" charset="0"/>
                <a:cs typeface="Times New Roman" panose="02020603050405020304" pitchFamily="18" charset="0"/>
              </a:rPr>
              <a:t>«Деятельная» ориентация в познании </a:t>
            </a:r>
          </a:p>
          <a:p>
            <a:pPr eaLnBrk="1" hangingPunct="1"/>
            <a:r>
              <a:rPr lang="ru-RU" altLang="ru-RU" sz="1600">
                <a:latin typeface="Times New Roman" panose="02020603050405020304" pitchFamily="18" charset="0"/>
                <a:cs typeface="Times New Roman" panose="02020603050405020304" pitchFamily="18" charset="0"/>
              </a:rPr>
              <a:t>Конкретные шаги для решения реальных задач</a:t>
            </a:r>
          </a:p>
          <a:p>
            <a:pPr eaLnBrk="1" hangingPunct="1"/>
            <a:r>
              <a:rPr lang="ru-RU" altLang="ru-RU" sz="1600">
                <a:latin typeface="Times New Roman" panose="02020603050405020304" pitchFamily="18" charset="0"/>
                <a:cs typeface="Times New Roman" panose="02020603050405020304" pitchFamily="18" charset="0"/>
              </a:rPr>
              <a:t>Постоянный поиск новых идей и реализация их при первой возможности, быстрое воплощение в жизнь полученных знаний и навыков</a:t>
            </a:r>
          </a:p>
          <a:p>
            <a:pPr eaLnBrk="1" hangingPunct="1"/>
            <a:r>
              <a:rPr lang="ru-RU" altLang="ru-RU" sz="1600">
                <a:latin typeface="Times New Roman" panose="02020603050405020304" pitchFamily="18" charset="0"/>
                <a:cs typeface="Times New Roman" panose="02020603050405020304" pitchFamily="18" charset="0"/>
              </a:rPr>
              <a:t>Отношение к  новым проблемам и трудностям как к вызову</a:t>
            </a:r>
          </a:p>
          <a:p>
            <a:pPr eaLnBrk="1" hangingPunct="1"/>
            <a:r>
              <a:rPr lang="ru-RU" altLang="ru-RU" sz="1600">
                <a:latin typeface="Times New Roman" panose="02020603050405020304" pitchFamily="18" charset="0"/>
                <a:cs typeface="Times New Roman" panose="02020603050405020304" pitchFamily="18" charset="0"/>
              </a:rPr>
              <a:t> Подходят ситуации, в которых предоставляется возможность экспериментировать самостоятельно (планировать и проводить эксперименты</a:t>
            </a:r>
          </a:p>
          <a:p>
            <a:pPr eaLnBrk="1" hangingPunct="1"/>
            <a:r>
              <a:rPr lang="ru-RU" altLang="ru-RU" sz="1600">
                <a:latin typeface="Times New Roman" panose="02020603050405020304" pitchFamily="18" charset="0"/>
                <a:cs typeface="Times New Roman" panose="02020603050405020304" pitchFamily="18" charset="0"/>
              </a:rPr>
              <a:t>Любит дискуссии в небольших группах, проекты, практические проблемы, домашние задания, выработку умений.</a:t>
            </a:r>
            <a:br>
              <a:rPr lang="ru-RU" altLang="ru-RU" sz="1600">
                <a:latin typeface="Times New Roman" panose="02020603050405020304" pitchFamily="18" charset="0"/>
                <a:cs typeface="Times New Roman" panose="02020603050405020304" pitchFamily="18" charset="0"/>
              </a:rPr>
            </a:br>
            <a:r>
              <a:rPr lang="ru-RU" altLang="ru-RU" sz="1600">
                <a:latin typeface="Times New Roman" panose="02020603050405020304" pitchFamily="18" charset="0"/>
                <a:cs typeface="Times New Roman" panose="02020603050405020304" pitchFamily="18" charset="0"/>
              </a:rPr>
              <a:t>Не любят докладов, оценки своей работы (хорошо - плохо), заорганизованность, стандартность в обучении, опеки со стороны преподавателя.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Прямоугольник 2"/>
          <p:cNvSpPr>
            <a:spLocks noChangeArrowheads="1"/>
          </p:cNvSpPr>
          <p:nvPr/>
        </p:nvSpPr>
        <p:spPr bwMode="auto">
          <a:xfrm>
            <a:off x="2843213" y="2708275"/>
            <a:ext cx="4665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Требования к процессу обучения</a:t>
            </a:r>
          </a:p>
        </p:txBody>
      </p:sp>
      <p:sp>
        <p:nvSpPr>
          <p:cNvPr id="121859" name="Прямоугольник 3"/>
          <p:cNvSpPr>
            <a:spLocks noChangeArrowheads="1"/>
          </p:cNvSpPr>
          <p:nvPr/>
        </p:nvSpPr>
        <p:spPr bwMode="auto">
          <a:xfrm>
            <a:off x="2124075" y="5589588"/>
            <a:ext cx="6011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Требования к другим участникам обучения</a:t>
            </a:r>
          </a:p>
        </p:txBody>
      </p:sp>
      <p:sp>
        <p:nvSpPr>
          <p:cNvPr id="121860" name="Прямоугольник 4"/>
          <p:cNvSpPr>
            <a:spLocks noChangeArrowheads="1"/>
          </p:cNvSpPr>
          <p:nvPr/>
        </p:nvSpPr>
        <p:spPr bwMode="auto">
          <a:xfrm>
            <a:off x="179388" y="115888"/>
            <a:ext cx="2363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a:solidFill>
                  <a:srgbClr val="C00000"/>
                </a:solidFill>
                <a:latin typeface="Times New Roman" panose="02020603050405020304" pitchFamily="18" charset="0"/>
                <a:cs typeface="Times New Roman" panose="02020603050405020304" pitchFamily="18" charset="0"/>
              </a:rPr>
              <a:t>«Прагматик»</a:t>
            </a:r>
          </a:p>
        </p:txBody>
      </p:sp>
      <p:sp>
        <p:nvSpPr>
          <p:cNvPr id="121861" name="Прямоугольник 5"/>
          <p:cNvSpPr>
            <a:spLocks noChangeArrowheads="1"/>
          </p:cNvSpPr>
          <p:nvPr/>
        </p:nvSpPr>
        <p:spPr bwMode="auto">
          <a:xfrm>
            <a:off x="323850" y="3141663"/>
            <a:ext cx="82105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Возможность практического применения полученной информации</a:t>
            </a:r>
          </a:p>
          <a:p>
            <a:pPr eaLnBrk="1" hangingPunct="1"/>
            <a:r>
              <a:rPr lang="ru-RU" altLang="ru-RU">
                <a:latin typeface="Times New Roman" panose="02020603050405020304" pitchFamily="18" charset="0"/>
                <a:cs typeface="Times New Roman" panose="02020603050405020304" pitchFamily="18" charset="0"/>
              </a:rPr>
              <a:t> Практическая польза и очевидный эффект от обучения</a:t>
            </a:r>
          </a:p>
          <a:p>
            <a:pPr eaLnBrk="1" hangingPunct="1"/>
            <a:r>
              <a:rPr lang="ru-RU" altLang="ru-RU">
                <a:latin typeface="Times New Roman" panose="02020603050405020304" pitchFamily="18" charset="0"/>
                <a:cs typeface="Times New Roman" panose="02020603050405020304" pitchFamily="18" charset="0"/>
              </a:rPr>
              <a:t> Программа обучения предусматривает проведение экспериментов,</a:t>
            </a:r>
          </a:p>
          <a:p>
            <a:pPr eaLnBrk="1" hangingPunct="1"/>
            <a:r>
              <a:rPr lang="ru-RU" altLang="ru-RU">
                <a:latin typeface="Times New Roman" panose="02020603050405020304" pitchFamily="18" charset="0"/>
                <a:cs typeface="Times New Roman" panose="02020603050405020304" pitchFamily="18" charset="0"/>
              </a:rPr>
              <a:t> практических заданий и консультаций с квалифицированными практикующими</a:t>
            </a:r>
          </a:p>
          <a:p>
            <a:pPr eaLnBrk="1" hangingPunct="1"/>
            <a:r>
              <a:rPr lang="ru-RU" altLang="ru-RU">
                <a:latin typeface="Times New Roman" panose="02020603050405020304" pitchFamily="18" charset="0"/>
                <a:cs typeface="Times New Roman" panose="02020603050405020304" pitchFamily="18" charset="0"/>
              </a:rPr>
              <a:t> специалистами </a:t>
            </a:r>
          </a:p>
          <a:p>
            <a:pPr eaLnBrk="1" hangingPunct="1"/>
            <a:r>
              <a:rPr lang="ru-RU" altLang="ru-RU">
                <a:latin typeface="Times New Roman" panose="02020603050405020304" pitchFamily="18" charset="0"/>
                <a:cs typeface="Times New Roman" panose="02020603050405020304" pitchFamily="18" charset="0"/>
              </a:rPr>
              <a:t> Четкие указания, самостоятельная домашняя работа </a:t>
            </a:r>
          </a:p>
          <a:p>
            <a:pPr eaLnBrk="1" hangingPunct="1"/>
            <a:r>
              <a:rPr lang="ru-RU" altLang="ru-RU">
                <a:latin typeface="Times New Roman" panose="02020603050405020304" pitchFamily="18" charset="0"/>
                <a:cs typeface="Times New Roman" panose="02020603050405020304" pitchFamily="18" charset="0"/>
              </a:rPr>
              <a:t>Отсутствие долгих теоретических дискуссий и лекций</a:t>
            </a:r>
          </a:p>
          <a:p>
            <a:pPr eaLnBrk="1" hangingPunct="1"/>
            <a:r>
              <a:rPr lang="ru-RU" altLang="ru-RU">
                <a:latin typeface="Times New Roman" panose="02020603050405020304" pitchFamily="18" charset="0"/>
                <a:cs typeface="Times New Roman" panose="02020603050405020304" pitchFamily="18" charset="0"/>
              </a:rPr>
              <a:t>Участие  в проектах и дискуссиях в небольших группах</a:t>
            </a:r>
          </a:p>
        </p:txBody>
      </p:sp>
      <p:sp>
        <p:nvSpPr>
          <p:cNvPr id="121862" name="Прямоугольник 7"/>
          <p:cNvSpPr>
            <a:spLocks noChangeArrowheads="1"/>
          </p:cNvSpPr>
          <p:nvPr/>
        </p:nvSpPr>
        <p:spPr bwMode="auto">
          <a:xfrm>
            <a:off x="755650" y="6092825"/>
            <a:ext cx="763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Быстрое принятие решений, генерация идей</a:t>
            </a:r>
          </a:p>
        </p:txBody>
      </p:sp>
      <p:sp>
        <p:nvSpPr>
          <p:cNvPr id="121863" name="Прямоугольник 8"/>
          <p:cNvSpPr>
            <a:spLocks noChangeArrowheads="1"/>
          </p:cNvSpPr>
          <p:nvPr/>
        </p:nvSpPr>
        <p:spPr bwMode="auto">
          <a:xfrm>
            <a:off x="3059113" y="260350"/>
            <a:ext cx="561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i="1">
                <a:latin typeface="Times New Roman" panose="02020603050405020304" pitchFamily="18" charset="0"/>
                <a:cs typeface="Times New Roman" panose="02020603050405020304" pitchFamily="18" charset="0"/>
              </a:rPr>
              <a:t>Можно распознать по следующим вопросам</a:t>
            </a:r>
          </a:p>
        </p:txBody>
      </p:sp>
      <p:sp>
        <p:nvSpPr>
          <p:cNvPr id="121864" name="Прямоугольник 9"/>
          <p:cNvSpPr>
            <a:spLocks noChangeArrowheads="1"/>
          </p:cNvSpPr>
          <p:nvPr/>
        </p:nvSpPr>
        <p:spPr bwMode="auto">
          <a:xfrm>
            <a:off x="179388" y="620713"/>
            <a:ext cx="87137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600">
                <a:latin typeface="Calibri" panose="020F0502020204030204" pitchFamily="34" charset="0"/>
              </a:rPr>
              <a:t>- </a:t>
            </a:r>
            <a:r>
              <a:rPr lang="ru-RU" altLang="ru-RU" sz="1600">
                <a:latin typeface="Times New Roman" panose="02020603050405020304" pitchFamily="18" charset="0"/>
                <a:cs typeface="Times New Roman" panose="02020603050405020304" pitchFamily="18" charset="0"/>
              </a:rPr>
              <a:t>Предусматриваются ли практика и эксперименты?</a:t>
            </a:r>
          </a:p>
          <a:p>
            <a:pPr eaLnBrk="1" hangingPunct="1"/>
            <a:r>
              <a:rPr lang="ru-RU" altLang="ru-RU" sz="1600">
                <a:latin typeface="Times New Roman" panose="02020603050405020304" pitchFamily="18" charset="0"/>
                <a:cs typeface="Times New Roman" panose="02020603050405020304" pitchFamily="18" charset="0"/>
              </a:rPr>
              <a:t>- Имеют ли преподаватели практический опыт в конкретной сфере или они   теоретики?</a:t>
            </a:r>
          </a:p>
          <a:p>
            <a:pPr eaLnBrk="1" hangingPunct="1"/>
            <a:r>
              <a:rPr lang="ru-RU" altLang="ru-RU" sz="1600">
                <a:latin typeface="Times New Roman" panose="02020603050405020304" pitchFamily="18" charset="0"/>
                <a:cs typeface="Times New Roman" panose="02020603050405020304" pitchFamily="18" charset="0"/>
              </a:rPr>
              <a:t>- Узнаю ли я новые эффективные приемы и методы?</a:t>
            </a:r>
          </a:p>
          <a:p>
            <a:pPr eaLnBrk="1" hangingPunct="1"/>
            <a:r>
              <a:rPr lang="ru-RU" altLang="ru-RU" sz="1600">
                <a:latin typeface="Times New Roman" panose="02020603050405020304" pitchFamily="18" charset="0"/>
                <a:cs typeface="Times New Roman" panose="02020603050405020304" pitchFamily="18" charset="0"/>
              </a:rPr>
              <a:t>- Будут ли рассматриваться реальные проблемы?</a:t>
            </a:r>
          </a:p>
          <a:p>
            <a:pPr eaLnBrk="1" hangingPunct="1"/>
            <a:r>
              <a:rPr lang="ru-RU" altLang="ru-RU" sz="1600">
                <a:latin typeface="Times New Roman" panose="02020603050405020304" pitchFamily="18" charset="0"/>
                <a:cs typeface="Times New Roman" panose="02020603050405020304" pitchFamily="18" charset="0"/>
              </a:rPr>
              <a:t>- Смогу ли я использовать предложенный план для решения некоторых своих текущих проблем?</a:t>
            </a:r>
          </a:p>
          <a:p>
            <a:pPr eaLnBrk="1" hangingPunct="1"/>
            <a:r>
              <a:rPr lang="ru-RU" altLang="ru-RU" sz="1600">
                <a:latin typeface="Times New Roman" panose="02020603050405020304" pitchFamily="18" charset="0"/>
                <a:cs typeface="Times New Roman" panose="02020603050405020304" pitchFamily="18" charset="0"/>
              </a:rPr>
              <a:t>- Предусмотрены ли встречи с опытными специалистами-практиками?</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Прямоугольник 1"/>
          <p:cNvSpPr>
            <a:spLocks noChangeArrowheads="1"/>
          </p:cNvSpPr>
          <p:nvPr/>
        </p:nvSpPr>
        <p:spPr bwMode="auto">
          <a:xfrm>
            <a:off x="179388" y="2781300"/>
            <a:ext cx="2732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latin typeface="Times New Roman" panose="02020603050405020304" pitchFamily="18" charset="0"/>
                <a:cs typeface="Times New Roman" panose="02020603050405020304" pitchFamily="18" charset="0"/>
              </a:rPr>
              <a:t>«Активисты»</a:t>
            </a:r>
          </a:p>
        </p:txBody>
      </p:sp>
      <p:sp>
        <p:nvSpPr>
          <p:cNvPr id="122883" name="Прямоугольник 2"/>
          <p:cNvSpPr>
            <a:spLocks noChangeArrowheads="1"/>
          </p:cNvSpPr>
          <p:nvPr/>
        </p:nvSpPr>
        <p:spPr bwMode="auto">
          <a:xfrm>
            <a:off x="5795963" y="2781300"/>
            <a:ext cx="280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latin typeface="Times New Roman" panose="02020603050405020304" pitchFamily="18" charset="0"/>
                <a:cs typeface="Times New Roman" panose="02020603050405020304" pitchFamily="18" charset="0"/>
              </a:rPr>
              <a:t>«Мыслители»</a:t>
            </a:r>
          </a:p>
        </p:txBody>
      </p:sp>
      <p:sp>
        <p:nvSpPr>
          <p:cNvPr id="122884" name="Прямоугольник 3"/>
          <p:cNvSpPr>
            <a:spLocks noChangeArrowheads="1"/>
          </p:cNvSpPr>
          <p:nvPr/>
        </p:nvSpPr>
        <p:spPr bwMode="auto">
          <a:xfrm>
            <a:off x="5867400" y="3860800"/>
            <a:ext cx="2566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latin typeface="Times New Roman" panose="02020603050405020304" pitchFamily="18" charset="0"/>
                <a:cs typeface="Times New Roman" panose="02020603050405020304" pitchFamily="18" charset="0"/>
              </a:rPr>
              <a:t>«Теоретики»</a:t>
            </a:r>
          </a:p>
        </p:txBody>
      </p:sp>
      <p:sp>
        <p:nvSpPr>
          <p:cNvPr id="122885" name="Прямоугольник 4"/>
          <p:cNvSpPr>
            <a:spLocks noChangeArrowheads="1"/>
          </p:cNvSpPr>
          <p:nvPr/>
        </p:nvSpPr>
        <p:spPr bwMode="auto">
          <a:xfrm>
            <a:off x="250825" y="3789363"/>
            <a:ext cx="2913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latin typeface="Times New Roman" panose="02020603050405020304" pitchFamily="18" charset="0"/>
                <a:cs typeface="Times New Roman" panose="02020603050405020304" pitchFamily="18" charset="0"/>
              </a:rPr>
              <a:t>«Прагматики»</a:t>
            </a:r>
          </a:p>
        </p:txBody>
      </p:sp>
      <p:sp>
        <p:nvSpPr>
          <p:cNvPr id="6" name="Овал 5"/>
          <p:cNvSpPr/>
          <p:nvPr/>
        </p:nvSpPr>
        <p:spPr>
          <a:xfrm>
            <a:off x="3203575" y="2349500"/>
            <a:ext cx="2498725" cy="2519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8" name="Прямая соединительная линия 7"/>
          <p:cNvCxnSpPr/>
          <p:nvPr/>
        </p:nvCxnSpPr>
        <p:spPr>
          <a:xfrm>
            <a:off x="4427538" y="765175"/>
            <a:ext cx="73025" cy="56880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2888" name="Прямоугольник 9"/>
          <p:cNvSpPr>
            <a:spLocks noChangeArrowheads="1"/>
          </p:cNvSpPr>
          <p:nvPr/>
        </p:nvSpPr>
        <p:spPr bwMode="auto">
          <a:xfrm>
            <a:off x="107950" y="620713"/>
            <a:ext cx="3790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4000" b="1">
                <a:solidFill>
                  <a:srgbClr val="FF0000"/>
                </a:solidFill>
                <a:latin typeface="Times New Roman" panose="02020603050405020304" pitchFamily="18" charset="0"/>
                <a:cs typeface="Times New Roman" panose="02020603050405020304" pitchFamily="18" charset="0"/>
              </a:rPr>
              <a:t>«Экстраверты»</a:t>
            </a:r>
          </a:p>
        </p:txBody>
      </p:sp>
      <p:sp>
        <p:nvSpPr>
          <p:cNvPr id="122889" name="Прямоугольник 10"/>
          <p:cNvSpPr>
            <a:spLocks noChangeArrowheads="1"/>
          </p:cNvSpPr>
          <p:nvPr/>
        </p:nvSpPr>
        <p:spPr bwMode="auto">
          <a:xfrm>
            <a:off x="5435600" y="620713"/>
            <a:ext cx="3529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600" b="1">
                <a:solidFill>
                  <a:srgbClr val="FF0000"/>
                </a:solidFill>
                <a:latin typeface="Times New Roman" panose="02020603050405020304" pitchFamily="18" charset="0"/>
                <a:cs typeface="Times New Roman" panose="02020603050405020304" pitchFamily="18" charset="0"/>
              </a:rPr>
              <a:t>«Интроверты»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Calibri" panose="020F0502020204030204" pitchFamily="34" charset="0"/>
            </a:endParaRPr>
          </a:p>
        </p:txBody>
      </p:sp>
      <p:sp>
        <p:nvSpPr>
          <p:cNvPr id="14339" name="AutoShape 2" descr="C:\DOCUME~1\17D3~1\LOCALS~1\Temp\moz-screenshot.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Calibri" panose="020F0502020204030204" pitchFamily="34" charset="0"/>
            </a:endParaRPr>
          </a:p>
        </p:txBody>
      </p:sp>
      <p:sp>
        <p:nvSpPr>
          <p:cNvPr id="14340" name="AutoShape 3" descr="C:\DOCUME~1\17D3~1\LOCALS~1\Temp\moz-screenshot-1.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Calibri" panose="020F0502020204030204" pitchFamily="34" charset="0"/>
            </a:endParaRPr>
          </a:p>
        </p:txBody>
      </p:sp>
      <p:pic>
        <p:nvPicPr>
          <p:cNvPr id="14341" name="Picture 2" descr="https://cf.ppt-online.org/files1/slide/2/24PulVz9rwoAhSmIkn8G3Kj5CByQJfRYbNdgHWE0ex/slide-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196850"/>
            <a:ext cx="864235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Прямоугольник 1"/>
          <p:cNvSpPr>
            <a:spLocks noChangeArrowheads="1"/>
          </p:cNvSpPr>
          <p:nvPr/>
        </p:nvSpPr>
        <p:spPr bwMode="auto">
          <a:xfrm>
            <a:off x="3259138" y="2609850"/>
            <a:ext cx="3279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i="1">
                <a:latin typeface="Times New Roman" panose="02020603050405020304" pitchFamily="18" charset="0"/>
                <a:cs typeface="Times New Roman" panose="02020603050405020304" pitchFamily="18" charset="0"/>
              </a:rPr>
              <a:t>К какой категории </a:t>
            </a:r>
          </a:p>
          <a:p>
            <a:pPr eaLnBrk="1" hangingPunct="1"/>
            <a:r>
              <a:rPr lang="ru-RU" altLang="ru-RU" sz="2800" b="1" i="1">
                <a:latin typeface="Times New Roman" panose="02020603050405020304" pitchFamily="18" charset="0"/>
                <a:cs typeface="Times New Roman" panose="02020603050405020304" pitchFamily="18" charset="0"/>
              </a:rPr>
              <a:t>Вы отнесли себя?</a:t>
            </a:r>
          </a:p>
        </p:txBody>
      </p:sp>
      <p:pic>
        <p:nvPicPr>
          <p:cNvPr id="123907" name="Picture 2" descr="http://www.solidarnost.org/netcat_files/1125/1125/brother30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1788" y="3776663"/>
            <a:ext cx="34686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5600" y="3716338"/>
            <a:ext cx="3246438"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313" y="260350"/>
            <a:ext cx="2808287"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2" descr="https://im3-tub-ru.yandex.net/i?id=73e44f5182d2f8bec22f95dfb08726fb&amp;n=33&amp;h=215&amp;w=13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16688" y="188913"/>
            <a:ext cx="214630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Прямоугольник 1"/>
          <p:cNvSpPr>
            <a:spLocks noChangeArrowheads="1"/>
          </p:cNvSpPr>
          <p:nvPr/>
        </p:nvSpPr>
        <p:spPr bwMode="auto">
          <a:xfrm>
            <a:off x="395288" y="476250"/>
            <a:ext cx="84978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ru-RU" altLang="ru-RU" sz="2400">
                <a:latin typeface="Times New Roman" panose="02020603050405020304" pitchFamily="18" charset="0"/>
                <a:cs typeface="Times New Roman" panose="02020603050405020304" pitchFamily="18" charset="0"/>
              </a:rPr>
              <a:t>     Если вы относитесь к </a:t>
            </a:r>
            <a:r>
              <a:rPr lang="ru-RU" altLang="ru-RU" sz="2400" b="1">
                <a:latin typeface="Times New Roman" panose="02020603050405020304" pitchFamily="18" charset="0"/>
                <a:cs typeface="Times New Roman" panose="02020603050405020304" pitchFamily="18" charset="0"/>
              </a:rPr>
              <a:t>активистам, </a:t>
            </a:r>
            <a:r>
              <a:rPr lang="ru-RU" altLang="ru-RU" sz="2400">
                <a:latin typeface="Times New Roman" panose="02020603050405020304" pitchFamily="18" charset="0"/>
                <a:cs typeface="Times New Roman" panose="02020603050405020304" pitchFamily="18" charset="0"/>
              </a:rPr>
              <a:t>то без долгих размышлений принимаетесь за дело. Вы наслаждаетесь непосредственностью впечатлений и рады всему новому.           </a:t>
            </a:r>
          </a:p>
          <a:p>
            <a:pPr eaLnBrk="1" hangingPunct="1">
              <a:lnSpc>
                <a:spcPct val="150000"/>
              </a:lnSpc>
            </a:pPr>
            <a:r>
              <a:rPr lang="ru-RU" altLang="ru-RU" sz="2400">
                <a:latin typeface="Times New Roman" panose="02020603050405020304" pitchFamily="18" charset="0"/>
                <a:cs typeface="Times New Roman" panose="02020603050405020304" pitchFamily="18" charset="0"/>
              </a:rPr>
              <a:t>     Вы предпочитаете сначала делать, а потом думать. Вам нравится быть активным, и, столкнувшись с проблемой, вы немедленно бросаете все силы на ее решение.    </a:t>
            </a:r>
          </a:p>
          <a:p>
            <a:pPr eaLnBrk="1" hangingPunct="1">
              <a:lnSpc>
                <a:spcPct val="150000"/>
              </a:lnSpc>
            </a:pPr>
            <a:r>
              <a:rPr lang="ru-RU" altLang="ru-RU" sz="2400">
                <a:latin typeface="Times New Roman" panose="02020603050405020304" pitchFamily="18" charset="0"/>
                <a:cs typeface="Times New Roman" panose="02020603050405020304" pitchFamily="18" charset="0"/>
              </a:rPr>
              <a:t>     Возможно, вы общительны от природы.</a:t>
            </a:r>
            <a:endParaRPr lang="ru-RU" altLang="ru-RU">
              <a:latin typeface="Calibri" panose="020F0502020204030204" pitchFamily="34" charset="0"/>
            </a:endParaRPr>
          </a:p>
        </p:txBody>
      </p:sp>
      <p:sp>
        <p:nvSpPr>
          <p:cNvPr id="124931" name="Прямоугольник 6"/>
          <p:cNvSpPr>
            <a:spLocks noChangeArrowheads="1"/>
          </p:cNvSpPr>
          <p:nvPr/>
        </p:nvSpPr>
        <p:spPr bwMode="auto">
          <a:xfrm>
            <a:off x="1220788" y="5157788"/>
            <a:ext cx="6769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a:latin typeface="Times New Roman" panose="02020603050405020304" pitchFamily="18" charset="0"/>
                <a:cs typeface="Times New Roman" panose="02020603050405020304" pitchFamily="18" charset="0"/>
              </a:rPr>
              <a:t>Ваш девиз: «Все в жизни нужно попробовать».</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Прямоугольник 2"/>
          <p:cNvSpPr>
            <a:spLocks noChangeArrowheads="1"/>
          </p:cNvSpPr>
          <p:nvPr/>
        </p:nvSpPr>
        <p:spPr bwMode="auto">
          <a:xfrm>
            <a:off x="852488" y="476250"/>
            <a:ext cx="74168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ru-RU" altLang="ru-RU" sz="2400">
                <a:latin typeface="Times New Roman" panose="02020603050405020304" pitchFamily="18" charset="0"/>
                <a:cs typeface="Times New Roman" panose="02020603050405020304" pitchFamily="18" charset="0"/>
              </a:rPr>
              <a:t>    Если вы относитесь к </a:t>
            </a:r>
            <a:r>
              <a:rPr lang="ru-RU" altLang="ru-RU" sz="2400" b="1">
                <a:latin typeface="Times New Roman" panose="02020603050405020304" pitchFamily="18" charset="0"/>
                <a:cs typeface="Times New Roman" panose="02020603050405020304" pitchFamily="18" charset="0"/>
              </a:rPr>
              <a:t>мыслителям,</a:t>
            </a:r>
            <a:r>
              <a:rPr lang="ru-RU" altLang="ru-RU" sz="2400">
                <a:latin typeface="Times New Roman" panose="02020603050405020304" pitchFamily="18" charset="0"/>
                <a:cs typeface="Times New Roman" panose="02020603050405020304" pitchFamily="18" charset="0"/>
              </a:rPr>
              <a:t> то обычно не принимаете участия в деятельности. </a:t>
            </a:r>
          </a:p>
          <a:p>
            <a:pPr eaLnBrk="1" hangingPunct="1">
              <a:lnSpc>
                <a:spcPct val="150000"/>
              </a:lnSpc>
            </a:pPr>
            <a:r>
              <a:rPr lang="ru-RU" altLang="ru-RU" sz="2400">
                <a:latin typeface="Times New Roman" panose="02020603050405020304" pitchFamily="18" charset="0"/>
                <a:cs typeface="Times New Roman" panose="02020603050405020304" pitchFamily="18" charset="0"/>
              </a:rPr>
              <a:t>    На собраниях вы, вероятно, садитесь в задних рядах.     </a:t>
            </a:r>
          </a:p>
          <a:p>
            <a:pPr eaLnBrk="1" hangingPunct="1">
              <a:lnSpc>
                <a:spcPct val="150000"/>
              </a:lnSpc>
            </a:pPr>
            <a:r>
              <a:rPr lang="ru-RU" altLang="ru-RU" sz="2400">
                <a:latin typeface="Times New Roman" panose="02020603050405020304" pitchFamily="18" charset="0"/>
                <a:cs typeface="Times New Roman" panose="02020603050405020304" pitchFamily="18" charset="0"/>
              </a:rPr>
              <a:t>    Прежде чем принять какое-либо решение, вы любите собирать разного рода информацию.</a:t>
            </a:r>
          </a:p>
          <a:p>
            <a:pPr eaLnBrk="1" hangingPunct="1">
              <a:lnSpc>
                <a:spcPct val="150000"/>
              </a:lnSpc>
            </a:pPr>
            <a:r>
              <a:rPr lang="ru-RU" altLang="ru-RU" sz="2400">
                <a:latin typeface="Times New Roman" panose="02020603050405020304" pitchFamily="18" charset="0"/>
                <a:cs typeface="Times New Roman" panose="02020603050405020304" pitchFamily="18" charset="0"/>
              </a:rPr>
              <a:t>    Вы предпочитаете сначала увидеть, как развивается ситуация, а только потом высказать свое мнение.     </a:t>
            </a:r>
          </a:p>
          <a:p>
            <a:pPr eaLnBrk="1" hangingPunct="1">
              <a:lnSpc>
                <a:spcPct val="150000"/>
              </a:lnSpc>
            </a:pPr>
            <a:r>
              <a:rPr lang="ru-RU" altLang="ru-RU" sz="2400">
                <a:latin typeface="Times New Roman" panose="02020603050405020304" pitchFamily="18" charset="0"/>
                <a:cs typeface="Times New Roman" panose="02020603050405020304" pitchFamily="18" charset="0"/>
              </a:rPr>
              <a:t>    Вероятно, вам от природы свойственна осторожность.</a:t>
            </a:r>
          </a:p>
          <a:p>
            <a:pPr eaLnBrk="1" hangingPunct="1"/>
            <a:endParaRPr lang="ru-RU" altLang="ru-RU" sz="2400">
              <a:latin typeface="Times New Roman" panose="02020603050405020304" pitchFamily="18" charset="0"/>
              <a:cs typeface="Times New Roman" panose="02020603050405020304" pitchFamily="18" charset="0"/>
            </a:endParaRPr>
          </a:p>
          <a:p>
            <a:pPr eaLnBrk="1" hangingPunct="1"/>
            <a:r>
              <a:rPr lang="ru-RU" altLang="ru-RU" sz="2400" b="1">
                <a:latin typeface="Times New Roman" panose="02020603050405020304" pitchFamily="18" charset="0"/>
                <a:cs typeface="Times New Roman" panose="02020603050405020304" pitchFamily="18" charset="0"/>
              </a:rPr>
              <a:t>Ваш девиз: «Сначала я должен это обдумать».</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Прямоугольник 1"/>
          <p:cNvSpPr>
            <a:spLocks noChangeArrowheads="1"/>
          </p:cNvSpPr>
          <p:nvPr/>
        </p:nvSpPr>
        <p:spPr bwMode="auto">
          <a:xfrm>
            <a:off x="971550" y="474663"/>
            <a:ext cx="76327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ru-RU" altLang="ru-RU" sz="2400">
                <a:latin typeface="Times New Roman" panose="02020603050405020304" pitchFamily="18" charset="0"/>
                <a:cs typeface="Times New Roman" panose="02020603050405020304" pitchFamily="18" charset="0"/>
              </a:rPr>
              <a:t>     Если вы относитесь к </a:t>
            </a:r>
            <a:r>
              <a:rPr lang="ru-RU" altLang="ru-RU" sz="2400" b="1">
                <a:latin typeface="Times New Roman" panose="02020603050405020304" pitchFamily="18" charset="0"/>
                <a:cs typeface="Times New Roman" panose="02020603050405020304" pitchFamily="18" charset="0"/>
              </a:rPr>
              <a:t>теоретикам</a:t>
            </a:r>
            <a:r>
              <a:rPr lang="ru-RU" altLang="ru-RU" sz="2400">
                <a:latin typeface="Times New Roman" panose="02020603050405020304" pitchFamily="18" charset="0"/>
                <a:cs typeface="Times New Roman" panose="02020603050405020304" pitchFamily="18" charset="0"/>
              </a:rPr>
              <a:t>, то склонны выстраивать логическую последовательность событий, чтобы подогнать их под определенную модель.</a:t>
            </a:r>
          </a:p>
          <a:p>
            <a:pPr eaLnBrk="1" hangingPunct="1">
              <a:lnSpc>
                <a:spcPct val="150000"/>
              </a:lnSpc>
            </a:pPr>
            <a:r>
              <a:rPr lang="ru-RU" altLang="ru-RU" sz="2400">
                <a:latin typeface="Times New Roman" panose="02020603050405020304" pitchFamily="18" charset="0"/>
                <a:cs typeface="Times New Roman" panose="02020603050405020304" pitchFamily="18" charset="0"/>
              </a:rPr>
              <a:t>     Вы любите шаблоны, системы и правила. </a:t>
            </a:r>
          </a:p>
          <a:p>
            <a:pPr eaLnBrk="1" hangingPunct="1">
              <a:lnSpc>
                <a:spcPct val="150000"/>
              </a:lnSpc>
            </a:pPr>
            <a:r>
              <a:rPr lang="ru-RU" altLang="ru-RU" sz="2400">
                <a:latin typeface="Times New Roman" panose="02020603050405020304" pitchFamily="18" charset="0"/>
                <a:cs typeface="Times New Roman" panose="02020603050405020304" pitchFamily="18" charset="0"/>
              </a:rPr>
              <a:t>     Вы обожаете быть независимым и аналитичным. </a:t>
            </a:r>
          </a:p>
          <a:p>
            <a:pPr eaLnBrk="1" hangingPunct="1">
              <a:lnSpc>
                <a:spcPct val="150000"/>
              </a:lnSpc>
            </a:pPr>
            <a:r>
              <a:rPr lang="ru-RU" altLang="ru-RU" sz="2400">
                <a:latin typeface="Times New Roman" panose="02020603050405020304" pitchFamily="18" charset="0"/>
                <a:cs typeface="Times New Roman" panose="02020603050405020304" pitchFamily="18" charset="0"/>
              </a:rPr>
              <a:t>     Вы можете быть полезны для тщательного анализа и не отвергнете идею просто потому, что она не совпадает с вашим мировоззрением.</a:t>
            </a:r>
          </a:p>
          <a:p>
            <a:pPr eaLnBrk="1" hangingPunct="1"/>
            <a:endParaRPr lang="ru-RU" altLang="ru-RU" sz="2400">
              <a:latin typeface="Times New Roman" panose="02020603050405020304" pitchFamily="18" charset="0"/>
              <a:cs typeface="Times New Roman" panose="02020603050405020304" pitchFamily="18" charset="0"/>
            </a:endParaRPr>
          </a:p>
          <a:p>
            <a:pPr eaLnBrk="1" hangingPunct="1"/>
            <a:r>
              <a:rPr lang="ru-RU" altLang="ru-RU" sz="2400" b="1">
                <a:latin typeface="Times New Roman" panose="02020603050405020304" pitchFamily="18" charset="0"/>
                <a:cs typeface="Times New Roman" panose="02020603050405020304" pitchFamily="18" charset="0"/>
              </a:rPr>
              <a:t>Ваш девиз: «Посмотрим, как это согласуется с...»</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Прямоугольник 1"/>
          <p:cNvSpPr>
            <a:spLocks noChangeArrowheads="1"/>
          </p:cNvSpPr>
          <p:nvPr/>
        </p:nvSpPr>
        <p:spPr bwMode="auto">
          <a:xfrm>
            <a:off x="581025" y="765175"/>
            <a:ext cx="80946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ru-RU" altLang="ru-RU" sz="2400">
                <a:latin typeface="Times New Roman" panose="02020603050405020304" pitchFamily="18" charset="0"/>
                <a:cs typeface="Times New Roman" panose="02020603050405020304" pitchFamily="18" charset="0"/>
              </a:rPr>
              <a:t>      Если вы относитесь к прагматикам, то всегда стремитесь проверить идеи на практике. </a:t>
            </a:r>
          </a:p>
          <a:p>
            <a:pPr eaLnBrk="1" hangingPunct="1">
              <a:lnSpc>
                <a:spcPct val="150000"/>
              </a:lnSpc>
            </a:pPr>
            <a:r>
              <a:rPr lang="ru-RU" altLang="ru-RU" sz="2400">
                <a:latin typeface="Times New Roman" panose="02020603050405020304" pitchFamily="18" charset="0"/>
                <a:cs typeface="Times New Roman" panose="02020603050405020304" pitchFamily="18" charset="0"/>
              </a:rPr>
              <a:t>     Вы всегда экспериментируете.</a:t>
            </a:r>
          </a:p>
          <a:p>
            <a:pPr eaLnBrk="1" hangingPunct="1">
              <a:lnSpc>
                <a:spcPct val="150000"/>
              </a:lnSpc>
            </a:pPr>
            <a:r>
              <a:rPr lang="ru-RU" altLang="ru-RU" sz="2400">
                <a:latin typeface="Times New Roman" panose="02020603050405020304" pitchFamily="18" charset="0"/>
                <a:cs typeface="Times New Roman" panose="02020603050405020304" pitchFamily="18" charset="0"/>
              </a:rPr>
              <a:t>      Вы хотите заниматься делом, а не просто разговаривать.</a:t>
            </a:r>
          </a:p>
          <a:p>
            <a:pPr eaLnBrk="1" hangingPunct="1">
              <a:lnSpc>
                <a:spcPct val="150000"/>
              </a:lnSpc>
            </a:pPr>
            <a:r>
              <a:rPr lang="ru-RU" altLang="ru-RU" sz="2400">
                <a:latin typeface="Times New Roman" panose="02020603050405020304" pitchFamily="18" charset="0"/>
                <a:cs typeface="Times New Roman" panose="02020603050405020304" pitchFamily="18" charset="0"/>
              </a:rPr>
              <a:t>      Прочитав что -то интересное, вы сразу же загораетесь желанием это осуществить</a:t>
            </a:r>
          </a:p>
          <a:p>
            <a:pPr eaLnBrk="1" hangingPunct="1">
              <a:lnSpc>
                <a:spcPct val="150000"/>
              </a:lnSpc>
            </a:pPr>
            <a:endParaRPr lang="ru-RU" altLang="ru-RU" sz="2400">
              <a:latin typeface="Times New Roman" panose="02020603050405020304" pitchFamily="18" charset="0"/>
              <a:cs typeface="Times New Roman" panose="02020603050405020304" pitchFamily="18" charset="0"/>
            </a:endParaRPr>
          </a:p>
          <a:p>
            <a:pPr eaLnBrk="1" hangingPunct="1">
              <a:lnSpc>
                <a:spcPct val="150000"/>
              </a:lnSpc>
            </a:pPr>
            <a:r>
              <a:rPr lang="ru-RU" altLang="ru-RU" sz="2400" b="1">
                <a:latin typeface="Times New Roman" panose="02020603050405020304" pitchFamily="18" charset="0"/>
                <a:cs typeface="Times New Roman" panose="02020603050405020304" pitchFamily="18" charset="0"/>
              </a:rPr>
              <a:t>Ваш девиз: «Должен существовать способ получше»</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
          <p:cNvSpPr>
            <a:spLocks noChangeArrowheads="1"/>
          </p:cNvSpPr>
          <p:nvPr/>
        </p:nvSpPr>
        <p:spPr bwMode="auto">
          <a:xfrm>
            <a:off x="198438" y="912813"/>
            <a:ext cx="9145587"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buFontTx/>
              <a:buChar char="•"/>
            </a:pPr>
            <a:r>
              <a:rPr lang="ru-RU" altLang="ru-RU" b="1" i="1">
                <a:latin typeface="Times New Roman" panose="02020603050405020304" pitchFamily="18" charset="0"/>
                <a:ea typeface="Calibri" panose="020F0502020204030204" pitchFamily="34" charset="0"/>
                <a:cs typeface="Times New Roman" panose="02020603050405020304" pitchFamily="18" charset="0"/>
              </a:rPr>
              <a:t>Мотивация</a:t>
            </a:r>
            <a:r>
              <a:rPr lang="ru-RU" altLang="ru-RU">
                <a:latin typeface="Times New Roman" panose="02020603050405020304" pitchFamily="18" charset="0"/>
                <a:ea typeface="Calibri" panose="020F0502020204030204" pitchFamily="34" charset="0"/>
                <a:cs typeface="Times New Roman" panose="02020603050405020304" pitchFamily="18" charset="0"/>
              </a:rPr>
              <a:t> — восприимчивость и психологическая готовность.</a:t>
            </a:r>
          </a:p>
          <a:p>
            <a:pPr>
              <a:lnSpc>
                <a:spcPct val="150000"/>
              </a:lnSpc>
              <a:buFontTx/>
              <a:buChar char="•"/>
            </a:pPr>
            <a:r>
              <a:rPr lang="ru-RU" altLang="ru-RU" b="1" i="1">
                <a:latin typeface="Times New Roman" panose="02020603050405020304" pitchFamily="18" charset="0"/>
                <a:ea typeface="Calibri" panose="020F0502020204030204" pitchFamily="34" charset="0"/>
                <a:cs typeface="Times New Roman" panose="02020603050405020304" pitchFamily="18" charset="0"/>
              </a:rPr>
              <a:t>Информация</a:t>
            </a:r>
            <a:r>
              <a:rPr lang="ru-RU" altLang="ru-RU">
                <a:latin typeface="Times New Roman" panose="02020603050405020304" pitchFamily="18" charset="0"/>
                <a:ea typeface="Calibri" panose="020F0502020204030204" pitchFamily="34" charset="0"/>
                <a:cs typeface="Times New Roman" panose="02020603050405020304" pitchFamily="18" charset="0"/>
              </a:rPr>
              <a:t> — имеющиеся данные и факты преобразуются в информацию.</a:t>
            </a:r>
          </a:p>
          <a:p>
            <a:pPr>
              <a:lnSpc>
                <a:spcPct val="150000"/>
              </a:lnSpc>
              <a:buFontTx/>
              <a:buChar char="•"/>
            </a:pPr>
            <a:r>
              <a:rPr lang="ru-RU" altLang="ru-RU" b="1" i="1">
                <a:latin typeface="Times New Roman" panose="02020603050405020304" pitchFamily="18" charset="0"/>
                <a:ea typeface="Calibri" panose="020F0502020204030204" pitchFamily="34" charset="0"/>
                <a:cs typeface="Times New Roman" panose="02020603050405020304" pitchFamily="18" charset="0"/>
              </a:rPr>
              <a:t>Обработка </a:t>
            </a:r>
            <a:r>
              <a:rPr lang="ru-RU" altLang="ru-RU">
                <a:latin typeface="Times New Roman" panose="02020603050405020304" pitchFamily="18" charset="0"/>
                <a:ea typeface="Calibri" panose="020F0502020204030204" pitchFamily="34" charset="0"/>
                <a:cs typeface="Times New Roman" panose="02020603050405020304" pitchFamily="18" charset="0"/>
              </a:rPr>
              <a:t>— полученная информация преобразуется в понимание и опыт</a:t>
            </a:r>
          </a:p>
          <a:p>
            <a:pPr>
              <a:lnSpc>
                <a:spcPct val="150000"/>
              </a:lnSpc>
              <a:buFontTx/>
              <a:buChar char="•"/>
            </a:pPr>
            <a:r>
              <a:rPr lang="ru-RU" altLang="ru-RU" b="1" i="1">
                <a:latin typeface="Times New Roman" panose="02020603050405020304" pitchFamily="18" charset="0"/>
                <a:ea typeface="Calibri" panose="020F0502020204030204" pitchFamily="34" charset="0"/>
                <a:cs typeface="Times New Roman" panose="02020603050405020304" pitchFamily="18" charset="0"/>
              </a:rPr>
              <a:t>Выводы</a:t>
            </a:r>
            <a:r>
              <a:rPr lang="ru-RU" altLang="ru-RU">
                <a:latin typeface="Times New Roman" panose="02020603050405020304" pitchFamily="18" charset="0"/>
                <a:ea typeface="Calibri" panose="020F0502020204030204" pitchFamily="34" charset="0"/>
                <a:cs typeface="Times New Roman" panose="02020603050405020304" pitchFamily="18" charset="0"/>
              </a:rPr>
              <a:t> — своеобразное превращение понимания и опыта в знания.</a:t>
            </a:r>
          </a:p>
          <a:p>
            <a:pPr>
              <a:lnSpc>
                <a:spcPct val="150000"/>
              </a:lnSpc>
              <a:buFontTx/>
              <a:buChar char="•"/>
            </a:pPr>
            <a:r>
              <a:rPr lang="ru-RU" altLang="ru-RU" b="1" i="1">
                <a:latin typeface="Times New Roman" panose="02020603050405020304" pitchFamily="18" charset="0"/>
                <a:ea typeface="Calibri" panose="020F0502020204030204" pitchFamily="34" charset="0"/>
                <a:cs typeface="Times New Roman" panose="02020603050405020304" pitchFamily="18" charset="0"/>
              </a:rPr>
              <a:t>Применение</a:t>
            </a:r>
            <a:r>
              <a:rPr lang="ru-RU" altLang="ru-RU">
                <a:latin typeface="Times New Roman" panose="02020603050405020304" pitchFamily="18" charset="0"/>
                <a:ea typeface="Calibri" panose="020F0502020204030204" pitchFamily="34" charset="0"/>
                <a:cs typeface="Times New Roman" panose="02020603050405020304" pitchFamily="18" charset="0"/>
              </a:rPr>
              <a:t> — получение навыков и подходов из знаний.</a:t>
            </a:r>
          </a:p>
          <a:p>
            <a:pPr>
              <a:lnSpc>
                <a:spcPct val="150000"/>
              </a:lnSpc>
              <a:buFontTx/>
              <a:buChar char="•"/>
            </a:pPr>
            <a:r>
              <a:rPr lang="ru-RU" altLang="ru-RU" b="1" i="1">
                <a:latin typeface="Times New Roman" panose="02020603050405020304" pitchFamily="18" charset="0"/>
                <a:ea typeface="Calibri" panose="020F0502020204030204" pitchFamily="34" charset="0"/>
                <a:cs typeface="Times New Roman" panose="02020603050405020304" pitchFamily="18" charset="0"/>
              </a:rPr>
              <a:t>Обратная связь</a:t>
            </a:r>
            <a:r>
              <a:rPr lang="ru-RU" altLang="ru-RU">
                <a:latin typeface="Times New Roman" panose="02020603050405020304" pitchFamily="18" charset="0"/>
                <a:ea typeface="Calibri" panose="020F0502020204030204" pitchFamily="34" charset="0"/>
                <a:cs typeface="Times New Roman" panose="02020603050405020304" pitchFamily="18" charset="0"/>
              </a:rPr>
              <a:t> — усовершенствование, а также дальнейшие размышления.</a:t>
            </a:r>
            <a:endParaRPr lang="ru-RU" altLang="ru-RU">
              <a:ea typeface="Calibri" panose="020F0502020204030204" pitchFamily="34" charset="0"/>
              <a:cs typeface="Times New Roman" panose="02020603050405020304" pitchFamily="18" charset="0"/>
            </a:endParaRPr>
          </a:p>
        </p:txBody>
      </p:sp>
      <p:sp>
        <p:nvSpPr>
          <p:cNvPr id="2" name="Овал 1"/>
          <p:cNvSpPr/>
          <p:nvPr/>
        </p:nvSpPr>
        <p:spPr>
          <a:xfrm>
            <a:off x="179388" y="4748213"/>
            <a:ext cx="2089150" cy="1066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i="1" dirty="0">
                <a:solidFill>
                  <a:schemeClr val="tx1"/>
                </a:solidFill>
                <a:latin typeface="Times New Roman" pitchFamily="18" charset="0"/>
                <a:ea typeface="Calibri" pitchFamily="34" charset="0"/>
                <a:cs typeface="Times New Roman" pitchFamily="18" charset="0"/>
              </a:rPr>
              <a:t>Обратная связь</a:t>
            </a:r>
            <a:endParaRPr lang="ru-RU" dirty="0"/>
          </a:p>
        </p:txBody>
      </p:sp>
      <p:sp>
        <p:nvSpPr>
          <p:cNvPr id="3" name="Овал 2"/>
          <p:cNvSpPr/>
          <p:nvPr/>
        </p:nvSpPr>
        <p:spPr>
          <a:xfrm>
            <a:off x="2092325" y="3751263"/>
            <a:ext cx="2138363" cy="1008062"/>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i="1" dirty="0">
                <a:solidFill>
                  <a:schemeClr val="tx1"/>
                </a:solidFill>
                <a:latin typeface="Times New Roman" pitchFamily="18" charset="0"/>
                <a:ea typeface="Calibri" pitchFamily="34" charset="0"/>
                <a:cs typeface="Times New Roman" pitchFamily="18" charset="0"/>
              </a:rPr>
              <a:t>Мотивация</a:t>
            </a:r>
            <a:endParaRPr lang="ru-RU" dirty="0"/>
          </a:p>
        </p:txBody>
      </p:sp>
      <p:sp>
        <p:nvSpPr>
          <p:cNvPr id="4" name="Овал 3"/>
          <p:cNvSpPr/>
          <p:nvPr/>
        </p:nvSpPr>
        <p:spPr>
          <a:xfrm>
            <a:off x="4730750" y="3751263"/>
            <a:ext cx="2217738" cy="987425"/>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i="1" dirty="0">
                <a:solidFill>
                  <a:schemeClr val="tx1"/>
                </a:solidFill>
                <a:latin typeface="Times New Roman" pitchFamily="18" charset="0"/>
                <a:ea typeface="Calibri" pitchFamily="34" charset="0"/>
                <a:cs typeface="Times New Roman" pitchFamily="18" charset="0"/>
              </a:rPr>
              <a:t>Информация</a:t>
            </a:r>
            <a:endParaRPr lang="ru-RU" dirty="0"/>
          </a:p>
        </p:txBody>
      </p:sp>
      <p:sp>
        <p:nvSpPr>
          <p:cNvPr id="5" name="Овал 4"/>
          <p:cNvSpPr/>
          <p:nvPr/>
        </p:nvSpPr>
        <p:spPr>
          <a:xfrm>
            <a:off x="6886575" y="4724400"/>
            <a:ext cx="2082800" cy="1082675"/>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i="1" dirty="0">
                <a:solidFill>
                  <a:schemeClr val="tx1"/>
                </a:solidFill>
                <a:latin typeface="Times New Roman" pitchFamily="18" charset="0"/>
                <a:ea typeface="Calibri" pitchFamily="34" charset="0"/>
                <a:cs typeface="Times New Roman" pitchFamily="18" charset="0"/>
              </a:rPr>
              <a:t>Обработка</a:t>
            </a:r>
            <a:endParaRPr lang="ru-RU" dirty="0"/>
          </a:p>
        </p:txBody>
      </p:sp>
      <p:sp>
        <p:nvSpPr>
          <p:cNvPr id="6" name="Овал 5"/>
          <p:cNvSpPr/>
          <p:nvPr/>
        </p:nvSpPr>
        <p:spPr>
          <a:xfrm>
            <a:off x="4668838" y="5648325"/>
            <a:ext cx="2217737" cy="11303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i="1" dirty="0">
                <a:solidFill>
                  <a:schemeClr val="tx1"/>
                </a:solidFill>
                <a:latin typeface="Times New Roman" pitchFamily="18" charset="0"/>
                <a:ea typeface="Calibri" pitchFamily="34" charset="0"/>
                <a:cs typeface="Times New Roman" pitchFamily="18" charset="0"/>
              </a:rPr>
              <a:t>Выводы</a:t>
            </a:r>
            <a:endParaRPr lang="ru-RU" dirty="0"/>
          </a:p>
        </p:txBody>
      </p:sp>
      <p:sp>
        <p:nvSpPr>
          <p:cNvPr id="7" name="Овал 6"/>
          <p:cNvSpPr/>
          <p:nvPr/>
        </p:nvSpPr>
        <p:spPr>
          <a:xfrm>
            <a:off x="2268538" y="5648325"/>
            <a:ext cx="2159000" cy="112395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i="1" dirty="0">
                <a:solidFill>
                  <a:schemeClr val="tx1"/>
                </a:solidFill>
                <a:latin typeface="Times New Roman" pitchFamily="18" charset="0"/>
                <a:ea typeface="Calibri" pitchFamily="34" charset="0"/>
                <a:cs typeface="Times New Roman" pitchFamily="18" charset="0"/>
              </a:rPr>
              <a:t>Применение</a:t>
            </a:r>
            <a:endParaRPr lang="ru-RU" dirty="0"/>
          </a:p>
        </p:txBody>
      </p:sp>
      <p:sp>
        <p:nvSpPr>
          <p:cNvPr id="8" name="Выгнутая вверх стрелка 7"/>
          <p:cNvSpPr/>
          <p:nvPr/>
        </p:nvSpPr>
        <p:spPr>
          <a:xfrm>
            <a:off x="3563938" y="3429000"/>
            <a:ext cx="1655762" cy="422275"/>
          </a:xfrm>
          <a:prstGeom prst="curved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9" name="Выгнутая вверх стрелка 8"/>
          <p:cNvSpPr/>
          <p:nvPr/>
        </p:nvSpPr>
        <p:spPr>
          <a:xfrm rot="1606468">
            <a:off x="6683375" y="3833813"/>
            <a:ext cx="1739900" cy="519112"/>
          </a:xfrm>
          <a:prstGeom prst="curved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0" name="Выгнутая вверх стрелка 9"/>
          <p:cNvSpPr/>
          <p:nvPr/>
        </p:nvSpPr>
        <p:spPr>
          <a:xfrm rot="8925040">
            <a:off x="6723063" y="6137275"/>
            <a:ext cx="1419225" cy="622300"/>
          </a:xfrm>
          <a:prstGeom prst="curved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2" name="Выгнутая вниз стрелка 11"/>
          <p:cNvSpPr/>
          <p:nvPr/>
        </p:nvSpPr>
        <p:spPr>
          <a:xfrm rot="10800000">
            <a:off x="3854450" y="5229225"/>
            <a:ext cx="1400175" cy="542925"/>
          </a:xfrm>
          <a:prstGeom prst="curved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3" name="Выгнутая вверх стрелка 12"/>
          <p:cNvSpPr/>
          <p:nvPr/>
        </p:nvSpPr>
        <p:spPr>
          <a:xfrm rot="13043243">
            <a:off x="947738" y="6029325"/>
            <a:ext cx="1416050" cy="639763"/>
          </a:xfrm>
          <a:prstGeom prst="curved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4" name="Выгнутая вверх стрелка 13"/>
          <p:cNvSpPr/>
          <p:nvPr/>
        </p:nvSpPr>
        <p:spPr>
          <a:xfrm rot="19630890">
            <a:off x="731838" y="3889375"/>
            <a:ext cx="1501775" cy="568325"/>
          </a:xfrm>
          <a:prstGeom prst="curved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29039" name="Прямоугольник 14"/>
          <p:cNvSpPr>
            <a:spLocks noChangeArrowheads="1"/>
          </p:cNvSpPr>
          <p:nvPr/>
        </p:nvSpPr>
        <p:spPr bwMode="auto">
          <a:xfrm>
            <a:off x="323850" y="115888"/>
            <a:ext cx="8820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b="1" i="1">
                <a:solidFill>
                  <a:srgbClr val="7030A0"/>
                </a:solidFill>
                <a:latin typeface="Times New Roman" panose="02020603050405020304" pitchFamily="18" charset="0"/>
                <a:cs typeface="Times New Roman" panose="02020603050405020304" pitchFamily="18" charset="0"/>
              </a:rPr>
              <a:t>Развитием модели Колба явился цикл шведского специалиста в области обучения Класа Мелландера</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AutoShape 2"/>
          <p:cNvSpPr>
            <a:spLocks noChangeAspect="1" noChangeArrowheads="1"/>
          </p:cNvSpPr>
          <p:nvPr/>
        </p:nvSpPr>
        <p:spPr bwMode="auto">
          <a:xfrm>
            <a:off x="0"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Calibri" panose="020F0502020204030204" pitchFamily="34" charset="0"/>
            </a:endParaRPr>
          </a:p>
        </p:txBody>
      </p:sp>
      <p:sp>
        <p:nvSpPr>
          <p:cNvPr id="130051" name="Rectangle 3"/>
          <p:cNvSpPr>
            <a:spLocks noChangeArrowheads="1"/>
          </p:cNvSpPr>
          <p:nvPr/>
        </p:nvSpPr>
        <p:spPr bwMode="auto">
          <a:xfrm>
            <a:off x="315913" y="-15875"/>
            <a:ext cx="87312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800" b="1" i="1">
                <a:solidFill>
                  <a:srgbClr val="C00000"/>
                </a:solidFill>
                <a:latin typeface="Times New Roman" panose="02020603050405020304" pitchFamily="18" charset="0"/>
                <a:cs typeface="Times New Roman" panose="02020603050405020304" pitchFamily="18" charset="0"/>
              </a:rPr>
              <a:t>На основе цикла Колба построена одна из самых распространенных схем обучения</a:t>
            </a:r>
          </a:p>
          <a:p>
            <a:pPr eaLnBrk="1" hangingPunct="1"/>
            <a:endParaRPr lang="ru-RU" altLang="ru-RU" sz="2800">
              <a:latin typeface="Times New Roman" panose="02020603050405020304" pitchFamily="18" charset="0"/>
              <a:cs typeface="Times New Roman" panose="02020603050405020304" pitchFamily="18" charset="0"/>
            </a:endParaRPr>
          </a:p>
          <a:p>
            <a:pPr eaLnBrk="1" hangingPunct="1">
              <a:buFontTx/>
              <a:buAutoNum type="arabicPeriod"/>
            </a:pPr>
            <a:r>
              <a:rPr lang="ru-RU" altLang="ru-RU" sz="2600" b="1">
                <a:latin typeface="Times New Roman" panose="02020603050405020304" pitchFamily="18" charset="0"/>
                <a:cs typeface="Times New Roman" panose="02020603050405020304" pitchFamily="18" charset="0"/>
              </a:rPr>
              <a:t>Мотивация учащихся, актуализация новой темы</a:t>
            </a:r>
          </a:p>
          <a:p>
            <a:pPr eaLnBrk="1" hangingPunct="1"/>
            <a:r>
              <a:rPr lang="ru-RU" altLang="ru-RU" sz="2600" b="1">
                <a:latin typeface="Times New Roman" panose="02020603050405020304" pitchFamily="18" charset="0"/>
                <a:cs typeface="Times New Roman" panose="02020603050405020304" pitchFamily="18" charset="0"/>
              </a:rPr>
              <a:t>              </a:t>
            </a:r>
            <a:r>
              <a:rPr lang="ru-RU" altLang="ru-RU" sz="2600">
                <a:latin typeface="Times New Roman" panose="02020603050405020304" pitchFamily="18" charset="0"/>
                <a:cs typeface="Times New Roman" panose="02020603050405020304" pitchFamily="18" charset="0"/>
              </a:rPr>
              <a:t> </a:t>
            </a:r>
            <a:r>
              <a:rPr lang="ru-RU" altLang="ru-RU" sz="2600" i="1">
                <a:latin typeface="Times New Roman" panose="02020603050405020304" pitchFamily="18" charset="0"/>
                <a:cs typeface="Times New Roman" panose="02020603050405020304" pitchFamily="18" charset="0"/>
              </a:rPr>
              <a:t>10% от времени обучения</a:t>
            </a:r>
          </a:p>
          <a:p>
            <a:pPr eaLnBrk="1" hangingPunct="1">
              <a:buFontTx/>
              <a:buAutoNum type="arabicPeriod"/>
            </a:pPr>
            <a:endParaRPr lang="ru-RU" altLang="ru-RU" sz="2600">
              <a:latin typeface="Times New Roman" panose="02020603050405020304" pitchFamily="18" charset="0"/>
              <a:cs typeface="Times New Roman" panose="02020603050405020304" pitchFamily="18" charset="0"/>
            </a:endParaRPr>
          </a:p>
          <a:p>
            <a:pPr eaLnBrk="1" hangingPunct="1"/>
            <a:r>
              <a:rPr lang="ru-RU" altLang="ru-RU" sz="2600" b="1">
                <a:latin typeface="Times New Roman" panose="02020603050405020304" pitchFamily="18" charset="0"/>
                <a:cs typeface="Times New Roman" panose="02020603050405020304" pitchFamily="18" charset="0"/>
              </a:rPr>
              <a:t>2. Закрепление и повторение уже пройденного</a:t>
            </a:r>
          </a:p>
          <a:p>
            <a:pPr eaLnBrk="1" hangingPunct="1"/>
            <a:r>
              <a:rPr lang="ru-RU" altLang="ru-RU" sz="2600" b="1">
                <a:latin typeface="Times New Roman" panose="02020603050405020304" pitchFamily="18" charset="0"/>
                <a:cs typeface="Times New Roman" panose="02020603050405020304" pitchFamily="18" charset="0"/>
              </a:rPr>
              <a:t>              </a:t>
            </a:r>
            <a:r>
              <a:rPr lang="ru-RU" altLang="ru-RU" sz="2600">
                <a:latin typeface="Times New Roman" panose="02020603050405020304" pitchFamily="18" charset="0"/>
                <a:cs typeface="Times New Roman" panose="02020603050405020304" pitchFamily="18" charset="0"/>
              </a:rPr>
              <a:t> </a:t>
            </a:r>
            <a:r>
              <a:rPr lang="ru-RU" altLang="ru-RU" sz="2600" i="1">
                <a:latin typeface="Times New Roman" panose="02020603050405020304" pitchFamily="18" charset="0"/>
                <a:cs typeface="Times New Roman" panose="02020603050405020304" pitchFamily="18" charset="0"/>
              </a:rPr>
              <a:t>20% от времени обучения </a:t>
            </a:r>
          </a:p>
          <a:p>
            <a:pPr eaLnBrk="1" hangingPunct="1"/>
            <a:endParaRPr lang="ru-RU" altLang="ru-RU" sz="2600">
              <a:latin typeface="Times New Roman" panose="02020603050405020304" pitchFamily="18" charset="0"/>
              <a:cs typeface="Times New Roman" panose="02020603050405020304" pitchFamily="18" charset="0"/>
            </a:endParaRPr>
          </a:p>
          <a:p>
            <a:r>
              <a:rPr lang="ru-RU" altLang="ru-RU" sz="2600" b="1">
                <a:latin typeface="Times New Roman" panose="02020603050405020304" pitchFamily="18" charset="0"/>
                <a:cs typeface="Times New Roman" panose="02020603050405020304" pitchFamily="18" charset="0"/>
              </a:rPr>
              <a:t>3. Изучение нового материала   </a:t>
            </a:r>
            <a:r>
              <a:rPr lang="ru-RU" altLang="ru-RU" sz="2600">
                <a:latin typeface="Times New Roman" panose="02020603050405020304" pitchFamily="18" charset="0"/>
                <a:cs typeface="Times New Roman" panose="02020603050405020304" pitchFamily="18" charset="0"/>
              </a:rPr>
              <a:t> </a:t>
            </a:r>
            <a:r>
              <a:rPr lang="ru-RU" altLang="ru-RU" sz="2600" i="1">
                <a:latin typeface="Times New Roman" panose="02020603050405020304" pitchFamily="18" charset="0"/>
                <a:cs typeface="Times New Roman" panose="02020603050405020304" pitchFamily="18" charset="0"/>
              </a:rPr>
              <a:t>50% времени обучения</a:t>
            </a:r>
          </a:p>
          <a:p>
            <a:endParaRPr lang="ru-RU" altLang="ru-RU" sz="2600" i="1">
              <a:latin typeface="Times New Roman" panose="02020603050405020304" pitchFamily="18" charset="0"/>
              <a:cs typeface="Times New Roman" panose="02020603050405020304" pitchFamily="18" charset="0"/>
            </a:endParaRPr>
          </a:p>
          <a:p>
            <a:endParaRPr lang="ru-RU" altLang="ru-RU" sz="2600">
              <a:latin typeface="Times New Roman" panose="02020603050405020304" pitchFamily="18" charset="0"/>
              <a:cs typeface="Times New Roman" panose="02020603050405020304" pitchFamily="18" charset="0"/>
            </a:endParaRPr>
          </a:p>
          <a:p>
            <a:r>
              <a:rPr lang="ru-RU" altLang="ru-RU" sz="2600" b="1">
                <a:latin typeface="Times New Roman" panose="02020603050405020304" pitchFamily="18" charset="0"/>
                <a:cs typeface="Times New Roman" panose="02020603050405020304" pitchFamily="18" charset="0"/>
              </a:rPr>
              <a:t>4. Оценивание</a:t>
            </a:r>
            <a:r>
              <a:rPr lang="ru-RU" altLang="ru-RU" sz="2600">
                <a:latin typeface="Times New Roman" panose="02020603050405020304" pitchFamily="18" charset="0"/>
                <a:cs typeface="Times New Roman" panose="02020603050405020304" pitchFamily="18" charset="0"/>
              </a:rPr>
              <a:t> </a:t>
            </a:r>
            <a:r>
              <a:rPr lang="ru-RU" altLang="ru-RU" sz="2600" i="1">
                <a:latin typeface="Times New Roman" panose="02020603050405020304" pitchFamily="18" charset="0"/>
                <a:cs typeface="Times New Roman" panose="02020603050405020304" pitchFamily="18" charset="0"/>
              </a:rPr>
              <a:t>10% времени обучения</a:t>
            </a:r>
          </a:p>
          <a:p>
            <a:endParaRPr lang="ru-RU" altLang="ru-RU" sz="2600" i="1">
              <a:latin typeface="Times New Roman" panose="02020603050405020304" pitchFamily="18" charset="0"/>
              <a:cs typeface="Times New Roman" panose="02020603050405020304" pitchFamily="18" charset="0"/>
            </a:endParaRPr>
          </a:p>
          <a:p>
            <a:endParaRPr lang="ru-RU" altLang="ru-RU" sz="2600">
              <a:latin typeface="Times New Roman" panose="02020603050405020304" pitchFamily="18" charset="0"/>
              <a:cs typeface="Times New Roman" panose="02020603050405020304" pitchFamily="18" charset="0"/>
            </a:endParaRPr>
          </a:p>
          <a:p>
            <a:r>
              <a:rPr lang="ru-RU" altLang="ru-RU" sz="2600" b="1">
                <a:latin typeface="Times New Roman" panose="02020603050405020304" pitchFamily="18" charset="0"/>
                <a:cs typeface="Times New Roman" panose="02020603050405020304" pitchFamily="18" charset="0"/>
              </a:rPr>
              <a:t>5. Подведение итогов  </a:t>
            </a:r>
            <a:r>
              <a:rPr lang="ru-RU" altLang="ru-RU" sz="2600" i="1">
                <a:latin typeface="Times New Roman" panose="02020603050405020304" pitchFamily="18" charset="0"/>
                <a:cs typeface="Times New Roman" panose="02020603050405020304" pitchFamily="18" charset="0"/>
              </a:rPr>
              <a:t>10%  </a:t>
            </a:r>
            <a:r>
              <a:rPr lang="ru-RU" altLang="ru-RU" sz="2400" i="1">
                <a:latin typeface="Times New Roman" panose="02020603050405020304" pitchFamily="18" charset="0"/>
                <a:cs typeface="Times New Roman" panose="02020603050405020304" pitchFamily="18" charset="0"/>
              </a:rPr>
              <a:t>времени обучения</a:t>
            </a:r>
          </a:p>
          <a:p>
            <a:endParaRPr lang="ru-RU" altLang="ru-RU"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Рисунок 4" descr="http://hr-portal.ru/img/art/874_pic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4075" y="1341438"/>
            <a:ext cx="5832475"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Прямоугольник 2"/>
          <p:cNvSpPr>
            <a:spLocks noChangeArrowheads="1"/>
          </p:cNvSpPr>
          <p:nvPr/>
        </p:nvSpPr>
        <p:spPr bwMode="auto">
          <a:xfrm>
            <a:off x="5435600" y="620713"/>
            <a:ext cx="2243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Пирамида обучения</a:t>
            </a:r>
            <a:endParaRPr lang="ru-RU" altLang="ru-RU">
              <a:latin typeface="Calibri" panose="020F0502020204030204" pitchFamily="34" charset="0"/>
            </a:endParaRPr>
          </a:p>
        </p:txBody>
      </p:sp>
      <p:sp>
        <p:nvSpPr>
          <p:cNvPr id="131076" name="Прямоугольник 3"/>
          <p:cNvSpPr>
            <a:spLocks noChangeArrowheads="1"/>
          </p:cNvSpPr>
          <p:nvPr/>
        </p:nvSpPr>
        <p:spPr bwMode="auto">
          <a:xfrm>
            <a:off x="323850" y="33337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i="1">
                <a:latin typeface="Calibri" panose="020F0502020204030204" pitchFamily="34" charset="0"/>
              </a:rPr>
              <a:t>"Скажи мне, и я забуду.</a:t>
            </a:r>
            <a:br>
              <a:rPr lang="ru-RU" altLang="ru-RU" b="1" i="1">
                <a:latin typeface="Calibri" panose="020F0502020204030204" pitchFamily="34" charset="0"/>
              </a:rPr>
            </a:br>
            <a:r>
              <a:rPr lang="ru-RU" altLang="ru-RU" b="1" i="1">
                <a:latin typeface="Calibri" panose="020F0502020204030204" pitchFamily="34" charset="0"/>
              </a:rPr>
              <a:t>Покажи мне, и я запомню.</a:t>
            </a:r>
            <a:br>
              <a:rPr lang="ru-RU" altLang="ru-RU" b="1" i="1">
                <a:latin typeface="Calibri" panose="020F0502020204030204" pitchFamily="34" charset="0"/>
              </a:rPr>
            </a:br>
            <a:r>
              <a:rPr lang="ru-RU" altLang="ru-RU" b="1" i="1">
                <a:latin typeface="Calibri" panose="020F0502020204030204" pitchFamily="34" charset="0"/>
              </a:rPr>
              <a:t>Позволь мне сделать, и это станет моим навсегда".</a:t>
            </a:r>
            <a:endParaRPr lang="ru-RU" altLang="ru-RU" b="1">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899593" y="692696"/>
          <a:ext cx="7344815" cy="5400600"/>
        </p:xfrm>
        <a:graphic>
          <a:graphicData uri="http://schemas.openxmlformats.org/drawingml/2006/table">
            <a:tbl>
              <a:tblPr>
                <a:effectLst>
                  <a:innerShdw blurRad="63500" dist="50800" dir="2700000">
                    <a:prstClr val="black">
                      <a:alpha val="50000"/>
                    </a:prstClr>
                  </a:innerShdw>
                </a:effectLst>
              </a:tblPr>
              <a:tblGrid>
                <a:gridCol w="3011374">
                  <a:extLst>
                    <a:ext uri="{9D8B030D-6E8A-4147-A177-3AD203B41FA5}">
                      <a16:colId xmlns:a16="http://schemas.microsoft.com/office/drawing/2014/main" val="20000"/>
                    </a:ext>
                  </a:extLst>
                </a:gridCol>
                <a:gridCol w="2276893">
                  <a:extLst>
                    <a:ext uri="{9D8B030D-6E8A-4147-A177-3AD203B41FA5}">
                      <a16:colId xmlns:a16="http://schemas.microsoft.com/office/drawing/2014/main" val="20001"/>
                    </a:ext>
                  </a:extLst>
                </a:gridCol>
                <a:gridCol w="2056548">
                  <a:extLst>
                    <a:ext uri="{9D8B030D-6E8A-4147-A177-3AD203B41FA5}">
                      <a16:colId xmlns:a16="http://schemas.microsoft.com/office/drawing/2014/main" val="20002"/>
                    </a:ext>
                  </a:extLst>
                </a:gridCol>
              </a:tblGrid>
              <a:tr h="1470802">
                <a:tc gridSpan="3">
                  <a:txBody>
                    <a:bodyPr/>
                    <a:lstStyle/>
                    <a:p>
                      <a:pPr algn="ctr"/>
                      <a:endParaRPr lang="ru-RU" sz="2400" b="1" dirty="0" smtClean="0">
                        <a:latin typeface="Times New Roman"/>
                      </a:endParaRPr>
                    </a:p>
                    <a:p>
                      <a:pPr algn="ctr"/>
                      <a:r>
                        <a:rPr lang="ru-RU" sz="2400" b="1" dirty="0" smtClean="0">
                          <a:latin typeface="Times New Roman"/>
                        </a:rPr>
                        <a:t>Что </a:t>
                      </a:r>
                      <a:r>
                        <a:rPr lang="ru-RU" sz="2400" b="1" dirty="0">
                          <a:latin typeface="Times New Roman"/>
                        </a:rPr>
                        <a:t>остаётся в памяти</a:t>
                      </a:r>
                      <a:endParaRPr lang="ru-RU" sz="2400" b="1" dirty="0"/>
                    </a:p>
                  </a:txBody>
                  <a:tcPr marL="19050" marR="19050" marT="19050" marB="19050">
                    <a:lnL>
                      <a:noFill/>
                    </a:lnL>
                    <a:lnR>
                      <a:noFill/>
                    </a:lnR>
                    <a:lnT>
                      <a:noFill/>
                    </a:lnT>
                    <a:lnB>
                      <a:noFill/>
                    </a:lnB>
                    <a:solidFill>
                      <a:schemeClr val="bg2">
                        <a:lumMod val="75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011176">
                <a:tc>
                  <a:txBody>
                    <a:bodyPr/>
                    <a:lstStyle/>
                    <a:p>
                      <a:pPr algn="ctr"/>
                      <a:r>
                        <a:rPr lang="ru-RU" b="1" i="1" dirty="0">
                          <a:solidFill>
                            <a:srgbClr val="FF0000"/>
                          </a:solidFill>
                          <a:latin typeface="Times New Roman"/>
                        </a:rPr>
                        <a:t>Метод презентации</a:t>
                      </a:r>
                      <a:endParaRPr lang="ru-RU" b="1" i="1" dirty="0">
                        <a:solidFill>
                          <a:srgbClr val="FF0000"/>
                        </a:solidFill>
                      </a:endParaRPr>
                    </a:p>
                  </a:txBody>
                  <a:tcPr marL="19050" marR="19050" marT="19050" marB="19050">
                    <a:lnL>
                      <a:noFill/>
                    </a:lnL>
                    <a:lnR>
                      <a:noFill/>
                    </a:lnR>
                    <a:lnT>
                      <a:noFill/>
                    </a:lnT>
                    <a:lnB>
                      <a:noFill/>
                    </a:lnB>
                    <a:solidFill>
                      <a:schemeClr val="bg2">
                        <a:lumMod val="75000"/>
                      </a:schemeClr>
                    </a:solidFill>
                  </a:tcPr>
                </a:tc>
                <a:tc>
                  <a:txBody>
                    <a:bodyPr/>
                    <a:lstStyle/>
                    <a:p>
                      <a:pPr algn="ctr"/>
                      <a:r>
                        <a:rPr lang="ru-RU" b="1" i="1" dirty="0">
                          <a:solidFill>
                            <a:srgbClr val="FF0000"/>
                          </a:solidFill>
                        </a:rPr>
                        <a:t>3</a:t>
                      </a:r>
                      <a:r>
                        <a:rPr lang="ru-RU" b="1" i="1" dirty="0">
                          <a:solidFill>
                            <a:srgbClr val="FF0000"/>
                          </a:solidFill>
                          <a:latin typeface="Times New Roman"/>
                        </a:rPr>
                        <a:t> часа</a:t>
                      </a:r>
                      <a:endParaRPr lang="ru-RU" b="1" i="1" dirty="0">
                        <a:solidFill>
                          <a:srgbClr val="FF0000"/>
                        </a:solidFill>
                      </a:endParaRPr>
                    </a:p>
                  </a:txBody>
                  <a:tcPr marL="19050" marR="19050" marT="19050" marB="19050">
                    <a:lnL>
                      <a:noFill/>
                    </a:lnL>
                    <a:lnR>
                      <a:noFill/>
                    </a:lnR>
                    <a:lnT>
                      <a:noFill/>
                    </a:lnT>
                    <a:lnB>
                      <a:noFill/>
                    </a:lnB>
                    <a:solidFill>
                      <a:schemeClr val="bg2">
                        <a:lumMod val="75000"/>
                      </a:schemeClr>
                    </a:solidFill>
                  </a:tcPr>
                </a:tc>
                <a:tc>
                  <a:txBody>
                    <a:bodyPr/>
                    <a:lstStyle/>
                    <a:p>
                      <a:pPr algn="ctr"/>
                      <a:r>
                        <a:rPr lang="ru-RU" b="1" i="1" dirty="0">
                          <a:solidFill>
                            <a:srgbClr val="FF0000"/>
                          </a:solidFill>
                        </a:rPr>
                        <a:t>3</a:t>
                      </a:r>
                      <a:r>
                        <a:rPr lang="ru-RU" b="1" i="1" dirty="0">
                          <a:solidFill>
                            <a:srgbClr val="FF0000"/>
                          </a:solidFill>
                          <a:latin typeface="Times New Roman"/>
                        </a:rPr>
                        <a:t> дня</a:t>
                      </a:r>
                      <a:endParaRPr lang="ru-RU" b="1" i="1" dirty="0">
                        <a:solidFill>
                          <a:srgbClr val="FF0000"/>
                        </a:solidFill>
                      </a:endParaRPr>
                    </a:p>
                  </a:txBody>
                  <a:tcPr marL="19050" marR="19050" marT="19050" marB="19050">
                    <a:lnL>
                      <a:noFill/>
                    </a:lnL>
                    <a:lnR>
                      <a:noFill/>
                    </a:lnR>
                    <a:lnT>
                      <a:noFill/>
                    </a:lnT>
                    <a:lnB>
                      <a:noFill/>
                    </a:lnB>
                    <a:solidFill>
                      <a:schemeClr val="bg2">
                        <a:lumMod val="75000"/>
                      </a:schemeClr>
                    </a:solidFill>
                  </a:tcPr>
                </a:tc>
                <a:extLst>
                  <a:ext uri="{0D108BD9-81ED-4DB2-BD59-A6C34878D82A}">
                    <a16:rowId xmlns:a16="http://schemas.microsoft.com/office/drawing/2014/main" val="10001"/>
                  </a:ext>
                </a:extLst>
              </a:tr>
              <a:tr h="1378876">
                <a:tc>
                  <a:txBody>
                    <a:bodyPr/>
                    <a:lstStyle/>
                    <a:p>
                      <a:pPr algn="ctr"/>
                      <a:r>
                        <a:rPr lang="ru-RU" b="1" i="1" dirty="0">
                          <a:latin typeface="Times New Roman"/>
                        </a:rPr>
                        <a:t>Только словесная презентация</a:t>
                      </a:r>
                      <a:endParaRPr lang="ru-RU" b="1" i="1" dirty="0"/>
                    </a:p>
                  </a:txBody>
                  <a:tcPr marL="19050" marR="19050" marT="19050" marB="19050">
                    <a:lnL>
                      <a:noFill/>
                    </a:lnL>
                    <a:lnR>
                      <a:noFill/>
                    </a:lnR>
                    <a:lnT>
                      <a:noFill/>
                    </a:lnT>
                    <a:lnB>
                      <a:noFill/>
                    </a:lnB>
                    <a:solidFill>
                      <a:schemeClr val="bg2">
                        <a:lumMod val="75000"/>
                      </a:schemeClr>
                    </a:solidFill>
                  </a:tcPr>
                </a:tc>
                <a:tc>
                  <a:txBody>
                    <a:bodyPr/>
                    <a:lstStyle/>
                    <a:p>
                      <a:pPr algn="ctr"/>
                      <a:r>
                        <a:rPr lang="ru-RU" dirty="0"/>
                        <a:t>25%</a:t>
                      </a:r>
                    </a:p>
                  </a:txBody>
                  <a:tcPr marL="19050" marR="19050" marT="19050" marB="19050">
                    <a:lnL>
                      <a:noFill/>
                    </a:lnL>
                    <a:lnR>
                      <a:noFill/>
                    </a:lnR>
                    <a:lnT>
                      <a:noFill/>
                    </a:lnT>
                    <a:lnB>
                      <a:noFill/>
                    </a:lnB>
                    <a:solidFill>
                      <a:schemeClr val="bg2">
                        <a:lumMod val="75000"/>
                      </a:schemeClr>
                    </a:solidFill>
                  </a:tcPr>
                </a:tc>
                <a:tc>
                  <a:txBody>
                    <a:bodyPr/>
                    <a:lstStyle/>
                    <a:p>
                      <a:pPr algn="ctr"/>
                      <a:r>
                        <a:rPr lang="ru-RU" dirty="0"/>
                        <a:t>10%</a:t>
                      </a:r>
                    </a:p>
                  </a:txBody>
                  <a:tcPr marL="19050" marR="19050" marT="19050" marB="19050">
                    <a:lnL>
                      <a:noFill/>
                    </a:lnL>
                    <a:lnR>
                      <a:noFill/>
                    </a:lnR>
                    <a:lnT>
                      <a:noFill/>
                    </a:lnT>
                    <a:lnB>
                      <a:noFill/>
                    </a:lnB>
                    <a:solidFill>
                      <a:schemeClr val="bg2">
                        <a:lumMod val="75000"/>
                      </a:schemeClr>
                    </a:solidFill>
                  </a:tcPr>
                </a:tc>
                <a:extLst>
                  <a:ext uri="{0D108BD9-81ED-4DB2-BD59-A6C34878D82A}">
                    <a16:rowId xmlns:a16="http://schemas.microsoft.com/office/drawing/2014/main" val="10002"/>
                  </a:ext>
                </a:extLst>
              </a:tr>
              <a:tr h="942232">
                <a:tc>
                  <a:txBody>
                    <a:bodyPr/>
                    <a:lstStyle/>
                    <a:p>
                      <a:pPr algn="ctr"/>
                      <a:r>
                        <a:rPr lang="ru-RU" b="1" i="1" dirty="0">
                          <a:latin typeface="Times New Roman"/>
                        </a:rPr>
                        <a:t>Только демонстрация</a:t>
                      </a:r>
                      <a:endParaRPr lang="ru-RU" b="1" i="1" dirty="0"/>
                    </a:p>
                  </a:txBody>
                  <a:tcPr marL="19050" marR="19050" marT="19050" marB="19050">
                    <a:lnL>
                      <a:noFill/>
                    </a:lnL>
                    <a:lnR>
                      <a:noFill/>
                    </a:lnR>
                    <a:lnT>
                      <a:noFill/>
                    </a:lnT>
                    <a:lnB>
                      <a:noFill/>
                    </a:lnB>
                    <a:solidFill>
                      <a:schemeClr val="bg2">
                        <a:lumMod val="75000"/>
                      </a:schemeClr>
                    </a:solidFill>
                  </a:tcPr>
                </a:tc>
                <a:tc>
                  <a:txBody>
                    <a:bodyPr/>
                    <a:lstStyle/>
                    <a:p>
                      <a:pPr algn="ctr"/>
                      <a:r>
                        <a:rPr lang="ru-RU" dirty="0"/>
                        <a:t>72%</a:t>
                      </a:r>
                    </a:p>
                  </a:txBody>
                  <a:tcPr marL="19050" marR="19050" marT="19050" marB="19050">
                    <a:lnL>
                      <a:noFill/>
                    </a:lnL>
                    <a:lnR>
                      <a:noFill/>
                    </a:lnR>
                    <a:lnT>
                      <a:noFill/>
                    </a:lnT>
                    <a:lnB>
                      <a:noFill/>
                    </a:lnB>
                    <a:solidFill>
                      <a:schemeClr val="bg2">
                        <a:lumMod val="75000"/>
                      </a:schemeClr>
                    </a:solidFill>
                  </a:tcPr>
                </a:tc>
                <a:tc>
                  <a:txBody>
                    <a:bodyPr/>
                    <a:lstStyle/>
                    <a:p>
                      <a:pPr algn="ctr"/>
                      <a:r>
                        <a:rPr lang="ru-RU" dirty="0"/>
                        <a:t>20%</a:t>
                      </a:r>
                    </a:p>
                  </a:txBody>
                  <a:tcPr marL="19050" marR="19050" marT="19050" marB="19050">
                    <a:lnL>
                      <a:noFill/>
                    </a:lnL>
                    <a:lnR>
                      <a:noFill/>
                    </a:lnR>
                    <a:lnT>
                      <a:noFill/>
                    </a:lnT>
                    <a:lnB>
                      <a:noFill/>
                    </a:lnB>
                    <a:solidFill>
                      <a:schemeClr val="bg2">
                        <a:lumMod val="75000"/>
                      </a:schemeClr>
                    </a:solidFill>
                  </a:tcPr>
                </a:tc>
                <a:extLst>
                  <a:ext uri="{0D108BD9-81ED-4DB2-BD59-A6C34878D82A}">
                    <a16:rowId xmlns:a16="http://schemas.microsoft.com/office/drawing/2014/main" val="10003"/>
                  </a:ext>
                </a:extLst>
              </a:tr>
              <a:tr h="597514">
                <a:tc>
                  <a:txBody>
                    <a:bodyPr/>
                    <a:lstStyle/>
                    <a:p>
                      <a:pPr algn="ctr"/>
                      <a:r>
                        <a:rPr lang="ru-RU" b="1" i="1" dirty="0">
                          <a:latin typeface="Times New Roman"/>
                        </a:rPr>
                        <a:t>Смешанный</a:t>
                      </a:r>
                      <a:endParaRPr lang="ru-RU" b="1" i="1" dirty="0"/>
                    </a:p>
                  </a:txBody>
                  <a:tcPr marL="19050" marR="19050" marT="19050" marB="19050">
                    <a:lnL>
                      <a:noFill/>
                    </a:lnL>
                    <a:lnR>
                      <a:noFill/>
                    </a:lnR>
                    <a:lnT>
                      <a:noFill/>
                    </a:lnT>
                    <a:lnB>
                      <a:noFill/>
                    </a:lnB>
                    <a:solidFill>
                      <a:schemeClr val="bg2">
                        <a:lumMod val="75000"/>
                      </a:schemeClr>
                    </a:solidFill>
                  </a:tcPr>
                </a:tc>
                <a:tc>
                  <a:txBody>
                    <a:bodyPr/>
                    <a:lstStyle/>
                    <a:p>
                      <a:pPr algn="ctr"/>
                      <a:r>
                        <a:rPr lang="ru-RU"/>
                        <a:t>85%</a:t>
                      </a:r>
                    </a:p>
                  </a:txBody>
                  <a:tcPr marL="19050" marR="19050" marT="19050" marB="19050">
                    <a:lnL>
                      <a:noFill/>
                    </a:lnL>
                    <a:lnR>
                      <a:noFill/>
                    </a:lnR>
                    <a:lnT>
                      <a:noFill/>
                    </a:lnT>
                    <a:lnB>
                      <a:noFill/>
                    </a:lnB>
                    <a:solidFill>
                      <a:schemeClr val="bg2">
                        <a:lumMod val="75000"/>
                      </a:schemeClr>
                    </a:solidFill>
                  </a:tcPr>
                </a:tc>
                <a:tc>
                  <a:txBody>
                    <a:bodyPr/>
                    <a:lstStyle/>
                    <a:p>
                      <a:pPr algn="ctr"/>
                      <a:r>
                        <a:rPr lang="ru-RU" dirty="0"/>
                        <a:t>65%</a:t>
                      </a:r>
                    </a:p>
                  </a:txBody>
                  <a:tcPr marL="19050" marR="19050" marT="19050" marB="19050">
                    <a:lnL>
                      <a:noFill/>
                    </a:lnL>
                    <a:lnR>
                      <a:noFill/>
                    </a:lnR>
                    <a:lnT>
                      <a:noFill/>
                    </a:lnT>
                    <a:lnB>
                      <a:noFill/>
                    </a:lnB>
                    <a:solidFill>
                      <a:schemeClr val="bg2">
                        <a:lumMod val="75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3850" y="2900363"/>
            <a:ext cx="2447925" cy="12001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Концентрация на профессиональных целях, проблемах и задачах</a:t>
            </a:r>
          </a:p>
        </p:txBody>
      </p:sp>
      <p:sp>
        <p:nvSpPr>
          <p:cNvPr id="8" name="Прямоугольник 7"/>
          <p:cNvSpPr/>
          <p:nvPr/>
        </p:nvSpPr>
        <p:spPr>
          <a:xfrm>
            <a:off x="4298950" y="1331913"/>
            <a:ext cx="4033838" cy="64611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прояснять намерения и цели учащегося</a:t>
            </a:r>
          </a:p>
        </p:txBody>
      </p:sp>
      <p:sp>
        <p:nvSpPr>
          <p:cNvPr id="9" name="Прямоугольник 8"/>
          <p:cNvSpPr/>
          <p:nvPr/>
        </p:nvSpPr>
        <p:spPr>
          <a:xfrm>
            <a:off x="4319588" y="4508500"/>
            <a:ext cx="4086225" cy="6477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связывать новый материал с имеющимися знаниями и опытом</a:t>
            </a:r>
          </a:p>
        </p:txBody>
      </p:sp>
      <p:sp>
        <p:nvSpPr>
          <p:cNvPr id="10" name="Прямоугольник 9"/>
          <p:cNvSpPr/>
          <p:nvPr/>
        </p:nvSpPr>
        <p:spPr>
          <a:xfrm>
            <a:off x="4298950" y="2460625"/>
            <a:ext cx="4033838" cy="646113"/>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идти в обучении от профессиональных проблем в опыта слушателя</a:t>
            </a:r>
          </a:p>
        </p:txBody>
      </p:sp>
      <p:sp>
        <p:nvSpPr>
          <p:cNvPr id="11" name="Прямоугольник 10"/>
          <p:cNvSpPr/>
          <p:nvPr/>
        </p:nvSpPr>
        <p:spPr>
          <a:xfrm>
            <a:off x="4214813" y="3454400"/>
            <a:ext cx="4117975" cy="646113"/>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предлагать актуальные и обоснованные темы обучения</a:t>
            </a:r>
          </a:p>
        </p:txBody>
      </p:sp>
      <p:sp>
        <p:nvSpPr>
          <p:cNvPr id="133127" name="Прямоугольник 11"/>
          <p:cNvSpPr>
            <a:spLocks noChangeArrowheads="1"/>
          </p:cNvSpPr>
          <p:nvPr/>
        </p:nvSpPr>
        <p:spPr bwMode="auto">
          <a:xfrm>
            <a:off x="900113" y="404813"/>
            <a:ext cx="712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latin typeface="Calibri" panose="020F0502020204030204" pitchFamily="34" charset="0"/>
              </a:rPr>
              <a:t>Особенности                 Рекомендации</a:t>
            </a:r>
          </a:p>
        </p:txBody>
      </p:sp>
      <p:cxnSp>
        <p:nvCxnSpPr>
          <p:cNvPr id="18" name="Прямая со стрелкой 17"/>
          <p:cNvCxnSpPr>
            <a:endCxn id="10" idx="1"/>
          </p:cNvCxnSpPr>
          <p:nvPr/>
        </p:nvCxnSpPr>
        <p:spPr>
          <a:xfrm flipV="1">
            <a:off x="2771775" y="2782888"/>
            <a:ext cx="1527175" cy="560387"/>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endCxn id="19" idx="1"/>
          </p:cNvCxnSpPr>
          <p:nvPr/>
        </p:nvCxnSpPr>
        <p:spPr>
          <a:xfrm>
            <a:off x="2771775" y="3976688"/>
            <a:ext cx="1473200" cy="211455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11" idx="1"/>
          </p:cNvCxnSpPr>
          <p:nvPr/>
        </p:nvCxnSpPr>
        <p:spPr>
          <a:xfrm>
            <a:off x="2771775" y="3644900"/>
            <a:ext cx="1443038" cy="13335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8" idx="1"/>
          </p:cNvCxnSpPr>
          <p:nvPr/>
        </p:nvCxnSpPr>
        <p:spPr>
          <a:xfrm flipV="1">
            <a:off x="2771775" y="1654175"/>
            <a:ext cx="1527175" cy="14097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4244975" y="5491163"/>
            <a:ext cx="4160838" cy="12001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связывать результаты обучения с профессиональной деятельностью, переносить приобретенные знания</a:t>
            </a:r>
          </a:p>
          <a:p>
            <a:pPr algn="ctr" fontAlgn="auto">
              <a:spcBef>
                <a:spcPts val="0"/>
              </a:spcBef>
              <a:spcAft>
                <a:spcPts val="0"/>
              </a:spcAft>
              <a:defRPr/>
            </a:pPr>
            <a:r>
              <a:rPr lang="ru-RU" dirty="0"/>
              <a:t> и навыки в рабочие условия</a:t>
            </a:r>
          </a:p>
        </p:txBody>
      </p:sp>
      <p:cxnSp>
        <p:nvCxnSpPr>
          <p:cNvPr id="26" name="Прямая со стрелкой 25"/>
          <p:cNvCxnSpPr>
            <a:endCxn id="9" idx="1"/>
          </p:cNvCxnSpPr>
          <p:nvPr/>
        </p:nvCxnSpPr>
        <p:spPr>
          <a:xfrm>
            <a:off x="2771775" y="3778250"/>
            <a:ext cx="1547813" cy="10541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41" name="Стрелка вниз 40"/>
          <p:cNvSpPr/>
          <p:nvPr/>
        </p:nvSpPr>
        <p:spPr>
          <a:xfrm>
            <a:off x="6335713" y="1978025"/>
            <a:ext cx="252412" cy="48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2" name="Стрелка вниз 41"/>
          <p:cNvSpPr/>
          <p:nvPr/>
        </p:nvSpPr>
        <p:spPr>
          <a:xfrm>
            <a:off x="6318250" y="3098800"/>
            <a:ext cx="269875" cy="39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3" name="Стрелка вниз 42"/>
          <p:cNvSpPr/>
          <p:nvPr/>
        </p:nvSpPr>
        <p:spPr>
          <a:xfrm>
            <a:off x="6334125" y="4100513"/>
            <a:ext cx="254000" cy="407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4" name="Стрелка вниз 43"/>
          <p:cNvSpPr/>
          <p:nvPr/>
        </p:nvSpPr>
        <p:spPr>
          <a:xfrm>
            <a:off x="6357938" y="5156200"/>
            <a:ext cx="239712" cy="334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1"/>
          <p:cNvSpPr>
            <a:spLocks noChangeArrowheads="1"/>
          </p:cNvSpPr>
          <p:nvPr/>
        </p:nvSpPr>
        <p:spPr bwMode="auto">
          <a:xfrm>
            <a:off x="107950" y="-20638"/>
            <a:ext cx="8964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b="1">
                <a:solidFill>
                  <a:srgbClr val="FF0000"/>
                </a:solidFill>
                <a:latin typeface="Calibri" panose="020F0502020204030204" pitchFamily="34" charset="0"/>
              </a:rPr>
              <a:t>Организация пространства и времени коммуникативного процесса (проксемика) как компонент коммуникативной ситуации.</a:t>
            </a:r>
            <a:br>
              <a:rPr lang="ru-RU" altLang="ru-RU" sz="2400" b="1">
                <a:solidFill>
                  <a:srgbClr val="FF0000"/>
                </a:solidFill>
                <a:latin typeface="Calibri" panose="020F0502020204030204" pitchFamily="34" charset="0"/>
              </a:rPr>
            </a:br>
            <a:endParaRPr lang="ru-RU" altLang="ru-RU" sz="2400" b="1">
              <a:solidFill>
                <a:srgbClr val="FF0000"/>
              </a:solidFill>
              <a:latin typeface="Calibri" panose="020F0502020204030204" pitchFamily="34" charset="0"/>
            </a:endParaRPr>
          </a:p>
        </p:txBody>
      </p:sp>
      <p:pic>
        <p:nvPicPr>
          <p:cNvPr id="15363" name="Picture 2" descr="https://cf.ppt-online.org/files1/slide/j/Jse9BoS24U6L7xpdTHvK3FNtZzaX8MA0G1P5iruqnY/slide-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1125538"/>
            <a:ext cx="7581900"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Прямоугольник 2"/>
          <p:cNvSpPr>
            <a:spLocks noChangeArrowheads="1"/>
          </p:cNvSpPr>
          <p:nvPr/>
        </p:nvSpPr>
        <p:spPr bwMode="auto">
          <a:xfrm>
            <a:off x="755650" y="333375"/>
            <a:ext cx="7129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latin typeface="Calibri" panose="020F0502020204030204" pitchFamily="34" charset="0"/>
              </a:rPr>
              <a:t>Особенности                 Рекомендации</a:t>
            </a:r>
          </a:p>
        </p:txBody>
      </p:sp>
      <p:sp>
        <p:nvSpPr>
          <p:cNvPr id="6" name="Прямоугольник 5"/>
          <p:cNvSpPr/>
          <p:nvPr/>
        </p:nvSpPr>
        <p:spPr>
          <a:xfrm>
            <a:off x="323850" y="4335463"/>
            <a:ext cx="2592388" cy="12001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Наличие стереотипов и предпочтений относительно стилей и методов обучения</a:t>
            </a:r>
          </a:p>
        </p:txBody>
      </p:sp>
      <p:sp>
        <p:nvSpPr>
          <p:cNvPr id="7" name="Прямоугольник 6"/>
          <p:cNvSpPr/>
          <p:nvPr/>
        </p:nvSpPr>
        <p:spPr>
          <a:xfrm>
            <a:off x="4648200" y="3411538"/>
            <a:ext cx="4249738" cy="923925"/>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использовать активные методы: деловые игры, моделирование, анализ практических ситуаций</a:t>
            </a:r>
          </a:p>
        </p:txBody>
      </p:sp>
      <p:sp>
        <p:nvSpPr>
          <p:cNvPr id="8" name="Прямоугольник 7"/>
          <p:cNvSpPr/>
          <p:nvPr/>
        </p:nvSpPr>
        <p:spPr>
          <a:xfrm>
            <a:off x="4589463" y="4779963"/>
            <a:ext cx="4249737" cy="6477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поощрять  и подкреплять достижения слушателей на основе обратной связи</a:t>
            </a:r>
          </a:p>
        </p:txBody>
      </p:sp>
      <p:sp>
        <p:nvSpPr>
          <p:cNvPr id="9" name="Прямоугольник 8"/>
          <p:cNvSpPr/>
          <p:nvPr/>
        </p:nvSpPr>
        <p:spPr>
          <a:xfrm>
            <a:off x="4589463" y="5873750"/>
            <a:ext cx="4249737" cy="646113"/>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при закреплении материала полагаться на понимание, а не память</a:t>
            </a:r>
          </a:p>
        </p:txBody>
      </p:sp>
      <p:cxnSp>
        <p:nvCxnSpPr>
          <p:cNvPr id="17" name="Прямая со стрелкой 16"/>
          <p:cNvCxnSpPr>
            <a:endCxn id="8" idx="1"/>
          </p:cNvCxnSpPr>
          <p:nvPr/>
        </p:nvCxnSpPr>
        <p:spPr>
          <a:xfrm>
            <a:off x="2938463" y="4978400"/>
            <a:ext cx="1651000" cy="1254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endCxn id="7" idx="1"/>
          </p:cNvCxnSpPr>
          <p:nvPr/>
        </p:nvCxnSpPr>
        <p:spPr>
          <a:xfrm flipV="1">
            <a:off x="2938463" y="3873500"/>
            <a:ext cx="1709737" cy="779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9" idx="1"/>
          </p:cNvCxnSpPr>
          <p:nvPr/>
        </p:nvCxnSpPr>
        <p:spPr>
          <a:xfrm>
            <a:off x="2903538" y="5202238"/>
            <a:ext cx="1685925" cy="9953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461963" y="1557338"/>
            <a:ext cx="2592387" cy="922337"/>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Наличие конкурирующих </a:t>
            </a:r>
          </a:p>
          <a:p>
            <a:pPr algn="ctr" fontAlgn="auto">
              <a:spcBef>
                <a:spcPts val="0"/>
              </a:spcBef>
              <a:spcAft>
                <a:spcPts val="0"/>
              </a:spcAft>
              <a:defRPr/>
            </a:pPr>
            <a:r>
              <a:rPr lang="ru-RU" dirty="0"/>
              <a:t>интересов</a:t>
            </a:r>
          </a:p>
        </p:txBody>
      </p:sp>
      <p:sp>
        <p:nvSpPr>
          <p:cNvPr id="22" name="Прямоугольник 21"/>
          <p:cNvSpPr/>
          <p:nvPr/>
        </p:nvSpPr>
        <p:spPr>
          <a:xfrm>
            <a:off x="4494213" y="1370013"/>
            <a:ext cx="4248150" cy="6477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учитывать наличие ограничений в учебе (социальных, временных, финансовых)</a:t>
            </a:r>
          </a:p>
        </p:txBody>
      </p:sp>
      <p:sp>
        <p:nvSpPr>
          <p:cNvPr id="24" name="Прямоугольник 23"/>
          <p:cNvSpPr/>
          <p:nvPr/>
        </p:nvSpPr>
        <p:spPr>
          <a:xfrm>
            <a:off x="4525963" y="2239963"/>
            <a:ext cx="4248150" cy="64611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создавать мотивацию для дальнейшего обучения</a:t>
            </a:r>
          </a:p>
        </p:txBody>
      </p:sp>
      <p:cxnSp>
        <p:nvCxnSpPr>
          <p:cNvPr id="26" name="Прямая со стрелкой 25"/>
          <p:cNvCxnSpPr>
            <a:endCxn id="22" idx="1"/>
          </p:cNvCxnSpPr>
          <p:nvPr/>
        </p:nvCxnSpPr>
        <p:spPr>
          <a:xfrm flipV="1">
            <a:off x="3076575" y="1693863"/>
            <a:ext cx="1417638" cy="3317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3054350" y="2146300"/>
            <a:ext cx="1373188" cy="4905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Прямоугольник 1"/>
          <p:cNvSpPr>
            <a:spLocks noChangeArrowheads="1"/>
          </p:cNvSpPr>
          <p:nvPr/>
        </p:nvSpPr>
        <p:spPr bwMode="auto">
          <a:xfrm>
            <a:off x="755650" y="333375"/>
            <a:ext cx="7129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latin typeface="Calibri" panose="020F0502020204030204" pitchFamily="34" charset="0"/>
              </a:rPr>
              <a:t>Особенности                 Рекомендации</a:t>
            </a:r>
          </a:p>
        </p:txBody>
      </p:sp>
      <p:sp>
        <p:nvSpPr>
          <p:cNvPr id="5" name="Прямоугольник 4"/>
          <p:cNvSpPr/>
          <p:nvPr/>
        </p:nvSpPr>
        <p:spPr>
          <a:xfrm>
            <a:off x="4284663" y="1054100"/>
            <a:ext cx="4319587" cy="646113"/>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ориентация на краткие периоды учебной активности</a:t>
            </a:r>
          </a:p>
        </p:txBody>
      </p:sp>
      <p:sp>
        <p:nvSpPr>
          <p:cNvPr id="6" name="Прямоугольник 5"/>
          <p:cNvSpPr/>
          <p:nvPr/>
        </p:nvSpPr>
        <p:spPr>
          <a:xfrm>
            <a:off x="4284663" y="1844675"/>
            <a:ext cx="4337050" cy="646113"/>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создание компактных и эффективных циклов обучения</a:t>
            </a:r>
          </a:p>
        </p:txBody>
      </p:sp>
      <p:sp>
        <p:nvSpPr>
          <p:cNvPr id="7" name="Прямоугольник 6"/>
          <p:cNvSpPr/>
          <p:nvPr/>
        </p:nvSpPr>
        <p:spPr>
          <a:xfrm>
            <a:off x="539750" y="1377950"/>
            <a:ext cx="2232025" cy="646113"/>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Краткосрочность</a:t>
            </a:r>
          </a:p>
          <a:p>
            <a:pPr algn="ctr" fontAlgn="auto">
              <a:spcBef>
                <a:spcPts val="0"/>
              </a:spcBef>
              <a:spcAft>
                <a:spcPts val="0"/>
              </a:spcAft>
              <a:defRPr/>
            </a:pPr>
            <a:r>
              <a:rPr lang="ru-RU" dirty="0"/>
              <a:t>обучения</a:t>
            </a:r>
          </a:p>
        </p:txBody>
      </p:sp>
      <p:sp>
        <p:nvSpPr>
          <p:cNvPr id="8" name="Прямоугольник 7"/>
          <p:cNvSpPr/>
          <p:nvPr/>
        </p:nvSpPr>
        <p:spPr>
          <a:xfrm>
            <a:off x="684213" y="2852738"/>
            <a:ext cx="2220912" cy="923925"/>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Сопротивление </a:t>
            </a:r>
          </a:p>
          <a:p>
            <a:pPr algn="ctr" fontAlgn="auto">
              <a:spcBef>
                <a:spcPts val="0"/>
              </a:spcBef>
              <a:spcAft>
                <a:spcPts val="0"/>
              </a:spcAft>
              <a:defRPr/>
            </a:pPr>
            <a:r>
              <a:rPr lang="ru-RU" dirty="0"/>
              <a:t>процессу </a:t>
            </a:r>
          </a:p>
          <a:p>
            <a:pPr algn="ctr" fontAlgn="auto">
              <a:spcBef>
                <a:spcPts val="0"/>
              </a:spcBef>
              <a:spcAft>
                <a:spcPts val="0"/>
              </a:spcAft>
              <a:defRPr/>
            </a:pPr>
            <a:r>
              <a:rPr lang="ru-RU" dirty="0"/>
              <a:t>обучения</a:t>
            </a:r>
          </a:p>
        </p:txBody>
      </p:sp>
      <p:sp>
        <p:nvSpPr>
          <p:cNvPr id="9" name="Прямоугольник 8"/>
          <p:cNvSpPr/>
          <p:nvPr/>
        </p:nvSpPr>
        <p:spPr>
          <a:xfrm>
            <a:off x="4284663" y="2668588"/>
            <a:ext cx="4319587" cy="3683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профессионализм  преподавателя</a:t>
            </a:r>
          </a:p>
        </p:txBody>
      </p:sp>
      <p:sp>
        <p:nvSpPr>
          <p:cNvPr id="10" name="Прямоугольник 9"/>
          <p:cNvSpPr/>
          <p:nvPr/>
        </p:nvSpPr>
        <p:spPr>
          <a:xfrm>
            <a:off x="4284663" y="3284538"/>
            <a:ext cx="4276725" cy="64611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вовлечение в обучение, создание соответствующей мотивации</a:t>
            </a:r>
          </a:p>
        </p:txBody>
      </p:sp>
      <p:cxnSp>
        <p:nvCxnSpPr>
          <p:cNvPr id="12" name="Прямая со стрелкой 11"/>
          <p:cNvCxnSpPr>
            <a:endCxn id="5" idx="1"/>
          </p:cNvCxnSpPr>
          <p:nvPr/>
        </p:nvCxnSpPr>
        <p:spPr>
          <a:xfrm flipV="1">
            <a:off x="2798763" y="1377950"/>
            <a:ext cx="1485900" cy="32226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2798763" y="1846263"/>
            <a:ext cx="1485900" cy="32385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8" idx="3"/>
            <a:endCxn id="9" idx="1"/>
          </p:cNvCxnSpPr>
          <p:nvPr/>
        </p:nvCxnSpPr>
        <p:spPr>
          <a:xfrm flipV="1">
            <a:off x="2905125" y="2852738"/>
            <a:ext cx="1379538" cy="46196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endCxn id="10" idx="1"/>
          </p:cNvCxnSpPr>
          <p:nvPr/>
        </p:nvCxnSpPr>
        <p:spPr>
          <a:xfrm>
            <a:off x="2933700" y="3330575"/>
            <a:ext cx="1350963" cy="27781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323850" y="4724400"/>
            <a:ext cx="3240088" cy="1477963"/>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Высокая критичность, закрытость (защита «Я»),</a:t>
            </a:r>
          </a:p>
          <a:p>
            <a:pPr algn="ctr" fontAlgn="auto">
              <a:spcBef>
                <a:spcPts val="0"/>
              </a:spcBef>
              <a:spcAft>
                <a:spcPts val="0"/>
              </a:spcAft>
              <a:defRPr/>
            </a:pPr>
            <a:r>
              <a:rPr lang="ru-RU" dirty="0"/>
              <a:t> страх неудачи, сложности в установлении и поддержании межличностных отношений</a:t>
            </a:r>
          </a:p>
        </p:txBody>
      </p:sp>
      <p:sp>
        <p:nvSpPr>
          <p:cNvPr id="17" name="Прямоугольник 16"/>
          <p:cNvSpPr/>
          <p:nvPr/>
        </p:nvSpPr>
        <p:spPr>
          <a:xfrm>
            <a:off x="4284663" y="4365625"/>
            <a:ext cx="4260850" cy="646113"/>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создание комфортной, «безопасной» атмосферы</a:t>
            </a:r>
          </a:p>
        </p:txBody>
      </p:sp>
      <p:sp>
        <p:nvSpPr>
          <p:cNvPr id="19" name="Прямоугольник 18"/>
          <p:cNvSpPr/>
          <p:nvPr/>
        </p:nvSpPr>
        <p:spPr>
          <a:xfrm>
            <a:off x="4284663" y="5157788"/>
            <a:ext cx="4248150" cy="64611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соблюдение правил подачи обратной связи</a:t>
            </a:r>
          </a:p>
        </p:txBody>
      </p:sp>
      <p:sp>
        <p:nvSpPr>
          <p:cNvPr id="20" name="Прямоугольник 19"/>
          <p:cNvSpPr/>
          <p:nvPr/>
        </p:nvSpPr>
        <p:spPr>
          <a:xfrm>
            <a:off x="4284663" y="5949950"/>
            <a:ext cx="4248150" cy="646113"/>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совершенствование  коммуникативных навыков</a:t>
            </a:r>
          </a:p>
        </p:txBody>
      </p:sp>
      <p:cxnSp>
        <p:nvCxnSpPr>
          <p:cNvPr id="21" name="Прямая со стрелкой 20"/>
          <p:cNvCxnSpPr/>
          <p:nvPr/>
        </p:nvCxnSpPr>
        <p:spPr>
          <a:xfrm flipV="1">
            <a:off x="3563938" y="4724400"/>
            <a:ext cx="725487" cy="4318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19" idx="1"/>
          </p:cNvCxnSpPr>
          <p:nvPr/>
        </p:nvCxnSpPr>
        <p:spPr>
          <a:xfrm>
            <a:off x="3563938" y="5248275"/>
            <a:ext cx="720725" cy="231775"/>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20" idx="1"/>
          </p:cNvCxnSpPr>
          <p:nvPr/>
        </p:nvCxnSpPr>
        <p:spPr>
          <a:xfrm>
            <a:off x="3563938" y="5403850"/>
            <a:ext cx="720725" cy="86836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
          <p:cNvSpPr>
            <a:spLocks noChangeArrowheads="1"/>
          </p:cNvSpPr>
          <p:nvPr/>
        </p:nvSpPr>
        <p:spPr bwMode="auto">
          <a:xfrm>
            <a:off x="468313" y="1196975"/>
            <a:ext cx="8496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a:buFontTx/>
              <a:buChar char="•"/>
            </a:pPr>
            <a:r>
              <a:rPr lang="ru-RU" altLang="ru-RU" sz="2400">
                <a:latin typeface="Times New Roman" panose="02020603050405020304" pitchFamily="18" charset="0"/>
                <a:cs typeface="Times New Roman" panose="02020603050405020304" pitchFamily="18" charset="0"/>
              </a:rPr>
              <a:t> владение специальными знаниями, умениями  и   навыками</a:t>
            </a:r>
          </a:p>
          <a:p>
            <a:pPr>
              <a:buFontTx/>
              <a:buChar char="•"/>
            </a:pPr>
            <a:r>
              <a:rPr lang="ru-RU" altLang="ru-RU" sz="2400">
                <a:latin typeface="Times New Roman" panose="02020603050405020304" pitchFamily="18" charset="0"/>
                <a:cs typeface="Times New Roman" panose="02020603050405020304" pitchFamily="18" charset="0"/>
              </a:rPr>
              <a:t> общая культура  </a:t>
            </a:r>
          </a:p>
          <a:p>
            <a:pPr>
              <a:buFontTx/>
              <a:buChar char="•"/>
            </a:pPr>
            <a:r>
              <a:rPr lang="ru-RU" altLang="ru-RU" sz="2400">
                <a:latin typeface="Times New Roman" panose="02020603050405020304" pitchFamily="18" charset="0"/>
                <a:cs typeface="Times New Roman" panose="02020603050405020304" pitchFamily="18" charset="0"/>
              </a:rPr>
              <a:t> знание особенностей взрослых обучающихся:   </a:t>
            </a:r>
          </a:p>
          <a:p>
            <a:r>
              <a:rPr lang="ru-RU" altLang="ru-RU" sz="2400">
                <a:latin typeface="Times New Roman" panose="02020603050405020304" pitchFamily="18" charset="0"/>
                <a:cs typeface="Times New Roman" panose="02020603050405020304" pitchFamily="18" charset="0"/>
              </a:rPr>
              <a:t>   </a:t>
            </a:r>
            <a:r>
              <a:rPr lang="ru-RU" altLang="ru-RU" sz="2400" i="1">
                <a:latin typeface="Times New Roman" panose="02020603050405020304" pitchFamily="18" charset="0"/>
                <a:cs typeface="Times New Roman" panose="02020603050405020304" pitchFamily="18" charset="0"/>
              </a:rPr>
              <a:t>профессиональных,  психических, физиологических </a:t>
            </a:r>
          </a:p>
          <a:p>
            <a:pPr>
              <a:buFontTx/>
              <a:buChar char="•"/>
            </a:pPr>
            <a:r>
              <a:rPr lang="ru-RU" altLang="ru-RU" sz="2400">
                <a:latin typeface="Times New Roman" panose="02020603050405020304" pitchFamily="18" charset="0"/>
                <a:cs typeface="Times New Roman" panose="02020603050405020304" pitchFamily="18" charset="0"/>
              </a:rPr>
              <a:t> владение технологиями обучения взрослых </a:t>
            </a:r>
          </a:p>
          <a:p>
            <a:pPr>
              <a:buFontTx/>
              <a:buChar char="•"/>
            </a:pPr>
            <a:r>
              <a:rPr lang="ru-RU" altLang="ru-RU" sz="2400">
                <a:latin typeface="Times New Roman" panose="02020603050405020304" pitchFamily="18" charset="0"/>
                <a:cs typeface="Times New Roman" panose="02020603050405020304" pitchFamily="18" charset="0"/>
              </a:rPr>
              <a:t> умение предоставлять главенствующую роль обучаемому, </a:t>
            </a:r>
          </a:p>
          <a:p>
            <a:r>
              <a:rPr lang="ru-RU" altLang="ru-RU" sz="2400">
                <a:latin typeface="Times New Roman" panose="02020603050405020304" pitchFamily="18" charset="0"/>
                <a:cs typeface="Times New Roman" panose="02020603050405020304" pitchFamily="18" charset="0"/>
              </a:rPr>
              <a:t>  а себя видеть в роли наставника и организатора </a:t>
            </a:r>
          </a:p>
          <a:p>
            <a:pPr>
              <a:buFontTx/>
              <a:buChar char="•"/>
            </a:pPr>
            <a:r>
              <a:rPr lang="ru-RU" altLang="ru-RU" sz="2400">
                <a:latin typeface="Times New Roman" panose="02020603050405020304" pitchFamily="18" charset="0"/>
                <a:cs typeface="Times New Roman" panose="02020603050405020304" pitchFamily="18" charset="0"/>
              </a:rPr>
              <a:t> организаторские способности</a:t>
            </a:r>
          </a:p>
          <a:p>
            <a:pPr>
              <a:buFontTx/>
              <a:buChar char="•"/>
            </a:pPr>
            <a:r>
              <a:rPr lang="ru-RU" altLang="ru-RU" sz="2400">
                <a:latin typeface="Times New Roman" panose="02020603050405020304" pitchFamily="18" charset="0"/>
                <a:cs typeface="Times New Roman" panose="02020603050405020304" pitchFamily="18" charset="0"/>
              </a:rPr>
              <a:t> коммуникабельность</a:t>
            </a:r>
          </a:p>
          <a:p>
            <a:pPr>
              <a:buFontTx/>
              <a:buChar char="•"/>
            </a:pPr>
            <a:r>
              <a:rPr lang="ru-RU" altLang="ru-RU" sz="2400">
                <a:latin typeface="Times New Roman" panose="02020603050405020304" pitchFamily="18" charset="0"/>
                <a:cs typeface="Times New Roman" panose="02020603050405020304" pitchFamily="18" charset="0"/>
              </a:rPr>
              <a:t> тактичность</a:t>
            </a:r>
          </a:p>
          <a:p>
            <a:pPr>
              <a:buFontTx/>
              <a:buChar char="•"/>
            </a:pPr>
            <a:r>
              <a:rPr lang="ru-RU" altLang="ru-RU" sz="2400">
                <a:latin typeface="Times New Roman" panose="02020603050405020304" pitchFamily="18" charset="0"/>
                <a:cs typeface="Times New Roman" panose="02020603050405020304" pitchFamily="18" charset="0"/>
              </a:rPr>
              <a:t> сила убеждения</a:t>
            </a:r>
          </a:p>
          <a:p>
            <a:pPr>
              <a:buFontTx/>
              <a:buChar char="•"/>
            </a:pPr>
            <a:r>
              <a:rPr lang="ru-RU" altLang="ru-RU" sz="2400">
                <a:latin typeface="Times New Roman" panose="02020603050405020304" pitchFamily="18" charset="0"/>
                <a:cs typeface="Times New Roman" panose="02020603050405020304" pitchFamily="18" charset="0"/>
              </a:rPr>
              <a:t> доверительность в общении</a:t>
            </a:r>
            <a:endParaRPr lang="ru-RU" altLang="ru-RU" sz="2400"/>
          </a:p>
        </p:txBody>
      </p:sp>
      <p:sp>
        <p:nvSpPr>
          <p:cNvPr id="136195" name="Прямоугольник 2"/>
          <p:cNvSpPr>
            <a:spLocks noChangeArrowheads="1"/>
          </p:cNvSpPr>
          <p:nvPr/>
        </p:nvSpPr>
        <p:spPr bwMode="auto">
          <a:xfrm>
            <a:off x="1763713" y="333375"/>
            <a:ext cx="6192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57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a:latin typeface="Times New Roman" panose="02020603050405020304" pitchFamily="18" charset="0"/>
                <a:cs typeface="Times New Roman" panose="02020603050405020304" pitchFamily="18" charset="0"/>
              </a:rPr>
              <a:t>Требования к современному андрагогу</a:t>
            </a:r>
            <a:endParaRPr lang="ru-RU" altLang="ru-RU"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Прямоугольник 1"/>
          <p:cNvSpPr>
            <a:spLocks noChangeArrowheads="1"/>
          </p:cNvSpPr>
          <p:nvPr/>
        </p:nvSpPr>
        <p:spPr bwMode="auto">
          <a:xfrm>
            <a:off x="684213" y="476250"/>
            <a:ext cx="7343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Процесс совершенствования навыков, повышения профессионального мастерства никогда не завершается: его можно представить в виде бесконечной </a:t>
            </a:r>
            <a:r>
              <a:rPr lang="ru-RU" altLang="ru-RU" b="1" i="1">
                <a:latin typeface="Calibri" panose="020F0502020204030204" pitchFamily="34" charset="0"/>
              </a:rPr>
              <a:t>спирали развития компетентности</a:t>
            </a:r>
            <a:r>
              <a:rPr lang="ru-RU" altLang="ru-RU" b="1">
                <a:latin typeface="Calibri" panose="020F0502020204030204" pitchFamily="34" charset="0"/>
              </a:rPr>
              <a:t> </a:t>
            </a:r>
            <a:endParaRPr lang="ru-RU" altLang="ru-RU">
              <a:latin typeface="Calibri" panose="020F0502020204030204" pitchFamily="34" charset="0"/>
            </a:endParaRPr>
          </a:p>
        </p:txBody>
      </p:sp>
      <p:pic>
        <p:nvPicPr>
          <p:cNvPr id="137219" name="Рисунок 9" descr="http://hr-portal.ru/img/art/874_pic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0275" y="1989138"/>
            <a:ext cx="70580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TextBox 2"/>
          <p:cNvSpPr txBox="1">
            <a:spLocks noChangeArrowheads="1"/>
          </p:cNvSpPr>
          <p:nvPr/>
        </p:nvSpPr>
        <p:spPr bwMode="auto">
          <a:xfrm>
            <a:off x="5867400" y="3860800"/>
            <a:ext cx="33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a:solidFill>
                  <a:srgbClr val="C00000"/>
                </a:solidFill>
                <a:latin typeface="Franklin Gothic Heavy" panose="020B0903020102020204" pitchFamily="34" charset="0"/>
              </a:rPr>
              <a:t>1</a:t>
            </a:r>
          </a:p>
        </p:txBody>
      </p:sp>
      <p:sp>
        <p:nvSpPr>
          <p:cNvPr id="137221" name="TextBox 4"/>
          <p:cNvSpPr txBox="1">
            <a:spLocks noChangeArrowheads="1"/>
          </p:cNvSpPr>
          <p:nvPr/>
        </p:nvSpPr>
        <p:spPr bwMode="auto">
          <a:xfrm>
            <a:off x="5853113" y="4797425"/>
            <a:ext cx="334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a:solidFill>
                  <a:srgbClr val="C00000"/>
                </a:solidFill>
                <a:latin typeface="Franklin Gothic Heavy" panose="020B0903020102020204" pitchFamily="34" charset="0"/>
              </a:rPr>
              <a:t>2</a:t>
            </a:r>
          </a:p>
        </p:txBody>
      </p:sp>
      <p:sp>
        <p:nvSpPr>
          <p:cNvPr id="137222" name="TextBox 5"/>
          <p:cNvSpPr txBox="1">
            <a:spLocks noChangeArrowheads="1"/>
          </p:cNvSpPr>
          <p:nvPr/>
        </p:nvSpPr>
        <p:spPr bwMode="auto">
          <a:xfrm>
            <a:off x="2771775" y="4797425"/>
            <a:ext cx="334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a:solidFill>
                  <a:srgbClr val="C00000"/>
                </a:solidFill>
                <a:latin typeface="Franklin Gothic Heavy" panose="020B0903020102020204" pitchFamily="34" charset="0"/>
              </a:rPr>
              <a:t>3</a:t>
            </a:r>
          </a:p>
        </p:txBody>
      </p:sp>
      <p:sp>
        <p:nvSpPr>
          <p:cNvPr id="137223" name="TextBox 6"/>
          <p:cNvSpPr txBox="1">
            <a:spLocks noChangeArrowheads="1"/>
          </p:cNvSpPr>
          <p:nvPr/>
        </p:nvSpPr>
        <p:spPr bwMode="auto">
          <a:xfrm>
            <a:off x="2771775" y="3709988"/>
            <a:ext cx="334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a:solidFill>
                  <a:srgbClr val="C00000"/>
                </a:solidFill>
                <a:latin typeface="Franklin Gothic Heavy" panose="020B0903020102020204" pitchFamily="34" charset="0"/>
              </a:rPr>
              <a:t>4</a:t>
            </a:r>
          </a:p>
        </p:txBody>
      </p:sp>
      <p:sp>
        <p:nvSpPr>
          <p:cNvPr id="137224" name="TextBox 7"/>
          <p:cNvSpPr txBox="1">
            <a:spLocks noChangeArrowheads="1"/>
          </p:cNvSpPr>
          <p:nvPr/>
        </p:nvSpPr>
        <p:spPr bwMode="auto">
          <a:xfrm>
            <a:off x="3276600" y="2708275"/>
            <a:ext cx="334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a:solidFill>
                  <a:srgbClr val="C00000"/>
                </a:solidFill>
                <a:latin typeface="Franklin Gothic Heavy" panose="020B0903020102020204" pitchFamily="34" charset="0"/>
              </a:rPr>
              <a:t>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179388" y="3716338"/>
            <a:ext cx="8247062" cy="2952750"/>
          </a:xfrm>
        </p:spPr>
        <p:txBody>
          <a:bodyPr rtlCol="0">
            <a:normAutofit fontScale="92500" lnSpcReduction="10000"/>
          </a:bodyPr>
          <a:lstStyle/>
          <a:p>
            <a:pPr eaLnBrk="1" fontAlgn="auto" hangingPunct="1">
              <a:lnSpc>
                <a:spcPct val="80000"/>
              </a:lnSpc>
              <a:spcAft>
                <a:spcPts val="0"/>
              </a:spcAft>
              <a:buFont typeface="Wingdings 2" pitchFamily="18" charset="2"/>
              <a:buNone/>
              <a:defRPr/>
            </a:pPr>
            <a:r>
              <a:rPr lang="ru-RU" dirty="0" smtClean="0">
                <a:solidFill>
                  <a:schemeClr val="bg1"/>
                </a:solidFill>
              </a:rPr>
              <a:t>			- </a:t>
            </a:r>
            <a:r>
              <a:rPr lang="ru-RU" b="1" dirty="0" smtClean="0">
                <a:solidFill>
                  <a:schemeClr val="bg1"/>
                </a:solidFill>
              </a:rPr>
              <a:t>обмен действиями</a:t>
            </a:r>
            <a:r>
              <a:rPr lang="ru-RU" dirty="0" smtClean="0">
                <a:solidFill>
                  <a:schemeClr val="bg1"/>
                </a:solidFill>
              </a:rPr>
              <a:t>…</a:t>
            </a:r>
          </a:p>
          <a:p>
            <a:pPr eaLnBrk="1" fontAlgn="auto" hangingPunct="1">
              <a:lnSpc>
                <a:spcPct val="80000"/>
              </a:lnSpc>
              <a:spcAft>
                <a:spcPts val="0"/>
              </a:spcAft>
              <a:buFontTx/>
              <a:buChar char="-"/>
              <a:defRPr/>
            </a:pPr>
            <a:endParaRPr lang="ru-RU" sz="2100" u="sng" dirty="0" smtClean="0">
              <a:solidFill>
                <a:schemeClr val="bg1"/>
              </a:solidFill>
            </a:endParaRPr>
          </a:p>
          <a:p>
            <a:pPr algn="ctr" eaLnBrk="1" fontAlgn="auto" hangingPunct="1">
              <a:lnSpc>
                <a:spcPct val="80000"/>
              </a:lnSpc>
              <a:spcAft>
                <a:spcPts val="0"/>
              </a:spcAft>
              <a:buFont typeface="Wingdings 2" pitchFamily="18" charset="2"/>
              <a:buNone/>
              <a:defRPr/>
            </a:pPr>
            <a:r>
              <a:rPr lang="ru-RU" sz="2800" b="1" u="sng" dirty="0" smtClean="0">
                <a:solidFill>
                  <a:srgbClr val="FF0000"/>
                </a:solidFill>
              </a:rPr>
              <a:t>Механизмы</a:t>
            </a:r>
            <a:r>
              <a:rPr lang="ru-RU" sz="2800" b="1" dirty="0" smtClean="0">
                <a:solidFill>
                  <a:srgbClr val="FF0000"/>
                </a:solidFill>
              </a:rPr>
              <a:t> </a:t>
            </a:r>
            <a:r>
              <a:rPr lang="ru-RU" sz="2800" b="1" u="sng" dirty="0" smtClean="0">
                <a:solidFill>
                  <a:srgbClr val="FF0000"/>
                </a:solidFill>
              </a:rPr>
              <a:t>взаимодействия</a:t>
            </a:r>
            <a:r>
              <a:rPr lang="ru-RU" sz="2800" b="1" dirty="0" smtClean="0">
                <a:solidFill>
                  <a:srgbClr val="FF0000"/>
                </a:solidFill>
              </a:rPr>
              <a:t>:</a:t>
            </a:r>
          </a:p>
          <a:p>
            <a:pPr marL="0" indent="0" eaLnBrk="1" fontAlgn="auto" hangingPunct="1">
              <a:lnSpc>
                <a:spcPct val="80000"/>
              </a:lnSpc>
              <a:spcAft>
                <a:spcPts val="0"/>
              </a:spcAft>
              <a:buFont typeface="Arial" panose="020B0604020202020204" pitchFamily="34" charset="0"/>
              <a:buNone/>
              <a:defRPr/>
            </a:pPr>
            <a:r>
              <a:rPr lang="ru-RU" sz="2200" i="1" dirty="0" smtClean="0">
                <a:latin typeface="Constantia" panose="02030602050306030303" pitchFamily="18" charset="0"/>
              </a:rPr>
              <a:t>воздействия на партнёра по общению с целью достижения контроля над его поведением и внутренними установками.</a:t>
            </a:r>
            <a:endParaRPr lang="ru-RU" sz="2200" b="1" i="1" dirty="0" smtClean="0">
              <a:latin typeface="Constantia" panose="02030602050306030303" pitchFamily="18" charset="0"/>
            </a:endParaRPr>
          </a:p>
          <a:p>
            <a:pPr eaLnBrk="1" fontAlgn="auto" hangingPunct="1">
              <a:lnSpc>
                <a:spcPct val="80000"/>
              </a:lnSpc>
              <a:spcAft>
                <a:spcPts val="0"/>
              </a:spcAft>
              <a:defRPr/>
            </a:pPr>
            <a:r>
              <a:rPr lang="ru-RU" sz="2200" b="1" dirty="0" smtClean="0">
                <a:latin typeface="Constantia" panose="02030602050306030303" pitchFamily="18" charset="0"/>
              </a:rPr>
              <a:t>Манипуляция - </a:t>
            </a:r>
            <a:r>
              <a:rPr lang="ru-RU" sz="2200" i="1" u="sng" dirty="0" smtClean="0">
                <a:latin typeface="Constantia" panose="02030602050306030303" pitchFamily="18" charset="0"/>
              </a:rPr>
              <a:t>скрытое </a:t>
            </a:r>
            <a:r>
              <a:rPr lang="ru-RU" sz="2200" i="1" dirty="0" smtClean="0">
                <a:latin typeface="Constantia" panose="02030602050306030303" pitchFamily="18" charset="0"/>
              </a:rPr>
              <a:t>психологическое воздействие на партнера по общению с целью добиться от него выгодного поведения</a:t>
            </a:r>
            <a:endParaRPr lang="ru-RU" sz="2200" b="1" i="1" dirty="0" smtClean="0">
              <a:latin typeface="Constantia" panose="02030602050306030303" pitchFamily="18" charset="0"/>
            </a:endParaRPr>
          </a:p>
          <a:p>
            <a:pPr eaLnBrk="1" fontAlgn="auto" hangingPunct="1">
              <a:lnSpc>
                <a:spcPct val="80000"/>
              </a:lnSpc>
              <a:spcAft>
                <a:spcPts val="0"/>
              </a:spcAft>
              <a:defRPr/>
            </a:pPr>
            <a:r>
              <a:rPr lang="ru-RU" sz="2200" b="1" dirty="0" smtClean="0">
                <a:latin typeface="Constantia" panose="02030602050306030303" pitchFamily="18" charset="0"/>
              </a:rPr>
              <a:t>Актуализация - </a:t>
            </a:r>
            <a:r>
              <a:rPr lang="ru-RU" sz="2200" i="1" dirty="0" smtClean="0">
                <a:latin typeface="Constantia" panose="02030602050306030303" pitchFamily="18" charset="0"/>
              </a:rPr>
              <a:t>восприятие партнёра как </a:t>
            </a:r>
            <a:r>
              <a:rPr lang="ru-RU" sz="2200" i="1" u="sng" dirty="0" smtClean="0">
                <a:latin typeface="Constantia" panose="02030602050306030303" pitchFamily="18" charset="0"/>
              </a:rPr>
              <a:t>равного</a:t>
            </a:r>
            <a:r>
              <a:rPr lang="ru-RU" sz="2200" i="1" dirty="0" smtClean="0">
                <a:latin typeface="Constantia" panose="02030602050306030303" pitchFamily="18" charset="0"/>
              </a:rPr>
              <a:t>, имеющего право на собственное мнение и собственное решение</a:t>
            </a:r>
            <a:endParaRPr lang="ru-RU" sz="2200" i="1" u="sng" dirty="0" smtClean="0">
              <a:latin typeface="Constantia" panose="02030602050306030303" pitchFamily="18" charset="0"/>
            </a:endParaRPr>
          </a:p>
        </p:txBody>
      </p:sp>
      <p:sp>
        <p:nvSpPr>
          <p:cNvPr id="16387" name="Rectangle 2"/>
          <p:cNvSpPr>
            <a:spLocks noGrp="1" noChangeArrowheads="1"/>
          </p:cNvSpPr>
          <p:nvPr>
            <p:ph type="title"/>
          </p:nvPr>
        </p:nvSpPr>
        <p:spPr>
          <a:xfrm>
            <a:off x="866775" y="28575"/>
            <a:ext cx="6870700" cy="612775"/>
          </a:xfrm>
        </p:spPr>
        <p:txBody>
          <a:bodyPr/>
          <a:lstStyle/>
          <a:p>
            <a:pPr eaLnBrk="1" hangingPunct="1"/>
            <a:r>
              <a:rPr lang="ru-RU" altLang="ru-RU" sz="3200" b="1" smtClean="0">
                <a:solidFill>
                  <a:srgbClr val="FF0000"/>
                </a:solidFill>
              </a:rPr>
              <a:t>Интерактивная сторона</a:t>
            </a:r>
          </a:p>
        </p:txBody>
      </p:sp>
      <p:sp>
        <p:nvSpPr>
          <p:cNvPr id="16388" name="Прямоугольник 3"/>
          <p:cNvSpPr>
            <a:spLocks noChangeArrowheads="1"/>
          </p:cNvSpPr>
          <p:nvPr/>
        </p:nvSpPr>
        <p:spPr bwMode="auto">
          <a:xfrm>
            <a:off x="250825" y="642938"/>
            <a:ext cx="856932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     </a:t>
            </a:r>
            <a:r>
              <a:rPr lang="ru-RU" altLang="ru-RU" b="1">
                <a:solidFill>
                  <a:srgbClr val="FF0000"/>
                </a:solidFill>
                <a:latin typeface="Constantia" panose="02030602050306030303" pitchFamily="18" charset="0"/>
              </a:rPr>
              <a:t>Взаимодействие </a:t>
            </a:r>
            <a:r>
              <a:rPr lang="ru-RU" altLang="ru-RU">
                <a:latin typeface="Constantia" panose="02030602050306030303" pitchFamily="18" charset="0"/>
              </a:rPr>
              <a:t>– систематическое, устойчивое выполнение действий, которое направлено на то, чтобы вызвать ответную реакцию, при этом вызванная реакция порождает реакцию воздействующего.</a:t>
            </a:r>
            <a:br>
              <a:rPr lang="ru-RU" altLang="ru-RU">
                <a:latin typeface="Constantia" panose="02030602050306030303" pitchFamily="18" charset="0"/>
              </a:rPr>
            </a:br>
            <a:r>
              <a:rPr lang="ru-RU" altLang="ru-RU">
                <a:latin typeface="Constantia" panose="02030602050306030303" pitchFamily="18" charset="0"/>
              </a:rPr>
              <a:t>     Во взаимодействии реализуется отношение человека к другому человеку как к субъекту, у которого есть свой собственный мир.</a:t>
            </a:r>
            <a:br>
              <a:rPr lang="ru-RU" altLang="ru-RU">
                <a:latin typeface="Constantia" panose="02030602050306030303" pitchFamily="18" charset="0"/>
              </a:rPr>
            </a:br>
            <a:r>
              <a:rPr lang="ru-RU" altLang="ru-RU">
                <a:latin typeface="Constantia" panose="02030602050306030303" pitchFamily="18" charset="0"/>
              </a:rPr>
              <a:t>    Во взаимодействии выделяют два компонента: </a:t>
            </a:r>
            <a:r>
              <a:rPr lang="ru-RU" altLang="ru-RU" i="1">
                <a:latin typeface="Constantia" panose="02030602050306030303" pitchFamily="18" charset="0"/>
              </a:rPr>
              <a:t>содержание и стиль.</a:t>
            </a:r>
            <a:br>
              <a:rPr lang="ru-RU" altLang="ru-RU" i="1">
                <a:latin typeface="Constantia" panose="02030602050306030303" pitchFamily="18" charset="0"/>
              </a:rPr>
            </a:br>
            <a:r>
              <a:rPr lang="ru-RU" altLang="ru-RU" i="1">
                <a:latin typeface="Constantia" panose="02030602050306030303" pitchFamily="18" charset="0"/>
              </a:rPr>
              <a:t>Содержание</a:t>
            </a:r>
            <a:r>
              <a:rPr lang="ru-RU" altLang="ru-RU">
                <a:latin typeface="Constantia" panose="02030602050306030303" pitchFamily="18" charset="0"/>
              </a:rPr>
              <a:t> определяет, вокруг чего или по поводу чего развертывается то или иное взаимодействие.</a:t>
            </a:r>
            <a:br>
              <a:rPr lang="ru-RU" altLang="ru-RU">
                <a:latin typeface="Constantia" panose="02030602050306030303" pitchFamily="18" charset="0"/>
              </a:rPr>
            </a:br>
            <a:r>
              <a:rPr lang="ru-RU" altLang="ru-RU" i="1">
                <a:latin typeface="Constantia" panose="02030602050306030303" pitchFamily="18" charset="0"/>
              </a:rPr>
              <a:t>Стиль</a:t>
            </a:r>
            <a:r>
              <a:rPr lang="ru-RU" altLang="ru-RU">
                <a:latin typeface="Constantia" panose="02030602050306030303" pitchFamily="18" charset="0"/>
              </a:rPr>
              <a:t> указывает на то, как человек взаимодействует с окружающими.</a:t>
            </a:r>
            <a:br>
              <a:rPr lang="ru-RU" altLang="ru-RU">
                <a:latin typeface="Constantia" panose="02030602050306030303" pitchFamily="18" charset="0"/>
              </a:rPr>
            </a:br>
            <a:r>
              <a:rPr lang="ru-RU" altLang="ru-RU">
                <a:latin typeface="Constantia" panose="02030602050306030303" pitchFamily="18" charset="0"/>
              </a:rPr>
              <a:t>Три основных стиля взаимодействия:</a:t>
            </a:r>
            <a:br>
              <a:rPr lang="ru-RU" altLang="ru-RU">
                <a:latin typeface="Constantia" panose="02030602050306030303" pitchFamily="18" charset="0"/>
              </a:rPr>
            </a:br>
            <a:r>
              <a:rPr lang="ru-RU" altLang="ru-RU">
                <a:latin typeface="Constantia" panose="02030602050306030303" pitchFamily="18" charset="0"/>
              </a:rPr>
              <a:t>- ритуальный;</a:t>
            </a:r>
            <a:br>
              <a:rPr lang="ru-RU" altLang="ru-RU">
                <a:latin typeface="Constantia" panose="02030602050306030303" pitchFamily="18" charset="0"/>
              </a:rPr>
            </a:br>
            <a:r>
              <a:rPr lang="ru-RU" altLang="ru-RU">
                <a:latin typeface="Constantia" panose="02030602050306030303" pitchFamily="18" charset="0"/>
              </a:rPr>
              <a:t>- манипулятивный;</a:t>
            </a:r>
            <a:br>
              <a:rPr lang="ru-RU" altLang="ru-RU">
                <a:latin typeface="Constantia" panose="02030602050306030303" pitchFamily="18" charset="0"/>
              </a:rPr>
            </a:br>
            <a:r>
              <a:rPr lang="ru-RU" altLang="ru-RU">
                <a:latin typeface="Constantia" panose="02030602050306030303" pitchFamily="18" charset="0"/>
              </a:rPr>
              <a:t>- гуманистический</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3"/>
          <p:cNvSpPr>
            <a:spLocks noChangeArrowheads="1"/>
          </p:cNvSpPr>
          <p:nvPr/>
        </p:nvSpPr>
        <p:spPr bwMode="auto">
          <a:xfrm>
            <a:off x="250825" y="188913"/>
            <a:ext cx="8713788"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Calibri" panose="020F0502020204030204" pitchFamily="34" charset="0"/>
              </a:rPr>
              <a:t>Манипуляторы:</a:t>
            </a:r>
          </a:p>
          <a:p>
            <a:pPr eaLnBrk="1" hangingPunct="1"/>
            <a:r>
              <a:rPr lang="ru-RU" altLang="ru-RU" b="1">
                <a:latin typeface="Calibri" panose="020F0502020204030204" pitchFamily="34" charset="0"/>
              </a:rPr>
              <a:t>1. Ложь. </a:t>
            </a:r>
            <a:r>
              <a:rPr lang="ru-RU" altLang="ru-RU">
                <a:latin typeface="Calibri" panose="020F0502020204030204" pitchFamily="34" charset="0"/>
              </a:rPr>
              <a:t>Используют приемы, методы, маневры. «Ломают комедию», разыгрывают роли, всеми силами стремятся произвести впечатление. Чувств не испытывают, а старательно подбирают и выражают их в зависимости от обстоятельств.</a:t>
            </a:r>
          </a:p>
          <a:p>
            <a:pPr eaLnBrk="1" hangingPunct="1"/>
            <a:r>
              <a:rPr lang="ru-RU" altLang="ru-RU" b="1">
                <a:latin typeface="Calibri" panose="020F0502020204030204" pitchFamily="34" charset="0"/>
              </a:rPr>
              <a:t>2. Неосознанность (апатия, скука). </a:t>
            </a:r>
            <a:r>
              <a:rPr lang="ru-RU" altLang="ru-RU">
                <a:latin typeface="Calibri" panose="020F0502020204030204" pitchFamily="34" charset="0"/>
              </a:rPr>
              <a:t>Не осознают действительного значения жизни. У них «туннельное видение», т.е. видят и слышат лишь то, что хотят видеть и слышать</a:t>
            </a:r>
            <a:r>
              <a:rPr lang="ru-RU" altLang="ru-RU" b="1">
                <a:latin typeface="Calibri" panose="020F0502020204030204" pitchFamily="34" charset="0"/>
              </a:rPr>
              <a:t>.</a:t>
            </a:r>
          </a:p>
          <a:p>
            <a:pPr eaLnBrk="1" hangingPunct="1"/>
            <a:r>
              <a:rPr lang="ru-RU" altLang="ru-RU" b="1">
                <a:latin typeface="Calibri" panose="020F0502020204030204" pitchFamily="34" charset="0"/>
              </a:rPr>
              <a:t>3. Контроль. </a:t>
            </a:r>
            <a:r>
              <a:rPr lang="ru-RU" altLang="ru-RU">
                <a:latin typeface="Calibri" panose="020F0502020204030204" pitchFamily="34" charset="0"/>
              </a:rPr>
              <a:t>Для них жизнь – это шахматная игра. Стараются контролировать ситуацию; их тоже кто-то контролирует. Внешне сохраняют спокойствие для того, чтобы скрыть свои планы от своего оппонента.</a:t>
            </a:r>
          </a:p>
          <a:p>
            <a:pPr eaLnBrk="1" hangingPunct="1"/>
            <a:r>
              <a:rPr lang="ru-RU" altLang="ru-RU" b="1">
                <a:latin typeface="Calibri" panose="020F0502020204030204" pitchFamily="34" charset="0"/>
              </a:rPr>
              <a:t>4. Цинизм. </a:t>
            </a:r>
            <a:r>
              <a:rPr lang="ru-RU" altLang="ru-RU">
                <a:latin typeface="Calibri" panose="020F0502020204030204" pitchFamily="34" charset="0"/>
              </a:rPr>
              <a:t>Не доверяют никому – ни себе, ни другим. В глубине своей натуры не доверяют человеческой природе вообще. Делят людей на две большие категории: те, кого контролируют, и те, кто контролирует.</a:t>
            </a:r>
          </a:p>
          <a:p>
            <a:pPr eaLnBrk="1" hangingPunct="1"/>
            <a:r>
              <a:rPr lang="ru-RU" altLang="ru-RU">
                <a:latin typeface="Calibri" panose="020F0502020204030204" pitchFamily="34" charset="0"/>
              </a:rPr>
              <a:t> </a:t>
            </a:r>
          </a:p>
          <a:p>
            <a:pPr algn="ctr" eaLnBrk="1" hangingPunct="1"/>
            <a:r>
              <a:rPr lang="ru-RU" altLang="ru-RU" b="1">
                <a:latin typeface="Calibri" panose="020F0502020204030204" pitchFamily="34" charset="0"/>
              </a:rPr>
              <a:t>Актуализаторы:</a:t>
            </a:r>
          </a:p>
          <a:p>
            <a:pPr eaLnBrk="1" hangingPunct="1"/>
            <a:r>
              <a:rPr lang="ru-RU" altLang="ru-RU" b="1">
                <a:latin typeface="Calibri" panose="020F0502020204030204" pitchFamily="34" charset="0"/>
              </a:rPr>
              <a:t>1. Честность. </a:t>
            </a:r>
            <a:r>
              <a:rPr lang="ru-RU" altLang="ru-RU">
                <a:latin typeface="Calibri" panose="020F0502020204030204" pitchFamily="34" charset="0"/>
              </a:rPr>
              <a:t>Способны быть честными в любых чувствах, какими бы они не были. Их характеризует чистосердечность, выразительность.</a:t>
            </a:r>
          </a:p>
          <a:p>
            <a:pPr eaLnBrk="1" hangingPunct="1"/>
            <a:r>
              <a:rPr lang="ru-RU" altLang="ru-RU" b="1">
                <a:latin typeface="Calibri" panose="020F0502020204030204" pitchFamily="34" charset="0"/>
              </a:rPr>
              <a:t>2. Осознанность. </a:t>
            </a:r>
            <a:r>
              <a:rPr lang="ru-RU" altLang="ru-RU">
                <a:latin typeface="Calibri" panose="020F0502020204030204" pitchFamily="34" charset="0"/>
              </a:rPr>
              <a:t>Хорошо видят и слышат себя и других. Способны сами сформировать свое мнение о произведениях искусства, о музыке и всей жизни.</a:t>
            </a:r>
          </a:p>
          <a:p>
            <a:pPr eaLnBrk="1" hangingPunct="1"/>
            <a:r>
              <a:rPr lang="ru-RU" altLang="ru-RU" b="1">
                <a:latin typeface="Calibri" panose="020F0502020204030204" pitchFamily="34" charset="0"/>
              </a:rPr>
              <a:t>3. Свобода. </a:t>
            </a:r>
            <a:r>
              <a:rPr lang="ru-RU" altLang="ru-RU">
                <a:latin typeface="Calibri" panose="020F0502020204030204" pitchFamily="34" charset="0"/>
              </a:rPr>
              <a:t>Обладают свободой выражать свои потенциалы. Они – хозяева своей жизни; субъекты.</a:t>
            </a:r>
          </a:p>
          <a:p>
            <a:pPr eaLnBrk="1" hangingPunct="1"/>
            <a:r>
              <a:rPr lang="ru-RU" altLang="ru-RU" b="1">
                <a:latin typeface="Calibri" panose="020F0502020204030204" pitchFamily="34" charset="0"/>
              </a:rPr>
              <a:t>4. Доверие. </a:t>
            </a:r>
            <a:r>
              <a:rPr lang="ru-RU" altLang="ru-RU">
                <a:latin typeface="Calibri" panose="020F0502020204030204" pitchFamily="34" charset="0"/>
              </a:rPr>
              <a:t>Глубоко верят в других и в себя, все время стремятся установить связь с жизнью и справиться с трудностями здесь и теперь.</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971550" y="1125538"/>
            <a:ext cx="7489825" cy="3457575"/>
          </a:xfrm>
        </p:spPr>
        <p:txBody>
          <a:bodyPr/>
          <a:lstStyle/>
          <a:p>
            <a:pPr eaLnBrk="1" hangingPunct="1">
              <a:lnSpc>
                <a:spcPct val="80000"/>
              </a:lnSpc>
              <a:buFont typeface="Arial" panose="020B0604020202020204" pitchFamily="34" charset="0"/>
              <a:buNone/>
            </a:pPr>
            <a:r>
              <a:rPr lang="ru-RU" altLang="ru-RU" sz="2400" smtClean="0"/>
              <a:t>«Пожалуйста, вымой посуду, ты моешь её просто идеально»</a:t>
            </a:r>
          </a:p>
          <a:p>
            <a:pPr eaLnBrk="1" hangingPunct="1">
              <a:lnSpc>
                <a:spcPct val="80000"/>
              </a:lnSpc>
              <a:buFont typeface="Arial" panose="020B0604020202020204" pitchFamily="34" charset="0"/>
              <a:buNone/>
            </a:pPr>
            <a:r>
              <a:rPr lang="ru-RU" altLang="ru-RU" sz="2400" smtClean="0"/>
              <a:t>«Если ты закончишь четверть на пятерки, мы купим тебе собаку»</a:t>
            </a:r>
          </a:p>
          <a:p>
            <a:pPr eaLnBrk="1" hangingPunct="1">
              <a:lnSpc>
                <a:spcPct val="80000"/>
              </a:lnSpc>
              <a:buFont typeface="Arial" panose="020B0604020202020204" pitchFamily="34" charset="0"/>
              <a:buNone/>
            </a:pPr>
            <a:r>
              <a:rPr lang="ru-RU" altLang="ru-RU" sz="2400" smtClean="0"/>
              <a:t>«Если ты не похудеешь, я тебя брошу»</a:t>
            </a:r>
          </a:p>
          <a:p>
            <a:pPr eaLnBrk="1" hangingPunct="1">
              <a:lnSpc>
                <a:spcPct val="80000"/>
              </a:lnSpc>
              <a:buFont typeface="Arial" panose="020B0604020202020204" pitchFamily="34" charset="0"/>
              <a:buNone/>
            </a:pPr>
            <a:r>
              <a:rPr lang="ru-RU" altLang="ru-RU" sz="2400" smtClean="0"/>
              <a:t> «Если ты не найдешь новую работу, я найду другого»</a:t>
            </a:r>
          </a:p>
          <a:p>
            <a:pPr eaLnBrk="1" hangingPunct="1">
              <a:lnSpc>
                <a:spcPct val="80000"/>
              </a:lnSpc>
              <a:buFont typeface="Arial" panose="020B0604020202020204" pitchFamily="34" charset="0"/>
              <a:buNone/>
            </a:pPr>
            <a:r>
              <a:rPr lang="ru-RU" altLang="ru-RU" sz="2400" smtClean="0"/>
              <a:t>«Ты всё не так понял(а)»</a:t>
            </a:r>
          </a:p>
          <a:p>
            <a:pPr eaLnBrk="1" hangingPunct="1">
              <a:lnSpc>
                <a:spcPct val="80000"/>
              </a:lnSpc>
              <a:buFont typeface="Arial" panose="020B0604020202020204" pitchFamily="34" charset="0"/>
              <a:buNone/>
            </a:pPr>
            <a:r>
              <a:rPr lang="ru-RU" altLang="ru-RU" sz="2400" smtClean="0"/>
              <a:t>«Я делаю это ради тебя»</a:t>
            </a:r>
          </a:p>
          <a:p>
            <a:pPr eaLnBrk="1" hangingPunct="1">
              <a:lnSpc>
                <a:spcPct val="80000"/>
              </a:lnSpc>
              <a:buFont typeface="Arial" panose="020B0604020202020204" pitchFamily="34" charset="0"/>
              <a:buNone/>
            </a:pPr>
            <a:r>
              <a:rPr lang="ru-RU" altLang="ru-RU" sz="2400" smtClean="0"/>
              <a:t>«Мне хуже, чем тебе»</a:t>
            </a:r>
          </a:p>
          <a:p>
            <a:pPr eaLnBrk="1" hangingPunct="1">
              <a:lnSpc>
                <a:spcPct val="80000"/>
              </a:lnSpc>
              <a:buFont typeface="Arial" panose="020B0604020202020204" pitchFamily="34" charset="0"/>
              <a:buNone/>
            </a:pPr>
            <a:r>
              <a:rPr lang="ru-RU" altLang="ru-RU" sz="2400" smtClean="0"/>
              <a:t>«Я такой, какой есть»</a:t>
            </a:r>
          </a:p>
          <a:p>
            <a:pPr eaLnBrk="1" hangingPunct="1">
              <a:lnSpc>
                <a:spcPct val="80000"/>
              </a:lnSpc>
              <a:buFont typeface="Arial" panose="020B0604020202020204" pitchFamily="34" charset="0"/>
              <a:buNone/>
            </a:pPr>
            <a:r>
              <a:rPr lang="ru-RU" altLang="ru-RU" sz="2400" smtClean="0"/>
              <a:t>«Только ты можешь меня изменить, только ты можешь меня спасти, исправить, сделать лучше и т.п.»</a:t>
            </a:r>
          </a:p>
          <a:p>
            <a:pPr eaLnBrk="1" hangingPunct="1">
              <a:lnSpc>
                <a:spcPct val="80000"/>
              </a:lnSpc>
              <a:buFont typeface="Arial" panose="020B0604020202020204" pitchFamily="34" charset="0"/>
              <a:buNone/>
            </a:pPr>
            <a:r>
              <a:rPr lang="ru-RU" altLang="ru-RU" sz="2400" smtClean="0"/>
              <a:t>«Если ты меня бросишь, то я не хочу больше жить».</a:t>
            </a:r>
            <a:endParaRPr lang="ru-RU" altLang="ru-RU" sz="2400" smtClean="0">
              <a:solidFill>
                <a:schemeClr val="bg1"/>
              </a:solidFill>
              <a:latin typeface="Century Gothic" panose="020B0502020202020204" pitchFamily="34" charset="0"/>
            </a:endParaRPr>
          </a:p>
        </p:txBody>
      </p:sp>
      <p:sp>
        <p:nvSpPr>
          <p:cNvPr id="18435" name="Rectangle 2"/>
          <p:cNvSpPr>
            <a:spLocks noGrp="1" noChangeArrowheads="1"/>
          </p:cNvSpPr>
          <p:nvPr>
            <p:ph type="title"/>
          </p:nvPr>
        </p:nvSpPr>
        <p:spPr>
          <a:xfrm>
            <a:off x="900113" y="333375"/>
            <a:ext cx="7270750" cy="684213"/>
          </a:xfrm>
        </p:spPr>
        <p:txBody>
          <a:bodyPr/>
          <a:lstStyle/>
          <a:p>
            <a:pPr eaLnBrk="1" hangingPunct="1"/>
            <a:r>
              <a:rPr lang="ru-RU" altLang="ru-RU" sz="2400" b="1" smtClean="0">
                <a:solidFill>
                  <a:srgbClr val="FF0000"/>
                </a:solidFill>
              </a:rPr>
              <a:t>Варианты фраз  манипулятора</a:t>
            </a:r>
            <a:endParaRPr lang="ru-RU" altLang="ru-RU" b="1" smtClean="0">
              <a:solidFill>
                <a:srgbClr val="FF0000"/>
              </a:solidFill>
            </a:endParaRPr>
          </a:p>
        </p:txBody>
      </p:sp>
      <p:sp>
        <p:nvSpPr>
          <p:cNvPr id="18436" name="Прямоугольник 3"/>
          <p:cNvSpPr>
            <a:spLocks noChangeArrowheads="1"/>
          </p:cNvSpPr>
          <p:nvPr/>
        </p:nvSpPr>
        <p:spPr bwMode="auto">
          <a:xfrm>
            <a:off x="2627313" y="5949950"/>
            <a:ext cx="3273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solidFill>
                  <a:srgbClr val="FF0000"/>
                </a:solidFill>
                <a:latin typeface="Calibri" panose="020F0502020204030204" pitchFamily="34" charset="0"/>
              </a:rPr>
              <a:t>Варианты фраз  актуализатора</a:t>
            </a:r>
            <a:endParaRPr lang="ru-RU" altLang="ru-RU">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250825" y="117475"/>
            <a:ext cx="864235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solidFill>
                  <a:srgbClr val="FF0000"/>
                </a:solidFill>
                <a:latin typeface="Calibri" panose="020F0502020204030204" pitchFamily="34" charset="0"/>
              </a:rPr>
              <a:t>   </a:t>
            </a:r>
            <a:r>
              <a:rPr lang="ru-RU" altLang="ru-RU" sz="2000" b="1">
                <a:solidFill>
                  <a:srgbClr val="FF0000"/>
                </a:solidFill>
                <a:latin typeface="Calibri" panose="020F0502020204030204" pitchFamily="34" charset="0"/>
              </a:rPr>
              <a:t>Классификация типов и видов взаимодействия</a:t>
            </a:r>
          </a:p>
          <a:p>
            <a:pPr eaLnBrk="1" hangingPunct="1"/>
            <a:r>
              <a:rPr lang="ru-RU" altLang="ru-RU" b="1">
                <a:latin typeface="Calibri" panose="020F0502020204030204" pitchFamily="34" charset="0"/>
              </a:rPr>
              <a:t>                                 </a:t>
            </a:r>
            <a:r>
              <a:rPr lang="ru-RU" altLang="ru-RU" b="1" u="sng">
                <a:latin typeface="Calibri" panose="020F0502020204030204" pitchFamily="34" charset="0"/>
              </a:rPr>
              <a:t>Межличностное и межгрупповое взаимодействие </a:t>
            </a:r>
            <a:r>
              <a:rPr lang="ru-RU" altLang="ru-RU" b="1" u="sng">
                <a:solidFill>
                  <a:srgbClr val="FF0000"/>
                </a:solidFill>
                <a:latin typeface="Calibri" panose="020F0502020204030204" pitchFamily="34" charset="0"/>
              </a:rPr>
              <a:t/>
            </a:r>
            <a:br>
              <a:rPr lang="ru-RU" altLang="ru-RU" b="1" u="sng">
                <a:solidFill>
                  <a:srgbClr val="FF0000"/>
                </a:solidFill>
                <a:latin typeface="Calibri" panose="020F0502020204030204" pitchFamily="34" charset="0"/>
              </a:rPr>
            </a:br>
            <a:r>
              <a:rPr lang="ru-RU" altLang="ru-RU" b="1">
                <a:solidFill>
                  <a:srgbClr val="FF0000"/>
                </a:solidFill>
                <a:latin typeface="Calibri" panose="020F0502020204030204" pitchFamily="34" charset="0"/>
              </a:rPr>
              <a:t>      </a:t>
            </a:r>
            <a:r>
              <a:rPr lang="ru-RU" altLang="ru-RU" b="1" i="1">
                <a:latin typeface="Calibri" panose="020F0502020204030204" pitchFamily="34" charset="0"/>
              </a:rPr>
              <a:t>Межличностное взаимодействие </a:t>
            </a:r>
            <a:r>
              <a:rPr lang="ru-RU" altLang="ru-RU">
                <a:latin typeface="Calibri" panose="020F0502020204030204" pitchFamily="34" charset="0"/>
              </a:rPr>
              <a:t>– это случайные или преднамеренные, частные или публичные, длительные или кратковременные, вербальные или невербальные контакты и связи двух и более человек, вызывающие взаимные изменения их поведения, деятельности, отношений и установок.</a:t>
            </a:r>
            <a:br>
              <a:rPr lang="ru-RU" altLang="ru-RU">
                <a:latin typeface="Calibri" panose="020F0502020204030204" pitchFamily="34" charset="0"/>
              </a:rPr>
            </a:br>
            <a:r>
              <a:rPr lang="ru-RU" altLang="ru-RU">
                <a:latin typeface="Calibri" panose="020F0502020204030204" pitchFamily="34" charset="0"/>
              </a:rPr>
              <a:t>     </a:t>
            </a:r>
            <a:r>
              <a:rPr lang="ru-RU" altLang="ru-RU" b="1" i="1">
                <a:latin typeface="Calibri" panose="020F0502020204030204" pitchFamily="34" charset="0"/>
              </a:rPr>
              <a:t>Межгрупповое взаимодействие </a:t>
            </a:r>
            <a:r>
              <a:rPr lang="ru-RU" altLang="ru-RU">
                <a:latin typeface="Calibri" panose="020F0502020204030204" pitchFamily="34" charset="0"/>
              </a:rPr>
              <a:t>– процесс непосредственного воздействия множественных субъектов друг на друга, порождающий их взаимную обусловленность и своеобразный характер отношений. Обычно оно имеет место между целыми группами (а также их частями) и выступает как интегрирующий (или дестабилизирующий) фактор развития общества.</a:t>
            </a:r>
            <a:br>
              <a:rPr lang="ru-RU" altLang="ru-RU">
                <a:latin typeface="Calibri" panose="020F0502020204030204" pitchFamily="34" charset="0"/>
              </a:rPr>
            </a:br>
            <a:r>
              <a:rPr lang="ru-RU" altLang="ru-RU">
                <a:latin typeface="Calibri" panose="020F0502020204030204" pitchFamily="34" charset="0"/>
              </a:rPr>
              <a:t>                              </a:t>
            </a:r>
            <a:r>
              <a:rPr lang="ru-RU" altLang="ru-RU" b="1" u="sng">
                <a:latin typeface="Calibri" panose="020F0502020204030204" pitchFamily="34" charset="0"/>
              </a:rPr>
              <a:t>Формальное и неформальное взаимодействие. </a:t>
            </a:r>
            <a:br>
              <a:rPr lang="ru-RU" altLang="ru-RU" b="1" u="sng">
                <a:latin typeface="Calibri" panose="020F0502020204030204" pitchFamily="34" charset="0"/>
              </a:rPr>
            </a:br>
            <a:r>
              <a:rPr lang="ru-RU" altLang="ru-RU" b="1" i="1">
                <a:latin typeface="Calibri" panose="020F0502020204030204" pitchFamily="34" charset="0"/>
              </a:rPr>
              <a:t>       Формальное взаимодействие </a:t>
            </a:r>
            <a:r>
              <a:rPr lang="ru-RU" altLang="ru-RU">
                <a:latin typeface="Calibri" panose="020F0502020204030204" pitchFamily="34" charset="0"/>
              </a:rPr>
              <a:t>– это взаимодействие в формальных группах, которое позволяет упорядочить и ограничить информационные потоки.</a:t>
            </a:r>
            <a:br>
              <a:rPr lang="ru-RU" altLang="ru-RU">
                <a:latin typeface="Calibri" panose="020F0502020204030204" pitchFamily="34" charset="0"/>
              </a:rPr>
            </a:br>
            <a:r>
              <a:rPr lang="ru-RU" altLang="ru-RU">
                <a:latin typeface="Calibri" panose="020F0502020204030204" pitchFamily="34" charset="0"/>
              </a:rPr>
              <a:t>       </a:t>
            </a:r>
            <a:r>
              <a:rPr lang="ru-RU" altLang="ru-RU" b="1" i="1">
                <a:latin typeface="Calibri" panose="020F0502020204030204" pitchFamily="34" charset="0"/>
              </a:rPr>
              <a:t>Неформальное взаимодействие </a:t>
            </a:r>
            <a:r>
              <a:rPr lang="ru-RU" altLang="ru-RU">
                <a:latin typeface="Calibri" panose="020F0502020204030204" pitchFamily="34" charset="0"/>
              </a:rPr>
              <a:t>характеризует социальное взаимодействие между людьми, выражение человеческой потребности в общении по интересам, симпатиям и приверженностям, дополняющее формальное общение.</a:t>
            </a:r>
            <a:br>
              <a:rPr lang="ru-RU" altLang="ru-RU">
                <a:latin typeface="Calibri" panose="020F0502020204030204" pitchFamily="34" charset="0"/>
              </a:rPr>
            </a:br>
            <a:r>
              <a:rPr lang="ru-RU" altLang="ru-RU">
                <a:latin typeface="Calibri" panose="020F0502020204030204" pitchFamily="34" charset="0"/>
              </a:rPr>
              <a:t>                                                   </a:t>
            </a:r>
            <a:r>
              <a:rPr lang="ru-RU" altLang="ru-RU" b="1" u="sng">
                <a:latin typeface="Calibri" panose="020F0502020204030204" pitchFamily="34" charset="0"/>
              </a:rPr>
              <a:t>Кооперация и конкуренция</a:t>
            </a:r>
          </a:p>
          <a:p>
            <a:pPr eaLnBrk="1" hangingPunct="1"/>
            <a:r>
              <a:rPr lang="ru-RU" altLang="ru-RU" b="1" i="1">
                <a:latin typeface="Calibri" panose="020F0502020204030204" pitchFamily="34" charset="0"/>
              </a:rPr>
              <a:t>Кооперация</a:t>
            </a:r>
            <a:r>
              <a:rPr lang="ru-RU" altLang="ru-RU">
                <a:latin typeface="Calibri" panose="020F0502020204030204" pitchFamily="34" charset="0"/>
              </a:rPr>
              <a:t> или кооперативное взаимодействие, означает координацию единичных сил участников (упорядочивание, комбинирование, суммирование этих сил). </a:t>
            </a:r>
            <a:br>
              <a:rPr lang="ru-RU" altLang="ru-RU">
                <a:latin typeface="Calibri" panose="020F0502020204030204" pitchFamily="34" charset="0"/>
              </a:rPr>
            </a:br>
            <a:r>
              <a:rPr lang="ru-RU" altLang="ru-RU" b="1" i="1">
                <a:latin typeface="Calibri" panose="020F0502020204030204" pitchFamily="34" charset="0"/>
              </a:rPr>
              <a:t>Конкуренция</a:t>
            </a:r>
            <a:r>
              <a:rPr lang="ru-RU" altLang="ru-RU">
                <a:latin typeface="Calibri" panose="020F0502020204030204" pitchFamily="34" charset="0"/>
              </a:rPr>
              <a:t> – взаимодействие, характеризующееся достижением индивидуальных или групповых целей и интересов в условиях противоборства между людьми.</a:t>
            </a:r>
            <a:br>
              <a:rPr lang="ru-RU" altLang="ru-RU">
                <a:latin typeface="Calibri" panose="020F0502020204030204" pitchFamily="34" charset="0"/>
              </a:rPr>
            </a:br>
            <a:r>
              <a:rPr lang="ru-RU" altLang="ru-RU">
                <a:latin typeface="Calibri" panose="020F0502020204030204" pitchFamily="34" charset="0"/>
              </a:rPr>
              <a:t>Наиболее ярким примером конкуренции является конфликт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2"/>
          <p:cNvSpPr>
            <a:spLocks noChangeArrowheads="1"/>
          </p:cNvSpPr>
          <p:nvPr/>
        </p:nvSpPr>
        <p:spPr bwMode="auto">
          <a:xfrm>
            <a:off x="323850" y="620713"/>
            <a:ext cx="8569325"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         </a:t>
            </a:r>
            <a:r>
              <a:rPr lang="ru-RU" altLang="ru-RU" b="1" i="1">
                <a:latin typeface="Calibri" panose="020F0502020204030204" pitchFamily="34" charset="0"/>
              </a:rPr>
              <a:t>Социальная перцепция </a:t>
            </a:r>
            <a:r>
              <a:rPr lang="ru-RU" altLang="ru-RU">
                <a:latin typeface="Calibri" panose="020F0502020204030204" pitchFamily="34" charset="0"/>
              </a:rPr>
              <a:t>– это восприятие, понимание и оценка людьми социальных объектов: других людей, самих себя, групп, социальных общностей и т.д. Восприятие – это формирование образа другого человека, который в дальнейшем влияет на общение.</a:t>
            </a:r>
            <a:br>
              <a:rPr lang="ru-RU" altLang="ru-RU">
                <a:latin typeface="Calibri" panose="020F0502020204030204" pitchFamily="34" charset="0"/>
              </a:rPr>
            </a:br>
            <a:r>
              <a:rPr lang="ru-RU" altLang="ru-RU" b="1" i="1">
                <a:latin typeface="Calibri" panose="020F0502020204030204" pitchFamily="34" charset="0"/>
              </a:rPr>
              <a:t>Социальное восприятие включает:</a:t>
            </a:r>
            <a:r>
              <a:rPr lang="ru-RU" altLang="ru-RU">
                <a:latin typeface="Calibri" panose="020F0502020204030204" pitchFamily="34" charset="0"/>
              </a:rPr>
              <a:t/>
            </a:r>
            <a:br>
              <a:rPr lang="ru-RU" altLang="ru-RU">
                <a:latin typeface="Calibri" panose="020F0502020204030204" pitchFamily="34" charset="0"/>
              </a:rPr>
            </a:br>
            <a:r>
              <a:rPr lang="ru-RU" altLang="ru-RU" b="1">
                <a:solidFill>
                  <a:srgbClr val="FF0000"/>
                </a:solidFill>
                <a:latin typeface="Calibri" panose="020F0502020204030204" pitchFamily="34" charset="0"/>
              </a:rPr>
              <a:t>- межличностное восприятие </a:t>
            </a:r>
            <a:r>
              <a:rPr lang="ru-RU" altLang="ru-RU">
                <a:latin typeface="Calibri" panose="020F0502020204030204" pitchFamily="34" charset="0"/>
              </a:rPr>
              <a:t>-  процесс восприятия внешних признаков человека, соотнесение их с его личностными характеристиками, интерпретация и прогнозирование на этой основе его поступков, в привычных условиях, при взаимодействии знакомых между собой людей, при восприятии "ближнего". </a:t>
            </a:r>
          </a:p>
          <a:p>
            <a:pPr eaLnBrk="1" hangingPunct="1"/>
            <a:r>
              <a:rPr lang="ru-RU" altLang="ru-RU">
                <a:latin typeface="Calibri" panose="020F0502020204030204" pitchFamily="34" charset="0"/>
              </a:rPr>
              <a:t>             Функции межличностной перцепции:</a:t>
            </a:r>
            <a:br>
              <a:rPr lang="ru-RU" altLang="ru-RU">
                <a:latin typeface="Calibri" panose="020F0502020204030204" pitchFamily="34" charset="0"/>
              </a:rPr>
            </a:br>
            <a:r>
              <a:rPr lang="ru-RU" altLang="ru-RU">
                <a:latin typeface="Calibri" panose="020F0502020204030204" pitchFamily="34" charset="0"/>
              </a:rPr>
              <a:t>               1. познание себя</a:t>
            </a:r>
            <a:br>
              <a:rPr lang="ru-RU" altLang="ru-RU">
                <a:latin typeface="Calibri" panose="020F0502020204030204" pitchFamily="34" charset="0"/>
              </a:rPr>
            </a:br>
            <a:r>
              <a:rPr lang="ru-RU" altLang="ru-RU">
                <a:latin typeface="Calibri" panose="020F0502020204030204" pitchFamily="34" charset="0"/>
              </a:rPr>
              <a:t>               2. познание партнера по общению</a:t>
            </a:r>
            <a:br>
              <a:rPr lang="ru-RU" altLang="ru-RU">
                <a:latin typeface="Calibri" panose="020F0502020204030204" pitchFamily="34" charset="0"/>
              </a:rPr>
            </a:br>
            <a:r>
              <a:rPr lang="ru-RU" altLang="ru-RU">
                <a:latin typeface="Calibri" panose="020F0502020204030204" pitchFamily="34" charset="0"/>
              </a:rPr>
              <a:t>               3. организация совместной деятельности</a:t>
            </a:r>
            <a:br>
              <a:rPr lang="ru-RU" altLang="ru-RU">
                <a:latin typeface="Calibri" panose="020F0502020204030204" pitchFamily="34" charset="0"/>
              </a:rPr>
            </a:br>
            <a:r>
              <a:rPr lang="ru-RU" altLang="ru-RU">
                <a:latin typeface="Calibri" panose="020F0502020204030204" pitchFamily="34" charset="0"/>
              </a:rPr>
              <a:t>               4. установление эмоциональных отношений</a:t>
            </a:r>
          </a:p>
          <a:p>
            <a:pPr eaLnBrk="1" hangingPunct="1"/>
            <a:r>
              <a:rPr lang="ru-RU" altLang="ru-RU" b="1">
                <a:solidFill>
                  <a:srgbClr val="FF0000"/>
                </a:solidFill>
                <a:latin typeface="Calibri" panose="020F0502020204030204" pitchFamily="34" charset="0"/>
              </a:rPr>
              <a:t>- самовосприятие </a:t>
            </a:r>
            <a:r>
              <a:rPr lang="ru-RU" altLang="ru-RU" b="1">
                <a:latin typeface="Calibri" panose="020F0502020204030204" pitchFamily="34" charset="0"/>
              </a:rPr>
              <a:t>– </a:t>
            </a:r>
            <a:r>
              <a:rPr lang="ru-RU" altLang="ru-RU">
                <a:latin typeface="Calibri" panose="020F0502020204030204" pitchFamily="34" charset="0"/>
              </a:rPr>
              <a:t>процесс самопознания, в том числе сравнения индивидом себя с другими людьми. </a:t>
            </a:r>
          </a:p>
          <a:p>
            <a:pPr eaLnBrk="1" hangingPunct="1">
              <a:buFontTx/>
              <a:buChar char="-"/>
            </a:pPr>
            <a:r>
              <a:rPr lang="ru-RU" altLang="ru-RU">
                <a:solidFill>
                  <a:srgbClr val="FF0000"/>
                </a:solidFill>
                <a:latin typeface="Calibri" panose="020F0502020204030204" pitchFamily="34" charset="0"/>
              </a:rPr>
              <a:t> </a:t>
            </a:r>
            <a:r>
              <a:rPr lang="ru-RU" altLang="ru-RU" b="1">
                <a:solidFill>
                  <a:srgbClr val="FF0000"/>
                </a:solidFill>
                <a:latin typeface="Calibri" panose="020F0502020204030204" pitchFamily="34" charset="0"/>
              </a:rPr>
              <a:t>межгрупповое восприятие </a:t>
            </a:r>
            <a:r>
              <a:rPr lang="ru-RU" altLang="ru-RU">
                <a:latin typeface="Calibri" panose="020F0502020204030204" pitchFamily="34" charset="0"/>
              </a:rPr>
              <a:t>-  механизмы ориентировки при восприятии "дальнего", в непривычных условиях или при контактах с малознакомыми и незнакомыми людьми</a:t>
            </a:r>
          </a:p>
        </p:txBody>
      </p:sp>
      <p:sp>
        <p:nvSpPr>
          <p:cNvPr id="20483" name="Rectangle 2"/>
          <p:cNvSpPr txBox="1">
            <a:spLocks noChangeArrowheads="1"/>
          </p:cNvSpPr>
          <p:nvPr/>
        </p:nvSpPr>
        <p:spPr bwMode="auto">
          <a:xfrm>
            <a:off x="971550" y="115888"/>
            <a:ext cx="68707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3200" b="1">
                <a:solidFill>
                  <a:srgbClr val="FF0000"/>
                </a:solidFill>
                <a:latin typeface="Calibri" panose="020F0502020204030204" pitchFamily="34" charset="0"/>
              </a:rPr>
              <a:t> Перцептивная сторона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myslide.ru/documents_7/665447044f63d78ea33b7fc76f2c87d3/img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4213" y="333375"/>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750" y="404813"/>
            <a:ext cx="8208963" cy="5970587"/>
          </a:xfrm>
          <a:prstGeom prst="rect">
            <a:avLst/>
          </a:prstGeom>
        </p:spPr>
        <p:txBody>
          <a:bodyPr>
            <a:spAutoFit/>
          </a:bodyPr>
          <a:lstStyle/>
          <a:p>
            <a:pPr fontAlgn="auto">
              <a:spcBef>
                <a:spcPts val="0"/>
              </a:spcBef>
              <a:spcAft>
                <a:spcPts val="0"/>
              </a:spcAft>
              <a:defRPr/>
            </a:pPr>
            <a:endParaRPr lang="ru-RU" b="1" i="1" dirty="0">
              <a:latin typeface="+mn-lt"/>
              <a:cs typeface="+mn-cs"/>
            </a:endParaRPr>
          </a:p>
          <a:p>
            <a:pPr algn="ctr" fontAlgn="auto">
              <a:spcBef>
                <a:spcPts val="0"/>
              </a:spcBef>
              <a:spcAft>
                <a:spcPts val="0"/>
              </a:spcAft>
              <a:defRPr/>
            </a:pPr>
            <a:r>
              <a:rPr lang="ru-RU" sz="2800" b="1" i="1" dirty="0">
                <a:latin typeface="+mn-lt"/>
                <a:cs typeface="+mn-cs"/>
              </a:rPr>
              <a:t> План.</a:t>
            </a:r>
          </a:p>
          <a:p>
            <a:pPr marL="342900" indent="-342900" fontAlgn="auto">
              <a:spcBef>
                <a:spcPts val="0"/>
              </a:spcBef>
              <a:spcAft>
                <a:spcPts val="0"/>
              </a:spcAft>
              <a:buFontTx/>
              <a:buAutoNum type="arabicPeriod"/>
              <a:defRPr/>
            </a:pPr>
            <a:r>
              <a:rPr lang="ru-RU" sz="2800" b="1" i="1" dirty="0">
                <a:latin typeface="+mn-lt"/>
                <a:cs typeface="+mn-cs"/>
              </a:rPr>
              <a:t>Введение в психологию</a:t>
            </a:r>
          </a:p>
          <a:p>
            <a:pPr fontAlgn="auto">
              <a:spcBef>
                <a:spcPts val="0"/>
              </a:spcBef>
              <a:spcAft>
                <a:spcPts val="0"/>
              </a:spcAft>
              <a:defRPr/>
            </a:pPr>
            <a:r>
              <a:rPr lang="ru-RU" sz="2800" i="1" dirty="0">
                <a:latin typeface="+mn-lt"/>
                <a:cs typeface="+mn-cs"/>
              </a:rPr>
              <a:t>- психология общения</a:t>
            </a:r>
          </a:p>
          <a:p>
            <a:pPr fontAlgn="auto">
              <a:spcBef>
                <a:spcPts val="0"/>
              </a:spcBef>
              <a:spcAft>
                <a:spcPts val="0"/>
              </a:spcAft>
              <a:defRPr/>
            </a:pPr>
            <a:r>
              <a:rPr lang="ru-RU" sz="2800" i="1" dirty="0">
                <a:latin typeface="+mn-lt"/>
                <a:cs typeface="+mn-cs"/>
              </a:rPr>
              <a:t>- конфликты</a:t>
            </a:r>
          </a:p>
          <a:p>
            <a:pPr fontAlgn="auto">
              <a:spcBef>
                <a:spcPts val="0"/>
              </a:spcBef>
              <a:spcAft>
                <a:spcPts val="0"/>
              </a:spcAft>
              <a:defRPr/>
            </a:pPr>
            <a:r>
              <a:rPr lang="ru-RU" sz="2800" i="1" dirty="0">
                <a:latin typeface="Constantia" panose="02030602050306030303" pitchFamily="18" charset="0"/>
                <a:cs typeface="+mn-cs"/>
              </a:rPr>
              <a:t>- психология группы</a:t>
            </a:r>
          </a:p>
          <a:p>
            <a:pPr fontAlgn="auto">
              <a:spcBef>
                <a:spcPts val="0"/>
              </a:spcBef>
              <a:spcAft>
                <a:spcPts val="0"/>
              </a:spcAft>
              <a:defRPr/>
            </a:pPr>
            <a:r>
              <a:rPr lang="ru-RU" sz="2800" b="1" i="1" dirty="0">
                <a:latin typeface="+mn-lt"/>
                <a:cs typeface="+mn-cs"/>
              </a:rPr>
              <a:t>2. Введение в педагогику</a:t>
            </a:r>
          </a:p>
          <a:p>
            <a:pPr fontAlgn="auto">
              <a:spcBef>
                <a:spcPts val="0"/>
              </a:spcBef>
              <a:spcAft>
                <a:spcPts val="0"/>
              </a:spcAft>
              <a:defRPr/>
            </a:pPr>
            <a:r>
              <a:rPr lang="ru-RU" sz="2800" b="1" i="1" dirty="0">
                <a:latin typeface="+mn-lt"/>
                <a:cs typeface="+mn-cs"/>
              </a:rPr>
              <a:t>- </a:t>
            </a:r>
            <a:r>
              <a:rPr lang="ru-RU" sz="2800" i="1" dirty="0">
                <a:latin typeface="+mn-lt"/>
                <a:cs typeface="+mn-cs"/>
              </a:rPr>
              <a:t>формула педагогической технологии</a:t>
            </a:r>
          </a:p>
          <a:p>
            <a:pPr fontAlgn="auto">
              <a:spcBef>
                <a:spcPts val="0"/>
              </a:spcBef>
              <a:spcAft>
                <a:spcPts val="0"/>
              </a:spcAft>
              <a:defRPr/>
            </a:pPr>
            <a:r>
              <a:rPr lang="ru-RU" sz="2800" i="1" dirty="0">
                <a:latin typeface="+mn-lt"/>
                <a:cs typeface="+mn-cs"/>
              </a:rPr>
              <a:t>-  методы, средства и приемы обучения</a:t>
            </a:r>
          </a:p>
          <a:p>
            <a:pPr fontAlgn="auto">
              <a:spcBef>
                <a:spcPts val="0"/>
              </a:spcBef>
              <a:spcAft>
                <a:spcPts val="0"/>
              </a:spcAft>
              <a:defRPr/>
            </a:pPr>
            <a:r>
              <a:rPr lang="ru-RU" sz="2800" b="1" i="1" dirty="0">
                <a:latin typeface="+mn-lt"/>
                <a:cs typeface="+mn-cs"/>
              </a:rPr>
              <a:t>3. Предмет и задачи андрагогики </a:t>
            </a:r>
          </a:p>
          <a:p>
            <a:pPr marL="285750" indent="-285750" fontAlgn="auto">
              <a:spcBef>
                <a:spcPts val="0"/>
              </a:spcBef>
              <a:spcAft>
                <a:spcPts val="0"/>
              </a:spcAft>
              <a:buFontTx/>
              <a:buChar char="-"/>
              <a:defRPr/>
            </a:pPr>
            <a:r>
              <a:rPr lang="ru-RU" sz="2800" i="1" dirty="0">
                <a:latin typeface="Times New Roman" pitchFamily="18" charset="0"/>
                <a:cs typeface="Times New Roman" pitchFamily="18" charset="0"/>
              </a:rPr>
              <a:t>основные принципы андрагогики</a:t>
            </a:r>
          </a:p>
          <a:p>
            <a:pPr marL="285750" indent="-285750" fontAlgn="auto">
              <a:spcBef>
                <a:spcPts val="0"/>
              </a:spcBef>
              <a:spcAft>
                <a:spcPts val="0"/>
              </a:spcAft>
              <a:buFontTx/>
              <a:buChar char="-"/>
              <a:defRPr/>
            </a:pPr>
            <a:r>
              <a:rPr lang="ru-RU" sz="2800" i="1" dirty="0">
                <a:latin typeface="+mn-lt"/>
                <a:cs typeface="+mn-cs"/>
              </a:rPr>
              <a:t>возможные причины трудностей в обучении взрослых и способы их преодоления</a:t>
            </a:r>
          </a:p>
          <a:p>
            <a:pPr marL="285750" indent="-285750" fontAlgn="auto">
              <a:spcBef>
                <a:spcPts val="0"/>
              </a:spcBef>
              <a:spcAft>
                <a:spcPts val="0"/>
              </a:spcAft>
              <a:buFontTx/>
              <a:buChar char="-"/>
              <a:defRPr/>
            </a:pPr>
            <a:r>
              <a:rPr lang="ru-RU" sz="2800" i="1" dirty="0">
                <a:latin typeface="+mn-lt"/>
                <a:cs typeface="+mn-cs"/>
              </a:rPr>
              <a:t>этапы формирования навыка</a:t>
            </a:r>
            <a:endParaRPr lang="ru-RU" sz="2800" b="1" i="1" dirty="0">
              <a:latin typeface="+mn-lt"/>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950" y="188913"/>
            <a:ext cx="8585200" cy="6740525"/>
          </a:xfrm>
          <a:prstGeom prst="rect">
            <a:avLst/>
          </a:prstGeom>
          <a:noFill/>
        </p:spPr>
        <p:txBody>
          <a:bodyPr>
            <a:spAutoFit/>
          </a:bodyPr>
          <a:lstStyle/>
          <a:p>
            <a:pPr marL="342900" indent="-342900" fontAlgn="auto">
              <a:spcBef>
                <a:spcPts val="0"/>
              </a:spcBef>
              <a:spcAft>
                <a:spcPts val="0"/>
              </a:spcAft>
              <a:buFont typeface="Wingdings" panose="05000000000000000000" pitchFamily="2" charset="2"/>
              <a:buChar char="v"/>
              <a:defRPr/>
            </a:pPr>
            <a:r>
              <a:rPr lang="ru-RU" b="1" dirty="0">
                <a:latin typeface="Constantia" panose="02030602050306030303" pitchFamily="18" charset="0"/>
                <a:cs typeface="+mn-cs"/>
              </a:rPr>
              <a:t>Идентификация </a:t>
            </a:r>
            <a:r>
              <a:rPr lang="ru-RU" dirty="0">
                <a:latin typeface="Constantia" panose="02030602050306030303" pitchFamily="18" charset="0"/>
                <a:cs typeface="+mn-cs"/>
              </a:rPr>
              <a:t>– это способ познания другого человека, при котором предположение о его внутреннем состоянии строится на основе попытки поставить себя на место партнера по общению - уподоблении себя другому.</a:t>
            </a:r>
          </a:p>
          <a:p>
            <a:pPr marL="342900" indent="-342900" fontAlgn="auto">
              <a:spcBef>
                <a:spcPts val="0"/>
              </a:spcBef>
              <a:spcAft>
                <a:spcPts val="0"/>
              </a:spcAft>
              <a:buFont typeface="Wingdings" panose="05000000000000000000" pitchFamily="2" charset="2"/>
              <a:buChar char="v"/>
              <a:defRPr/>
            </a:pPr>
            <a:endParaRPr lang="ru-RU" dirty="0">
              <a:latin typeface="Constantia" panose="02030602050306030303" pitchFamily="18" charset="0"/>
              <a:cs typeface="+mn-cs"/>
            </a:endParaRPr>
          </a:p>
          <a:p>
            <a:pPr marL="285750" indent="-285750" fontAlgn="auto">
              <a:spcBef>
                <a:spcPts val="0"/>
              </a:spcBef>
              <a:spcAft>
                <a:spcPts val="0"/>
              </a:spcAft>
              <a:buFont typeface="Wingdings" panose="05000000000000000000" pitchFamily="2" charset="2"/>
              <a:buChar char="v"/>
              <a:defRPr/>
            </a:pPr>
            <a:r>
              <a:rPr lang="ru-RU" b="1" dirty="0" err="1">
                <a:latin typeface="Constantia" panose="02030602050306030303" pitchFamily="18" charset="0"/>
                <a:cs typeface="+mn-cs"/>
              </a:rPr>
              <a:t>Эмпатия</a:t>
            </a:r>
            <a:r>
              <a:rPr lang="ru-RU" b="1" dirty="0">
                <a:latin typeface="Constantia" panose="02030602050306030303" pitchFamily="18" charset="0"/>
                <a:cs typeface="+mn-cs"/>
              </a:rPr>
              <a:t> </a:t>
            </a:r>
            <a:r>
              <a:rPr lang="ru-RU" dirty="0">
                <a:latin typeface="Constantia" panose="02030602050306030303" pitchFamily="18" charset="0"/>
                <a:cs typeface="+mn-cs"/>
              </a:rPr>
              <a:t>- это эмоциональное чувствование или сопереживание другому.</a:t>
            </a:r>
          </a:p>
          <a:p>
            <a:pPr marL="285750" indent="-285750" fontAlgn="auto">
              <a:spcBef>
                <a:spcPts val="0"/>
              </a:spcBef>
              <a:spcAft>
                <a:spcPts val="0"/>
              </a:spcAft>
              <a:buFont typeface="Wingdings" panose="05000000000000000000" pitchFamily="2" charset="2"/>
              <a:buChar char="v"/>
              <a:defRPr/>
            </a:pPr>
            <a:endParaRPr lang="ru-RU" dirty="0">
              <a:latin typeface="Constantia" panose="02030602050306030303" pitchFamily="18" charset="0"/>
              <a:cs typeface="+mn-cs"/>
            </a:endParaRPr>
          </a:p>
          <a:p>
            <a:pPr marL="285750" indent="-285750" fontAlgn="auto">
              <a:spcBef>
                <a:spcPts val="0"/>
              </a:spcBef>
              <a:spcAft>
                <a:spcPts val="0"/>
              </a:spcAft>
              <a:buFont typeface="Wingdings" panose="05000000000000000000" pitchFamily="2" charset="2"/>
              <a:buChar char="v"/>
              <a:defRPr/>
            </a:pPr>
            <a:r>
              <a:rPr lang="ru-RU" b="1" dirty="0">
                <a:latin typeface="Constantia" panose="02030602050306030303" pitchFamily="18" charset="0"/>
                <a:cs typeface="+mn-cs"/>
              </a:rPr>
              <a:t>Аттракция</a:t>
            </a:r>
            <a:r>
              <a:rPr lang="ru-RU" dirty="0">
                <a:latin typeface="Constantia" panose="02030602050306030303" pitchFamily="18" charset="0"/>
                <a:cs typeface="+mn-cs"/>
              </a:rPr>
              <a:t> - это способ восприятия другого человека, возникающий на основе устойчивого положительного чувства, которое способствует формированию привязанности, дружеских чувств, симпатии или любви. </a:t>
            </a:r>
          </a:p>
          <a:p>
            <a:pPr marL="285750" indent="-285750" fontAlgn="auto">
              <a:spcBef>
                <a:spcPts val="0"/>
              </a:spcBef>
              <a:spcAft>
                <a:spcPts val="0"/>
              </a:spcAft>
              <a:buFont typeface="Wingdings" panose="05000000000000000000" pitchFamily="2" charset="2"/>
              <a:buChar char="v"/>
              <a:defRPr/>
            </a:pPr>
            <a:endParaRPr lang="ru-RU" dirty="0">
              <a:latin typeface="Constantia" panose="02030602050306030303" pitchFamily="18" charset="0"/>
              <a:cs typeface="+mn-cs"/>
            </a:endParaRPr>
          </a:p>
          <a:p>
            <a:pPr marL="285750" indent="-285750" fontAlgn="auto">
              <a:spcBef>
                <a:spcPts val="0"/>
              </a:spcBef>
              <a:spcAft>
                <a:spcPts val="0"/>
              </a:spcAft>
              <a:buFont typeface="Wingdings" panose="05000000000000000000" pitchFamily="2" charset="2"/>
              <a:buChar char="v"/>
              <a:defRPr/>
            </a:pPr>
            <a:r>
              <a:rPr lang="ru-RU" b="1" dirty="0" err="1">
                <a:latin typeface="Constantia" panose="02030602050306030303" pitchFamily="18" charset="0"/>
                <a:cs typeface="+mn-cs"/>
              </a:rPr>
              <a:t>Стереотипизация</a:t>
            </a:r>
            <a:r>
              <a:rPr lang="ru-RU" dirty="0">
                <a:latin typeface="Constantia" panose="02030602050306030303" pitchFamily="18" charset="0"/>
                <a:cs typeface="+mn-cs"/>
              </a:rPr>
              <a:t> - это способ восприятия другого человека основанный на сопоставлении с внутренними установками, присваивание знакомых свойств характера. </a:t>
            </a:r>
          </a:p>
          <a:p>
            <a:pPr marL="285750" indent="-285750" fontAlgn="auto">
              <a:spcBef>
                <a:spcPts val="0"/>
              </a:spcBef>
              <a:spcAft>
                <a:spcPts val="0"/>
              </a:spcAft>
              <a:buFont typeface="Wingdings" panose="05000000000000000000" pitchFamily="2" charset="2"/>
              <a:buChar char="v"/>
              <a:defRPr/>
            </a:pPr>
            <a:endParaRPr lang="ru-RU" dirty="0">
              <a:latin typeface="Constantia" panose="02030602050306030303" pitchFamily="18" charset="0"/>
              <a:cs typeface="+mn-cs"/>
            </a:endParaRPr>
          </a:p>
          <a:p>
            <a:pPr marL="285750" indent="-285750" fontAlgn="auto">
              <a:spcBef>
                <a:spcPts val="0"/>
              </a:spcBef>
              <a:spcAft>
                <a:spcPts val="0"/>
              </a:spcAft>
              <a:buFont typeface="Wingdings" panose="05000000000000000000" pitchFamily="2" charset="2"/>
              <a:buChar char="v"/>
              <a:defRPr/>
            </a:pPr>
            <a:r>
              <a:rPr lang="ru-RU" b="1" dirty="0">
                <a:latin typeface="Constantia" panose="02030602050306030303" pitchFamily="18" charset="0"/>
                <a:cs typeface="+mn-cs"/>
              </a:rPr>
              <a:t>Рефлексия</a:t>
            </a:r>
            <a:r>
              <a:rPr lang="ru-RU" dirty="0">
                <a:latin typeface="Constantia" panose="02030602050306030303" pitchFamily="18" charset="0"/>
                <a:cs typeface="+mn-cs"/>
              </a:rPr>
              <a:t> – это механизм самопознания в процессе общения, в основе которого лежит способность человека представлять то, как он воспринимается партнером по общению.</a:t>
            </a:r>
          </a:p>
          <a:p>
            <a:pPr marL="285750" indent="-285750" fontAlgn="auto">
              <a:spcBef>
                <a:spcPts val="0"/>
              </a:spcBef>
              <a:spcAft>
                <a:spcPts val="0"/>
              </a:spcAft>
              <a:buFont typeface="Wingdings" panose="05000000000000000000" pitchFamily="2" charset="2"/>
              <a:buChar char="v"/>
              <a:defRPr/>
            </a:pPr>
            <a:endParaRPr lang="ru-RU" dirty="0">
              <a:latin typeface="Constantia" panose="02030602050306030303" pitchFamily="18" charset="0"/>
              <a:cs typeface="+mn-cs"/>
            </a:endParaRPr>
          </a:p>
          <a:p>
            <a:pPr marL="285750" indent="-285750" fontAlgn="auto">
              <a:spcBef>
                <a:spcPts val="0"/>
              </a:spcBef>
              <a:spcAft>
                <a:spcPts val="0"/>
              </a:spcAft>
              <a:buFont typeface="Wingdings" panose="05000000000000000000" pitchFamily="2" charset="2"/>
              <a:buChar char="v"/>
              <a:defRPr/>
            </a:pPr>
            <a:r>
              <a:rPr lang="ru-RU" b="1" dirty="0">
                <a:latin typeface="Constantia" panose="02030602050306030303" pitchFamily="18" charset="0"/>
                <a:cs typeface="+mn-cs"/>
              </a:rPr>
              <a:t>Казуальная атрибуция </a:t>
            </a:r>
            <a:r>
              <a:rPr lang="ru-RU" dirty="0">
                <a:latin typeface="Constantia" panose="02030602050306030303" pitchFamily="18" charset="0"/>
                <a:cs typeface="+mn-cs"/>
              </a:rPr>
              <a:t>(слово «каузальный» означает «причинный»; атрибуция — это приписывание социальным объектам характеристик, не представленных в поле восприятия) – это механизм интерпретации поступков и чувств другого человека через приписывание субъекту причин поведения при недоставке информации.</a:t>
            </a:r>
            <a:r>
              <a:rPr lang="ru-RU" dirty="0">
                <a:latin typeface="+mn-lt"/>
                <a:cs typeface="+mn-cs"/>
              </a:rPr>
              <a:t/>
            </a:r>
            <a:br>
              <a:rPr lang="ru-RU" dirty="0">
                <a:latin typeface="+mn-lt"/>
                <a:cs typeface="+mn-cs"/>
              </a:rPr>
            </a:br>
            <a:endParaRPr lang="ru-RU" dirty="0">
              <a:latin typeface="Constantia" panose="02030602050306030303" pitchFamily="18" charset="0"/>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115888"/>
            <a:ext cx="8785225" cy="6618287"/>
          </a:xfrm>
          <a:prstGeom prst="rect">
            <a:avLst/>
          </a:prstGeom>
        </p:spPr>
        <p:txBody>
          <a:bodyPr>
            <a:spAutoFit/>
          </a:bodyPr>
          <a:lstStyle/>
          <a:p>
            <a:pPr fontAlgn="auto">
              <a:spcBef>
                <a:spcPts val="0"/>
              </a:spcBef>
              <a:spcAft>
                <a:spcPts val="0"/>
              </a:spcAft>
              <a:defRPr/>
            </a:pPr>
            <a:r>
              <a:rPr lang="ru-RU" b="1" dirty="0">
                <a:latin typeface="+mn-lt"/>
                <a:cs typeface="+mn-cs"/>
              </a:rPr>
              <a:t>                     </a:t>
            </a:r>
            <a:r>
              <a:rPr lang="ru-RU" sz="2800" b="1" dirty="0">
                <a:latin typeface="+mn-lt"/>
                <a:cs typeface="+mn-cs"/>
              </a:rPr>
              <a:t> Эффекты межличностной перцепции</a:t>
            </a:r>
            <a:r>
              <a:rPr lang="ru-RU" b="1" dirty="0">
                <a:latin typeface="+mn-lt"/>
                <a:cs typeface="+mn-cs"/>
              </a:rPr>
              <a:t/>
            </a:r>
            <a:br>
              <a:rPr lang="ru-RU" b="1" dirty="0">
                <a:latin typeface="+mn-lt"/>
                <a:cs typeface="+mn-cs"/>
              </a:rPr>
            </a:br>
            <a:r>
              <a:rPr lang="ru-RU" b="1" dirty="0">
                <a:solidFill>
                  <a:srgbClr val="FF0000"/>
                </a:solidFill>
                <a:latin typeface="+mn-lt"/>
                <a:cs typeface="+mn-cs"/>
              </a:rPr>
              <a:t>Эффект ореола (</a:t>
            </a:r>
            <a:r>
              <a:rPr lang="ru-RU" b="1" dirty="0" err="1">
                <a:solidFill>
                  <a:srgbClr val="FF0000"/>
                </a:solidFill>
                <a:latin typeface="+mn-lt"/>
                <a:cs typeface="+mn-cs"/>
              </a:rPr>
              <a:t>галоэффект</a:t>
            </a:r>
            <a:r>
              <a:rPr lang="ru-RU" b="1" dirty="0">
                <a:solidFill>
                  <a:srgbClr val="FF0000"/>
                </a:solidFill>
                <a:latin typeface="+mn-lt"/>
                <a:cs typeface="+mn-cs"/>
              </a:rPr>
              <a:t>)</a:t>
            </a:r>
            <a:r>
              <a:rPr lang="ru-RU" dirty="0">
                <a:latin typeface="+mn-lt"/>
                <a:cs typeface="+mn-cs"/>
              </a:rPr>
              <a:t> -  формирование специфической установки на наблюдаемого через направленное приписывание ему определенных качеств: информация, получаемая о каком-то человеке, накладывается на заранее созданный образ. </a:t>
            </a:r>
          </a:p>
          <a:p>
            <a:pPr fontAlgn="auto">
              <a:spcBef>
                <a:spcPts val="0"/>
              </a:spcBef>
              <a:spcAft>
                <a:spcPts val="0"/>
              </a:spcAft>
              <a:defRPr/>
            </a:pPr>
            <a:r>
              <a:rPr lang="ru-RU" dirty="0">
                <a:latin typeface="+mn-lt"/>
                <a:cs typeface="+mn-cs"/>
              </a:rPr>
              <a:t>1) позитивная оценочная пристрастность - ореол положительный.</a:t>
            </a:r>
            <a:br>
              <a:rPr lang="ru-RU" dirty="0">
                <a:latin typeface="+mn-lt"/>
                <a:cs typeface="+mn-cs"/>
              </a:rPr>
            </a:br>
            <a:r>
              <a:rPr lang="ru-RU" dirty="0">
                <a:latin typeface="+mn-lt"/>
                <a:cs typeface="+mn-cs"/>
              </a:rPr>
              <a:t>Если первое впечатление о человеке в целом благоприятно, то далее выделяются и преувеличиваются только положительные моменты, </a:t>
            </a:r>
          </a:p>
          <a:p>
            <a:pPr fontAlgn="auto">
              <a:spcBef>
                <a:spcPts val="0"/>
              </a:spcBef>
              <a:spcAft>
                <a:spcPts val="0"/>
              </a:spcAft>
              <a:defRPr/>
            </a:pPr>
            <a:r>
              <a:rPr lang="ru-RU" dirty="0">
                <a:latin typeface="+mn-lt"/>
                <a:cs typeface="+mn-cs"/>
              </a:rPr>
              <a:t>2) негативная оценочная пристрастность - ореол отрицательный. </a:t>
            </a:r>
            <a:br>
              <a:rPr lang="ru-RU" dirty="0">
                <a:latin typeface="+mn-lt"/>
                <a:cs typeface="+mn-cs"/>
              </a:rPr>
            </a:br>
            <a:r>
              <a:rPr lang="ru-RU" dirty="0">
                <a:latin typeface="+mn-lt"/>
                <a:cs typeface="+mn-cs"/>
              </a:rPr>
              <a:t>Если общее первое впечатление о человеке оказалось отрицательным, то даже положительные его качества и поступки позднее недооцениваются </a:t>
            </a:r>
          </a:p>
          <a:p>
            <a:pPr fontAlgn="auto">
              <a:spcBef>
                <a:spcPts val="0"/>
              </a:spcBef>
              <a:spcAft>
                <a:spcPts val="0"/>
              </a:spcAft>
              <a:defRPr/>
            </a:pPr>
            <a:r>
              <a:rPr lang="ru-RU" b="1" i="1" dirty="0">
                <a:latin typeface="+mn-lt"/>
                <a:cs typeface="+mn-cs"/>
              </a:rPr>
              <a:t>Механизмы запуска эффекта ореола </a:t>
            </a:r>
          </a:p>
          <a:p>
            <a:pPr marL="342900" indent="-342900" fontAlgn="auto">
              <a:spcBef>
                <a:spcPts val="0"/>
              </a:spcBef>
              <a:spcAft>
                <a:spcPts val="0"/>
              </a:spcAft>
              <a:buFontTx/>
              <a:buAutoNum type="arabicParenR"/>
              <a:defRPr/>
            </a:pPr>
            <a:r>
              <a:rPr lang="ru-RU" dirty="0">
                <a:latin typeface="+mn-lt"/>
                <a:cs typeface="+mn-cs"/>
              </a:rPr>
              <a:t>фактор превосходства</a:t>
            </a:r>
          </a:p>
          <a:p>
            <a:pPr marL="342900" indent="-342900" fontAlgn="auto">
              <a:spcBef>
                <a:spcPts val="0"/>
              </a:spcBef>
              <a:spcAft>
                <a:spcPts val="0"/>
              </a:spcAft>
              <a:buFontTx/>
              <a:buAutoNum type="arabicParenR"/>
              <a:defRPr/>
            </a:pPr>
            <a:r>
              <a:rPr lang="ru-RU" dirty="0">
                <a:latin typeface="+mn-lt"/>
                <a:cs typeface="+mn-cs"/>
              </a:rPr>
              <a:t>фактор внешней привлекательности</a:t>
            </a:r>
          </a:p>
          <a:p>
            <a:pPr marL="342900" indent="-342900" fontAlgn="auto">
              <a:spcBef>
                <a:spcPts val="0"/>
              </a:spcBef>
              <a:spcAft>
                <a:spcPts val="0"/>
              </a:spcAft>
              <a:buFontTx/>
              <a:buAutoNum type="arabicParenR"/>
              <a:defRPr/>
            </a:pPr>
            <a:r>
              <a:rPr lang="ru-RU" dirty="0">
                <a:latin typeface="+mn-lt"/>
                <a:cs typeface="+mn-cs"/>
              </a:rPr>
              <a:t>фактор отношения к наблюдателю - те люди, которые нас любят или хорошо к нам относятся, кажутся нам значительно лучше (умнее, справедливее и т.п.) тех, кто относится к нам плохо</a:t>
            </a:r>
          </a:p>
          <a:p>
            <a:pPr fontAlgn="auto">
              <a:spcBef>
                <a:spcPts val="0"/>
              </a:spcBef>
              <a:spcAft>
                <a:spcPts val="0"/>
              </a:spcAft>
              <a:defRPr/>
            </a:pPr>
            <a:r>
              <a:rPr lang="ru-RU" b="1" dirty="0">
                <a:solidFill>
                  <a:srgbClr val="FF0000"/>
                </a:solidFill>
                <a:latin typeface="+mn-lt"/>
                <a:cs typeface="+mn-cs"/>
              </a:rPr>
              <a:t>Эффект новизны </a:t>
            </a:r>
            <a:r>
              <a:rPr lang="ru-RU" dirty="0">
                <a:latin typeface="+mn-lt"/>
                <a:cs typeface="+mn-cs"/>
              </a:rPr>
              <a:t>в восприятии знакомого человека последняя информация оказывается наиболее значимой.</a:t>
            </a:r>
            <a:br>
              <a:rPr lang="ru-RU" dirty="0">
                <a:latin typeface="+mn-lt"/>
                <a:cs typeface="+mn-cs"/>
              </a:rPr>
            </a:br>
            <a:r>
              <a:rPr lang="ru-RU" b="1" dirty="0">
                <a:solidFill>
                  <a:srgbClr val="FF0000"/>
                </a:solidFill>
                <a:latin typeface="+mn-lt"/>
                <a:cs typeface="+mn-cs"/>
              </a:rPr>
              <a:t>Эффект первичности</a:t>
            </a:r>
            <a:r>
              <a:rPr lang="ru-RU" dirty="0">
                <a:latin typeface="+mn-lt"/>
                <a:cs typeface="+mn-cs"/>
              </a:rPr>
              <a:t>: при восприятии незнакомого человека преобладает информация, предъявленная ранее.</a:t>
            </a:r>
            <a:br>
              <a:rPr lang="ru-RU" dirty="0">
                <a:latin typeface="+mn-lt"/>
                <a:cs typeface="+mn-cs"/>
              </a:rPr>
            </a:br>
            <a:r>
              <a:rPr lang="ru-RU" b="1" dirty="0">
                <a:solidFill>
                  <a:srgbClr val="FF0000"/>
                </a:solidFill>
                <a:latin typeface="+mn-lt"/>
                <a:cs typeface="+mn-cs"/>
              </a:rPr>
              <a:t>Эффект “проекции” </a:t>
            </a:r>
            <a:r>
              <a:rPr lang="ru-RU" dirty="0">
                <a:latin typeface="+mn-lt"/>
                <a:cs typeface="+mn-cs"/>
              </a:rPr>
              <a:t>– приятному собеседнику приписываются собственные достоинства, а неприятному недостатки.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28625" y="142875"/>
            <a:ext cx="8229600" cy="642938"/>
          </a:xfrm>
        </p:spPr>
        <p:txBody>
          <a:bodyPr/>
          <a:lstStyle/>
          <a:p>
            <a:pPr eaLnBrk="1" hangingPunct="1"/>
            <a:r>
              <a:rPr lang="ru-RU" altLang="ru-RU" sz="4000" b="1" smtClean="0">
                <a:solidFill>
                  <a:srgbClr val="FF0000"/>
                </a:solidFill>
              </a:rPr>
              <a:t> Конфликт</a:t>
            </a:r>
          </a:p>
        </p:txBody>
      </p:sp>
      <p:sp>
        <p:nvSpPr>
          <p:cNvPr id="24579" name="TextBox 2"/>
          <p:cNvSpPr txBox="1">
            <a:spLocks noChangeArrowheads="1"/>
          </p:cNvSpPr>
          <p:nvPr/>
        </p:nvSpPr>
        <p:spPr bwMode="auto">
          <a:xfrm>
            <a:off x="714375" y="714375"/>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a:solidFill>
                  <a:schemeClr val="bg1"/>
                </a:solidFill>
                <a:latin typeface="Calibri" panose="020F0502020204030204" pitchFamily="34" charset="0"/>
              </a:rPr>
              <a:t>- отсутствие согласия между двумя или более сторонами</a:t>
            </a:r>
            <a:endParaRPr lang="ru-RU" altLang="ru-RU" sz="2800">
              <a:solidFill>
                <a:schemeClr val="bg1"/>
              </a:solidFill>
              <a:latin typeface="Calibri" panose="020F0502020204030204" pitchFamily="34" charset="0"/>
            </a:endParaRPr>
          </a:p>
        </p:txBody>
      </p:sp>
      <p:graphicFrame>
        <p:nvGraphicFramePr>
          <p:cNvPr id="4" name="Схема 3"/>
          <p:cNvGraphicFramePr/>
          <p:nvPr/>
        </p:nvGraphicFramePr>
        <p:xfrm>
          <a:off x="755576" y="1124744"/>
          <a:ext cx="7884368" cy="196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251520" y="3573016"/>
          <a:ext cx="8532440" cy="27374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468313" y="404813"/>
            <a:ext cx="8229600" cy="633412"/>
          </a:xfrm>
          <a:prstGeom prst="rect">
            <a:avLst/>
          </a:prstGeom>
        </p:spPr>
        <p:txBody>
          <a:bodyPr>
            <a:normAutofit fontScale="82500" lnSpcReduction="10000"/>
          </a:bodyPr>
          <a:lstStyle/>
          <a:p>
            <a:pPr algn="ctr" fontAlgn="auto">
              <a:spcAft>
                <a:spcPts val="0"/>
              </a:spcAft>
              <a:defRPr/>
            </a:pPr>
            <a:r>
              <a:rPr lang="ru-RU" sz="4400" b="1" dirty="0">
                <a:solidFill>
                  <a:srgbClr val="FF0000"/>
                </a:solidFill>
                <a:latin typeface="+mj-lt"/>
                <a:ea typeface="+mj-ea"/>
                <a:cs typeface="+mj-cs"/>
              </a:rPr>
              <a:t>Причины</a:t>
            </a:r>
            <a:r>
              <a:rPr lang="ru-RU" sz="4400" b="1" dirty="0">
                <a:latin typeface="+mj-lt"/>
                <a:ea typeface="+mj-ea"/>
                <a:cs typeface="+mj-cs"/>
              </a:rPr>
              <a:t> </a:t>
            </a:r>
            <a:r>
              <a:rPr lang="ru-RU" sz="4000" b="1" dirty="0" err="1">
                <a:latin typeface="+mn-lt"/>
                <a:cs typeface="+mn-cs"/>
              </a:rPr>
              <a:t>внутриличностны</a:t>
            </a:r>
            <a:r>
              <a:rPr lang="ru-RU" sz="4400" b="1" dirty="0" err="1">
                <a:latin typeface="+mj-lt"/>
                <a:ea typeface="+mj-ea"/>
                <a:cs typeface="+mj-cs"/>
              </a:rPr>
              <a:t>х</a:t>
            </a:r>
            <a:r>
              <a:rPr lang="ru-RU" sz="4400" b="1" dirty="0">
                <a:solidFill>
                  <a:srgbClr val="FF0000"/>
                </a:solidFill>
                <a:latin typeface="+mj-lt"/>
                <a:ea typeface="+mj-ea"/>
                <a:cs typeface="+mj-cs"/>
              </a:rPr>
              <a:t> конфликтов</a:t>
            </a:r>
            <a:endParaRPr lang="ru-RU" sz="4400" dirty="0">
              <a:latin typeface="+mj-lt"/>
              <a:ea typeface="+mj-ea"/>
              <a:cs typeface="+mj-cs"/>
            </a:endParaRPr>
          </a:p>
        </p:txBody>
      </p:sp>
      <p:sp>
        <p:nvSpPr>
          <p:cNvPr id="25603" name="Прямоугольник 4"/>
          <p:cNvSpPr>
            <a:spLocks noChangeArrowheads="1"/>
          </p:cNvSpPr>
          <p:nvPr/>
        </p:nvSpPr>
        <p:spPr bwMode="auto">
          <a:xfrm>
            <a:off x="395288" y="1196975"/>
            <a:ext cx="84248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i="1">
                <a:latin typeface="Calibri" panose="020F0502020204030204" pitchFamily="34" charset="0"/>
              </a:rPr>
              <a:t>Внутренние причины</a:t>
            </a:r>
          </a:p>
          <a:p>
            <a:pPr eaLnBrk="1" hangingPunct="1">
              <a:buFont typeface="Wingdings" panose="05000000000000000000" pitchFamily="2" charset="2"/>
              <a:buChar char="Ø"/>
            </a:pPr>
            <a:r>
              <a:rPr lang="ru-RU" altLang="ru-RU">
                <a:latin typeface="Calibri" panose="020F0502020204030204" pitchFamily="34" charset="0"/>
              </a:rPr>
              <a:t> противоречие между потребностью и социальной нормой (З. Фрейд) </a:t>
            </a:r>
          </a:p>
          <a:p>
            <a:pPr eaLnBrk="1" hangingPunct="1">
              <a:buFont typeface="Wingdings" panose="05000000000000000000" pitchFamily="2" charset="2"/>
              <a:buChar char="Ø"/>
            </a:pPr>
            <a:r>
              <a:rPr lang="ru-RU" altLang="ru-RU">
                <a:latin typeface="Calibri" panose="020F0502020204030204" pitchFamily="34" charset="0"/>
              </a:rPr>
              <a:t> противоречие мотивов, интересов и потребностей </a:t>
            </a:r>
          </a:p>
          <a:p>
            <a:pPr eaLnBrk="1" hangingPunct="1">
              <a:buFont typeface="Wingdings" panose="05000000000000000000" pitchFamily="2" charset="2"/>
              <a:buChar char="Ø"/>
            </a:pPr>
            <a:r>
              <a:rPr lang="ru-RU" altLang="ru-RU">
                <a:latin typeface="Calibri" panose="020F0502020204030204" pitchFamily="34" charset="0"/>
              </a:rPr>
              <a:t>противоречие социальных ролей </a:t>
            </a:r>
          </a:p>
          <a:p>
            <a:pPr eaLnBrk="1" hangingPunct="1">
              <a:buFont typeface="Wingdings" panose="05000000000000000000" pitchFamily="2" charset="2"/>
              <a:buChar char="Ø"/>
            </a:pPr>
            <a:r>
              <a:rPr lang="ru-RU" altLang="ru-RU">
                <a:latin typeface="Calibri" panose="020F0502020204030204" pitchFamily="34" charset="0"/>
              </a:rPr>
              <a:t>противоречие социальных ценностей и норм</a:t>
            </a:r>
          </a:p>
          <a:p>
            <a:pPr eaLnBrk="1" hangingPunct="1">
              <a:buFontTx/>
              <a:buChar char="-"/>
            </a:pPr>
            <a:endParaRPr lang="ru-RU" altLang="ru-RU">
              <a:latin typeface="Calibri" panose="020F0502020204030204" pitchFamily="34" charset="0"/>
            </a:endParaRPr>
          </a:p>
          <a:p>
            <a:pPr algn="ctr" eaLnBrk="1" hangingPunct="1"/>
            <a:r>
              <a:rPr lang="ru-RU" altLang="ru-RU" b="1" i="1">
                <a:latin typeface="Calibri" panose="020F0502020204030204" pitchFamily="34" charset="0"/>
              </a:rPr>
              <a:t>Внешние причины</a:t>
            </a:r>
          </a:p>
          <a:p>
            <a:pPr eaLnBrk="1" hangingPunct="1">
              <a:buFont typeface="Wingdings" panose="05000000000000000000" pitchFamily="2" charset="2"/>
              <a:buChar char="Ø"/>
            </a:pPr>
            <a:r>
              <a:rPr lang="ru-RU" altLang="ru-RU">
                <a:latin typeface="Calibri" panose="020F0502020204030204" pitchFamily="34" charset="0"/>
              </a:rPr>
              <a:t> физические преграды, препятствующие удовлетворению основных потребностей:   (непогода, препятствующая уборке урожая; недостаточный доход, не позволяющий   хозяйке приобрести то, что ей хочется; опущенный шлагбаум или часовой, не  пропускающий в то или иное место;)</a:t>
            </a:r>
          </a:p>
          <a:p>
            <a:pPr eaLnBrk="1" hangingPunct="1">
              <a:buFont typeface="Wingdings" panose="05000000000000000000" pitchFamily="2" charset="2"/>
              <a:buChar char="Ø"/>
            </a:pPr>
            <a:r>
              <a:rPr lang="ru-RU" altLang="ru-RU">
                <a:latin typeface="Calibri" panose="020F0502020204030204" pitchFamily="34" charset="0"/>
              </a:rPr>
              <a:t> отсутствие объекта, необходимого для удовлетворения испытываемой    </a:t>
            </a:r>
          </a:p>
          <a:p>
            <a:pPr eaLnBrk="1" hangingPunct="1"/>
            <a:r>
              <a:rPr lang="ru-RU" altLang="ru-RU">
                <a:latin typeface="Calibri" panose="020F0502020204030204" pitchFamily="34" charset="0"/>
              </a:rPr>
              <a:t>потребности (я хочу выпить чашку кофе, но магазины закрыты и дома его больше  не осталось);</a:t>
            </a:r>
          </a:p>
          <a:p>
            <a:pPr eaLnBrk="1" hangingPunct="1">
              <a:buFont typeface="Wingdings" panose="05000000000000000000" pitchFamily="2" charset="2"/>
              <a:buChar char="Ø"/>
            </a:pPr>
            <a:r>
              <a:rPr lang="ru-RU" altLang="ru-RU">
                <a:latin typeface="Calibri" panose="020F0502020204030204" pitchFamily="34" charset="0"/>
              </a:rPr>
              <a:t>биологические ограничения (люди с физическими дефектами, у которых     </a:t>
            </a:r>
          </a:p>
          <a:p>
            <a:pPr eaLnBrk="1" hangingPunct="1"/>
            <a:r>
              <a:rPr lang="ru-RU" altLang="ru-RU">
                <a:latin typeface="Calibri" panose="020F0502020204030204" pitchFamily="34" charset="0"/>
              </a:rPr>
              <a:t>препятствие коренится в самом организме);</a:t>
            </a:r>
          </a:p>
          <a:p>
            <a:pPr eaLnBrk="1" hangingPunct="1">
              <a:buFont typeface="Wingdings" panose="05000000000000000000" pitchFamily="2" charset="2"/>
              <a:buChar char="Ø"/>
            </a:pPr>
            <a:r>
              <a:rPr lang="ru-RU" altLang="ru-RU">
                <a:latin typeface="Calibri" panose="020F0502020204030204" pitchFamily="34" charset="0"/>
              </a:rPr>
              <a:t>социальные условия</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1"/>
          <p:cNvSpPr>
            <a:spLocks noGrp="1"/>
          </p:cNvSpPr>
          <p:nvPr>
            <p:ph idx="1"/>
          </p:nvPr>
        </p:nvSpPr>
        <p:spPr>
          <a:xfrm>
            <a:off x="323850" y="1052513"/>
            <a:ext cx="8496300" cy="5381625"/>
          </a:xfrm>
        </p:spPr>
        <p:txBody>
          <a:bodyPr rtlCol="0">
            <a:normAutofit fontScale="77500" lnSpcReduction="20000"/>
          </a:bodyPr>
          <a:lstStyle/>
          <a:p>
            <a:pPr eaLnBrk="1" fontAlgn="auto" hangingPunct="1">
              <a:spcAft>
                <a:spcPts val="0"/>
              </a:spcAft>
              <a:buFont typeface="Arial" panose="020B0604020202020204" pitchFamily="34" charset="0"/>
              <a:buNone/>
              <a:defRPr/>
            </a:pPr>
            <a:r>
              <a:rPr lang="ru-RU" sz="2800" dirty="0" smtClean="0">
                <a:solidFill>
                  <a:schemeClr val="bg1"/>
                </a:solidFill>
              </a:rPr>
              <a:t>		</a:t>
            </a:r>
            <a:r>
              <a:rPr lang="ru-RU" sz="2800" dirty="0" smtClean="0"/>
              <a:t>	</a:t>
            </a:r>
            <a:endParaRPr lang="ru-RU" sz="2800" b="1" dirty="0" smtClean="0"/>
          </a:p>
          <a:p>
            <a:pPr eaLnBrk="1" fontAlgn="auto" hangingPunct="1">
              <a:spcAft>
                <a:spcPts val="0"/>
              </a:spcAft>
              <a:buFont typeface="Wingdings" pitchFamily="2" charset="2"/>
              <a:buChar char="Ø"/>
              <a:defRPr/>
            </a:pPr>
            <a:r>
              <a:rPr lang="ru-RU" sz="2600" dirty="0" smtClean="0"/>
              <a:t>низкий уровень социально-психологической компетентности</a:t>
            </a:r>
          </a:p>
          <a:p>
            <a:pPr eaLnBrk="1" fontAlgn="auto" hangingPunct="1">
              <a:spcAft>
                <a:spcPts val="0"/>
              </a:spcAft>
              <a:buFont typeface="Wingdings" pitchFamily="2" charset="2"/>
              <a:buChar char="Ø"/>
              <a:defRPr/>
            </a:pPr>
            <a:r>
              <a:rPr lang="ru-RU" sz="2600" dirty="0" smtClean="0"/>
              <a:t>различные способы оценивания личности и результатов деятельности, оценка поведения другого как недопустимого</a:t>
            </a:r>
          </a:p>
          <a:p>
            <a:pPr eaLnBrk="1" fontAlgn="auto" hangingPunct="1">
              <a:spcAft>
                <a:spcPts val="0"/>
              </a:spcAft>
              <a:buFont typeface="Wingdings" pitchFamily="2" charset="2"/>
              <a:buChar char="Ø"/>
              <a:defRPr/>
            </a:pPr>
            <a:r>
              <a:rPr lang="ru-RU" sz="2600" dirty="0" smtClean="0"/>
              <a:t>несбалансированное ролевое поведенческое реагирование при коммуникации</a:t>
            </a:r>
          </a:p>
          <a:p>
            <a:pPr eaLnBrk="1" fontAlgn="auto" hangingPunct="1">
              <a:spcAft>
                <a:spcPts val="0"/>
              </a:spcAft>
              <a:buFont typeface="Wingdings" pitchFamily="2" charset="2"/>
              <a:buChar char="Ø"/>
              <a:defRPr/>
            </a:pPr>
            <a:r>
              <a:rPr lang="ru-RU" sz="2600" dirty="0" smtClean="0"/>
              <a:t>отсутствие устойчивости к негативному воздействию стрессовых факторов при социальном взаимодействии</a:t>
            </a:r>
          </a:p>
          <a:p>
            <a:pPr eaLnBrk="1" fontAlgn="auto" hangingPunct="1">
              <a:spcAft>
                <a:spcPts val="0"/>
              </a:spcAft>
              <a:buFont typeface="Wingdings" pitchFamily="2" charset="2"/>
              <a:buChar char="Ø"/>
              <a:defRPr/>
            </a:pPr>
            <a:r>
              <a:rPr lang="ru-RU" sz="2600" dirty="0" smtClean="0"/>
              <a:t> недоразвитая способность к сопереживанию (дефицит </a:t>
            </a:r>
            <a:r>
              <a:rPr lang="ru-RU" sz="2600" dirty="0" err="1" smtClean="0"/>
              <a:t>эмпатии</a:t>
            </a:r>
            <a:r>
              <a:rPr lang="ru-RU" sz="2600" dirty="0" smtClean="0"/>
              <a:t>)</a:t>
            </a:r>
          </a:p>
          <a:p>
            <a:pPr eaLnBrk="1" fontAlgn="auto" hangingPunct="1">
              <a:spcAft>
                <a:spcPts val="0"/>
              </a:spcAft>
              <a:buFont typeface="Wingdings" pitchFamily="2" charset="2"/>
              <a:buChar char="Ø"/>
              <a:defRPr/>
            </a:pPr>
            <a:r>
              <a:rPr lang="ru-RU" sz="2600" dirty="0" smtClean="0"/>
              <a:t>заниженный либо завышенный уровень самооценки</a:t>
            </a:r>
          </a:p>
          <a:p>
            <a:pPr eaLnBrk="1" fontAlgn="auto" hangingPunct="1">
              <a:spcAft>
                <a:spcPts val="0"/>
              </a:spcAft>
              <a:buFont typeface="Wingdings" pitchFamily="2" charset="2"/>
              <a:buChar char="Ø"/>
              <a:defRPr/>
            </a:pPr>
            <a:r>
              <a:rPr lang="ru-RU" sz="2600" dirty="0" smtClean="0"/>
              <a:t> различные акцентуации характера</a:t>
            </a:r>
          </a:p>
          <a:p>
            <a:pPr eaLnBrk="1" fontAlgn="auto" hangingPunct="1">
              <a:spcAft>
                <a:spcPts val="0"/>
              </a:spcAft>
              <a:buFont typeface="Wingdings" pitchFamily="2" charset="2"/>
              <a:buChar char="Ø"/>
              <a:defRPr/>
            </a:pPr>
            <a:r>
              <a:rPr lang="ru-RU" sz="2600" dirty="0" smtClean="0"/>
              <a:t>естественное столкновение значимых материальных и духовных интересов людей в процессе их жизнедеятельности</a:t>
            </a:r>
          </a:p>
          <a:p>
            <a:pPr eaLnBrk="1" fontAlgn="auto" hangingPunct="1">
              <a:spcAft>
                <a:spcPts val="0"/>
              </a:spcAft>
              <a:buFont typeface="Wingdings" pitchFamily="2" charset="2"/>
              <a:buChar char="Ø"/>
              <a:defRPr/>
            </a:pPr>
            <a:r>
              <a:rPr lang="ru-RU" sz="2600" dirty="0" smtClean="0"/>
              <a:t> слабая разработанность правовых и других нормативных процедур разрешения социальных противоречий, возникающих в процессе взаимодействия людей</a:t>
            </a:r>
          </a:p>
          <a:p>
            <a:pPr eaLnBrk="1" fontAlgn="auto" hangingPunct="1">
              <a:spcAft>
                <a:spcPts val="0"/>
              </a:spcAft>
              <a:buFont typeface="Wingdings" pitchFamily="2" charset="2"/>
              <a:buChar char="Ø"/>
              <a:defRPr/>
            </a:pPr>
            <a:r>
              <a:rPr lang="ru-RU" sz="2600" dirty="0" smtClean="0"/>
              <a:t> недостаток значимых для нормальной жизнедеятельности людей материальных и духовных благ</a:t>
            </a:r>
          </a:p>
          <a:p>
            <a:pPr eaLnBrk="1" fontAlgn="auto" hangingPunct="1">
              <a:spcAft>
                <a:spcPts val="0"/>
              </a:spcAft>
              <a:defRPr/>
            </a:pPr>
            <a:endParaRPr lang="ru-RU" sz="2800" dirty="0" smtClean="0"/>
          </a:p>
          <a:p>
            <a:pPr eaLnBrk="1" fontAlgn="auto" hangingPunct="1">
              <a:spcAft>
                <a:spcPts val="0"/>
              </a:spcAft>
              <a:buFont typeface="Wingdings" pitchFamily="2" charset="2"/>
              <a:buChar char="Ø"/>
              <a:defRPr/>
            </a:pPr>
            <a:endParaRPr lang="ru-RU" sz="2800" dirty="0" smtClean="0"/>
          </a:p>
        </p:txBody>
      </p:sp>
      <p:sp>
        <p:nvSpPr>
          <p:cNvPr id="3" name="Заголовок 2"/>
          <p:cNvSpPr>
            <a:spLocks noGrp="1"/>
          </p:cNvSpPr>
          <p:nvPr>
            <p:ph type="title"/>
          </p:nvPr>
        </p:nvSpPr>
        <p:spPr>
          <a:xfrm>
            <a:off x="468313" y="404813"/>
            <a:ext cx="8229600" cy="633412"/>
          </a:xfrm>
        </p:spPr>
        <p:txBody>
          <a:bodyPr rtlCol="0">
            <a:normAutofit fontScale="90000"/>
          </a:bodyPr>
          <a:lstStyle/>
          <a:p>
            <a:pPr eaLnBrk="1" fontAlgn="auto" hangingPunct="1">
              <a:spcAft>
                <a:spcPts val="0"/>
              </a:spcAft>
              <a:defRPr/>
            </a:pPr>
            <a:r>
              <a:rPr lang="ru-RU" b="1" dirty="0" smtClean="0">
                <a:solidFill>
                  <a:srgbClr val="FF0000"/>
                </a:solidFill>
              </a:rPr>
              <a:t>Причины</a:t>
            </a:r>
            <a:r>
              <a:rPr lang="ru-RU" b="1" dirty="0" smtClean="0"/>
              <a:t> межличностных</a:t>
            </a:r>
            <a:r>
              <a:rPr lang="ru-RU" b="1" dirty="0" smtClean="0">
                <a:solidFill>
                  <a:srgbClr val="FF0000"/>
                </a:solidFill>
              </a:rPr>
              <a:t> конфликтов</a:t>
            </a:r>
            <a:endParaRPr lang="ru-RU"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476250"/>
            <a:ext cx="8229600" cy="1574800"/>
          </a:xfrm>
        </p:spPr>
        <p:txBody>
          <a:bodyPr rtlCol="0">
            <a:normAutofit fontScale="90000"/>
          </a:bodyPr>
          <a:lstStyle/>
          <a:p>
            <a:pPr eaLnBrk="1" fontAlgn="auto" hangingPunct="1">
              <a:spcAft>
                <a:spcPts val="0"/>
              </a:spcAft>
              <a:defRPr/>
            </a:pPr>
            <a:r>
              <a:rPr lang="ru-RU" b="1" dirty="0" smtClean="0">
                <a:solidFill>
                  <a:srgbClr val="FF0000"/>
                </a:solidFill>
              </a:rPr>
              <a:t>Причины конфликтов</a:t>
            </a:r>
            <a:br>
              <a:rPr lang="ru-RU" b="1" dirty="0" smtClean="0">
                <a:solidFill>
                  <a:srgbClr val="FF0000"/>
                </a:solidFill>
              </a:rPr>
            </a:br>
            <a:r>
              <a:rPr lang="ru-RU" b="1" dirty="0" smtClean="0"/>
              <a:t>между личностью и группой</a:t>
            </a:r>
            <a:r>
              <a:rPr lang="ru-RU" dirty="0" smtClean="0"/>
              <a:t/>
            </a:r>
            <a:br>
              <a:rPr lang="ru-RU" dirty="0" smtClean="0"/>
            </a:br>
            <a:r>
              <a:rPr lang="ru-RU" b="1" dirty="0" smtClean="0">
                <a:solidFill>
                  <a:srgbClr val="FF0000"/>
                </a:solidFill>
              </a:rPr>
              <a:t/>
            </a:r>
            <a:br>
              <a:rPr lang="ru-RU" b="1" dirty="0" smtClean="0">
                <a:solidFill>
                  <a:srgbClr val="FF0000"/>
                </a:solidFill>
              </a:rPr>
            </a:br>
            <a:endParaRPr lang="ru-RU" b="1" dirty="0">
              <a:solidFill>
                <a:srgbClr val="FF0000"/>
              </a:solidFill>
            </a:endParaRPr>
          </a:p>
        </p:txBody>
      </p:sp>
      <p:sp>
        <p:nvSpPr>
          <p:cNvPr id="27651" name="Прямоугольник 5"/>
          <p:cNvSpPr>
            <a:spLocks noChangeArrowheads="1"/>
          </p:cNvSpPr>
          <p:nvPr/>
        </p:nvSpPr>
        <p:spPr bwMode="auto">
          <a:xfrm>
            <a:off x="395288" y="1125538"/>
            <a:ext cx="84248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ru-RU" altLang="ru-RU">
                <a:latin typeface="Calibri" panose="020F0502020204030204" pitchFamily="34" charset="0"/>
              </a:rPr>
              <a:t> противоречие ожиданий личности ожиданиям группы (например, качественные характеристики личности, ее поведение не соответствует групповым ожиданиям или сама группа не соответствует ожиданиям личности);</a:t>
            </a:r>
          </a:p>
          <a:p>
            <a:pPr eaLnBrk="1" hangingPunct="1">
              <a:buFont typeface="Wingdings" panose="05000000000000000000" pitchFamily="2" charset="2"/>
              <a:buChar char="Ø"/>
            </a:pPr>
            <a:r>
              <a:rPr lang="ru-RU" altLang="ru-RU">
                <a:latin typeface="Calibri" panose="020F0502020204030204" pitchFamily="34" charset="0"/>
              </a:rPr>
              <a:t> противоречия между личностью и группой в целях, ценностях, интересах, позициях и т. д.;</a:t>
            </a:r>
          </a:p>
          <a:p>
            <a:pPr eaLnBrk="1" hangingPunct="1">
              <a:buFont typeface="Wingdings" panose="05000000000000000000" pitchFamily="2" charset="2"/>
              <a:buChar char="Ø"/>
            </a:pPr>
            <a:r>
              <a:rPr lang="ru-RU" altLang="ru-RU">
                <a:latin typeface="Calibri" panose="020F0502020204030204" pitchFamily="34" charset="0"/>
              </a:rPr>
              <a:t> борьба за повышение своего статуса в группе, в том числе и за место лидера;</a:t>
            </a:r>
          </a:p>
          <a:p>
            <a:pPr eaLnBrk="1" hangingPunct="1">
              <a:buFont typeface="Wingdings" panose="05000000000000000000" pitchFamily="2" charset="2"/>
              <a:buChar char="Ø"/>
            </a:pPr>
            <a:r>
              <a:rPr lang="ru-RU" altLang="ru-RU">
                <a:latin typeface="Calibri" panose="020F0502020204030204" pitchFamily="34" charset="0"/>
              </a:rPr>
              <a:t> конфликт между руководящими органами и неформальной группой;</a:t>
            </a:r>
          </a:p>
          <a:p>
            <a:pPr eaLnBrk="1" hangingPunct="1">
              <a:buFont typeface="Wingdings" panose="05000000000000000000" pitchFamily="2" charset="2"/>
              <a:buChar char="Ø"/>
            </a:pPr>
            <a:r>
              <a:rPr lang="ru-RU" altLang="ru-RU">
                <a:latin typeface="Calibri" panose="020F0502020204030204" pitchFamily="34" charset="0"/>
              </a:rPr>
              <a:t> поиск и нахождение реального и мнимого виновника каких-либо неудач в деятельности группы.</a:t>
            </a:r>
          </a:p>
        </p:txBody>
      </p:sp>
      <p:graphicFrame>
        <p:nvGraphicFramePr>
          <p:cNvPr id="7" name="Таблица 6"/>
          <p:cNvGraphicFramePr>
            <a:graphicFrameLocks noGrp="1"/>
          </p:cNvGraphicFramePr>
          <p:nvPr/>
        </p:nvGraphicFramePr>
        <p:xfrm>
          <a:off x="395288" y="4005263"/>
          <a:ext cx="8569325" cy="2617787"/>
        </p:xfrm>
        <a:graphic>
          <a:graphicData uri="http://schemas.openxmlformats.org/drawingml/2006/table">
            <a:tbl>
              <a:tblPr/>
              <a:tblGrid>
                <a:gridCol w="2390854">
                  <a:extLst>
                    <a:ext uri="{9D8B030D-6E8A-4147-A177-3AD203B41FA5}">
                      <a16:colId xmlns:a16="http://schemas.microsoft.com/office/drawing/2014/main" val="20000"/>
                    </a:ext>
                  </a:extLst>
                </a:gridCol>
                <a:gridCol w="6178471">
                  <a:extLst>
                    <a:ext uri="{9D8B030D-6E8A-4147-A177-3AD203B41FA5}">
                      <a16:colId xmlns:a16="http://schemas.microsoft.com/office/drawing/2014/main" val="20001"/>
                    </a:ext>
                  </a:extLst>
                </a:gridCol>
              </a:tblGrid>
              <a:tr h="338015">
                <a:tc>
                  <a:txBody>
                    <a:bodyPr/>
                    <a:lstStyle/>
                    <a:p>
                      <a:pPr indent="180340" algn="ctr">
                        <a:lnSpc>
                          <a:spcPct val="150000"/>
                        </a:lnSpc>
                      </a:pPr>
                      <a:r>
                        <a:rPr lang="ru-RU" sz="1400" b="1" dirty="0">
                          <a:latin typeface="Times New Roman" pitchFamily="18" charset="0"/>
                          <a:cs typeface="Times New Roman" pitchFamily="18" charset="0"/>
                        </a:rPr>
                        <a:t>Вариант конфликта</a:t>
                      </a:r>
                    </a:p>
                  </a:txBody>
                  <a:tcPr marL="8946" marR="8946" marT="8948" marB="8948" anchor="ctr">
                    <a:lnL>
                      <a:noFill/>
                    </a:lnL>
                    <a:lnR>
                      <a:noFill/>
                    </a:lnR>
                    <a:lnT>
                      <a:noFill/>
                    </a:lnT>
                    <a:lnB>
                      <a:noFill/>
                    </a:lnB>
                    <a:noFill/>
                  </a:tcPr>
                </a:tc>
                <a:tc>
                  <a:txBody>
                    <a:bodyPr/>
                    <a:lstStyle/>
                    <a:p>
                      <a:pPr indent="180340" algn="ctr">
                        <a:lnSpc>
                          <a:spcPct val="150000"/>
                        </a:lnSpc>
                      </a:pPr>
                      <a:r>
                        <a:rPr lang="ru-RU" sz="1400" b="1" dirty="0">
                          <a:latin typeface="Times New Roman" pitchFamily="18" charset="0"/>
                          <a:cs typeface="Times New Roman" pitchFamily="18" charset="0"/>
                        </a:rPr>
                        <a:t>Возможные причины</a:t>
                      </a:r>
                    </a:p>
                  </a:txBody>
                  <a:tcPr marL="8946" marR="8946" marT="8948" marB="8948" anchor="ctr">
                    <a:lnL>
                      <a:noFill/>
                    </a:lnL>
                    <a:lnR>
                      <a:noFill/>
                    </a:lnR>
                    <a:lnT>
                      <a:noFill/>
                    </a:lnT>
                    <a:lnB>
                      <a:noFill/>
                    </a:lnB>
                    <a:noFill/>
                  </a:tcPr>
                </a:tc>
                <a:extLst>
                  <a:ext uri="{0D108BD9-81ED-4DB2-BD59-A6C34878D82A}">
                    <a16:rowId xmlns:a16="http://schemas.microsoft.com/office/drawing/2014/main" val="10000"/>
                  </a:ext>
                </a:extLst>
              </a:tr>
              <a:tr h="963505">
                <a:tc>
                  <a:txBody>
                    <a:bodyPr/>
                    <a:lstStyle/>
                    <a:p>
                      <a:pPr indent="180340" algn="l">
                        <a:lnSpc>
                          <a:spcPct val="150000"/>
                        </a:lnSpc>
                      </a:pPr>
                      <a:r>
                        <a:rPr lang="ru-RU" sz="1400" dirty="0">
                          <a:latin typeface="Times New Roman" pitchFamily="18" charset="0"/>
                          <a:cs typeface="Times New Roman" pitchFamily="18" charset="0"/>
                        </a:rPr>
                        <a:t>Руководитель </a:t>
                      </a:r>
                      <a:endParaRPr lang="ru-RU" sz="1400" dirty="0" smtClean="0">
                        <a:latin typeface="Times New Roman" pitchFamily="18" charset="0"/>
                        <a:cs typeface="Times New Roman" pitchFamily="18" charset="0"/>
                      </a:endParaRPr>
                    </a:p>
                    <a:p>
                      <a:pPr indent="180340" algn="l">
                        <a:lnSpc>
                          <a:spcPct val="150000"/>
                        </a:lnSpc>
                      </a:pP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коллектив</a:t>
                      </a:r>
                    </a:p>
                  </a:txBody>
                  <a:tcPr marL="8946" marR="8946" marT="8948" marB="8948" anchor="ctr">
                    <a:lnL>
                      <a:noFill/>
                    </a:lnL>
                    <a:lnR>
                      <a:noFill/>
                    </a:lnR>
                    <a:lnT>
                      <a:noFill/>
                    </a:lnT>
                    <a:lnB>
                      <a:noFill/>
                    </a:lnB>
                    <a:noFill/>
                  </a:tcPr>
                </a:tc>
                <a:tc>
                  <a:txBody>
                    <a:bodyPr/>
                    <a:lstStyle/>
                    <a:p>
                      <a:pPr indent="180340" algn="l">
                        <a:lnSpc>
                          <a:spcPct val="100000"/>
                        </a:lnSpc>
                      </a:pPr>
                      <a:r>
                        <a:rPr lang="ru-RU" sz="1400" dirty="0">
                          <a:latin typeface="Times New Roman" pitchFamily="18" charset="0"/>
                          <a:cs typeface="Times New Roman" pitchFamily="18" charset="0"/>
                        </a:rPr>
                        <a:t>Новый руководитель, назначенный со стороны (в коллективе был свой достойный претендент на эту должность). Стиль управления. Низкая компетентность руководителя. Сильное влияние отрицательно направленных </a:t>
                      </a:r>
                      <a:r>
                        <a:rPr lang="ru-RU" sz="1400" dirty="0" err="1">
                          <a:latin typeface="Times New Roman" pitchFamily="18" charset="0"/>
                          <a:cs typeface="Times New Roman" pitchFamily="18" charset="0"/>
                        </a:rPr>
                        <a:t>микрогрупп</a:t>
                      </a:r>
                      <a:r>
                        <a:rPr lang="ru-RU" sz="1400" dirty="0">
                          <a:latin typeface="Times New Roman" pitchFamily="18" charset="0"/>
                          <a:cs typeface="Times New Roman" pitchFamily="18" charset="0"/>
                        </a:rPr>
                        <a:t> и их лидеров</a:t>
                      </a:r>
                    </a:p>
                  </a:txBody>
                  <a:tcPr marL="8946" marR="8946" marT="8948" marB="8948" anchor="ctr">
                    <a:lnL>
                      <a:noFill/>
                    </a:lnL>
                    <a:lnR>
                      <a:noFill/>
                    </a:lnR>
                    <a:lnT>
                      <a:noFill/>
                    </a:lnT>
                    <a:lnB>
                      <a:noFill/>
                    </a:lnB>
                    <a:noFill/>
                  </a:tcPr>
                </a:tc>
                <a:extLst>
                  <a:ext uri="{0D108BD9-81ED-4DB2-BD59-A6C34878D82A}">
                    <a16:rowId xmlns:a16="http://schemas.microsoft.com/office/drawing/2014/main" val="10001"/>
                  </a:ext>
                </a:extLst>
              </a:tr>
              <a:tr h="658134">
                <a:tc>
                  <a:txBody>
                    <a:bodyPr/>
                    <a:lstStyle/>
                    <a:p>
                      <a:pPr indent="180340" algn="l">
                        <a:lnSpc>
                          <a:spcPct val="150000"/>
                        </a:lnSpc>
                      </a:pPr>
                      <a:r>
                        <a:rPr lang="ru-RU" sz="1400" dirty="0">
                          <a:latin typeface="Times New Roman" pitchFamily="18" charset="0"/>
                          <a:cs typeface="Times New Roman" pitchFamily="18" charset="0"/>
                        </a:rPr>
                        <a:t>Рядовой член коллектива </a:t>
                      </a:r>
                      <a:r>
                        <a:rPr lang="ru-RU" sz="1400" dirty="0" smtClean="0">
                          <a:latin typeface="Times New Roman" pitchFamily="18" charset="0"/>
                          <a:cs typeface="Times New Roman" pitchFamily="18" charset="0"/>
                        </a:rPr>
                        <a:t>    </a:t>
                      </a:r>
                    </a:p>
                    <a:p>
                      <a:pPr indent="180340" algn="l">
                        <a:lnSpc>
                          <a:spcPct val="150000"/>
                        </a:lnSpc>
                      </a:pP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коллектив</a:t>
                      </a:r>
                    </a:p>
                  </a:txBody>
                  <a:tcPr marL="8946" marR="8946" marT="8948" marB="8948" anchor="ctr">
                    <a:lnL>
                      <a:noFill/>
                    </a:lnL>
                    <a:lnR>
                      <a:noFill/>
                    </a:lnR>
                    <a:lnT>
                      <a:noFill/>
                    </a:lnT>
                    <a:lnB>
                      <a:noFill/>
                    </a:lnB>
                    <a:noFill/>
                  </a:tcPr>
                </a:tc>
                <a:tc>
                  <a:txBody>
                    <a:bodyPr/>
                    <a:lstStyle/>
                    <a:p>
                      <a:pPr indent="180340" algn="l">
                        <a:lnSpc>
                          <a:spcPct val="100000"/>
                        </a:lnSpc>
                      </a:pPr>
                      <a:r>
                        <a:rPr lang="ru-RU" sz="1400" dirty="0">
                          <a:latin typeface="Times New Roman" pitchFamily="18" charset="0"/>
                          <a:cs typeface="Times New Roman" pitchFamily="18" charset="0"/>
                        </a:rPr>
                        <a:t>Конфликтная личность. Нарушение групповых норм. Неадекватность внутренней установки статусу</a:t>
                      </a:r>
                    </a:p>
                  </a:txBody>
                  <a:tcPr marL="8946" marR="8946" marT="8948" marB="8948" anchor="ctr">
                    <a:lnL>
                      <a:noFill/>
                    </a:lnL>
                    <a:lnR>
                      <a:noFill/>
                    </a:lnR>
                    <a:lnT>
                      <a:noFill/>
                    </a:lnT>
                    <a:lnB>
                      <a:noFill/>
                    </a:lnB>
                    <a:noFill/>
                  </a:tcPr>
                </a:tc>
                <a:extLst>
                  <a:ext uri="{0D108BD9-81ED-4DB2-BD59-A6C34878D82A}">
                    <a16:rowId xmlns:a16="http://schemas.microsoft.com/office/drawing/2014/main" val="10002"/>
                  </a:ext>
                </a:extLst>
              </a:tr>
              <a:tr h="658134">
                <a:tc>
                  <a:txBody>
                    <a:bodyPr/>
                    <a:lstStyle/>
                    <a:p>
                      <a:pPr indent="180340" algn="l">
                        <a:lnSpc>
                          <a:spcPct val="150000"/>
                        </a:lnSpc>
                      </a:pPr>
                      <a:r>
                        <a:rPr lang="ru-RU" sz="1400" dirty="0">
                          <a:latin typeface="Times New Roman" pitchFamily="18" charset="0"/>
                          <a:cs typeface="Times New Roman" pitchFamily="18" charset="0"/>
                        </a:rPr>
                        <a:t>Лидер — группа (</a:t>
                      </a:r>
                      <a:r>
                        <a:rPr lang="ru-RU" sz="1400" dirty="0" err="1">
                          <a:latin typeface="Times New Roman" pitchFamily="18" charset="0"/>
                          <a:cs typeface="Times New Roman" pitchFamily="18" charset="0"/>
                        </a:rPr>
                        <a:t>микрогруппа</a:t>
                      </a:r>
                      <a:r>
                        <a:rPr lang="ru-RU" sz="1400" dirty="0">
                          <a:latin typeface="Times New Roman" pitchFamily="18" charset="0"/>
                          <a:cs typeface="Times New Roman" pitchFamily="18" charset="0"/>
                        </a:rPr>
                        <a:t>)</a:t>
                      </a:r>
                    </a:p>
                  </a:txBody>
                  <a:tcPr marL="8946" marR="8946" marT="8948" marB="8948" anchor="ctr">
                    <a:lnL>
                      <a:noFill/>
                    </a:lnL>
                    <a:lnR>
                      <a:noFill/>
                    </a:lnR>
                    <a:lnT>
                      <a:noFill/>
                    </a:lnT>
                    <a:lnB>
                      <a:noFill/>
                    </a:lnB>
                    <a:noFill/>
                  </a:tcPr>
                </a:tc>
                <a:tc>
                  <a:txBody>
                    <a:bodyPr/>
                    <a:lstStyle/>
                    <a:p>
                      <a:pPr indent="180340" algn="l">
                        <a:lnSpc>
                          <a:spcPct val="100000"/>
                        </a:lnSpc>
                      </a:pPr>
                      <a:r>
                        <a:rPr lang="ru-RU" sz="1400" dirty="0">
                          <a:latin typeface="Times New Roman" pitchFamily="18" charset="0"/>
                          <a:cs typeface="Times New Roman" pitchFamily="18" charset="0"/>
                        </a:rPr>
                        <a:t>Низкая профессиональная подготовка. Применение компромата против лидера. Превышение полномочий лидерства. Изменение группового сознания</a:t>
                      </a:r>
                    </a:p>
                  </a:txBody>
                  <a:tcPr marL="8946" marR="8946" marT="8948" marB="8948" anchor="ctr">
                    <a:lnL>
                      <a:noFill/>
                    </a:lnL>
                    <a:lnR>
                      <a:noFill/>
                    </a:lnR>
                    <a:lnT>
                      <a:noFill/>
                    </a:lnT>
                    <a:lnB>
                      <a:noFill/>
                    </a:lnB>
                    <a:noFill/>
                  </a:tcPr>
                </a:tc>
                <a:extLst>
                  <a:ext uri="{0D108BD9-81ED-4DB2-BD59-A6C34878D82A}">
                    <a16:rowId xmlns:a16="http://schemas.microsoft.com/office/drawing/2014/main" val="10003"/>
                  </a:ext>
                </a:extLst>
              </a:tr>
            </a:tbl>
          </a:graphicData>
        </a:graphic>
      </p:graphicFrame>
      <p:sp>
        <p:nvSpPr>
          <p:cNvPr id="27661" name="Rectangle 1"/>
          <p:cNvSpPr>
            <a:spLocks noChangeArrowheads="1"/>
          </p:cNvSpPr>
          <p:nvPr/>
        </p:nvSpPr>
        <p:spPr bwMode="auto">
          <a:xfrm>
            <a:off x="1331913" y="3611563"/>
            <a:ext cx="741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809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400" i="1"/>
              <a:t>Таблица  Классификация конфликтов типа «личность — группа»</a:t>
            </a:r>
            <a:endParaRPr lang="ru-RU" altLang="ru-RU" sz="600"/>
          </a:p>
          <a:p>
            <a:r>
              <a:rPr lang="ru-RU" altLang="ru-RU" sz="1400" b="1"/>
              <a:t> </a:t>
            </a:r>
            <a:endParaRPr lang="ru-RU" altLang="ru-RU"/>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2"/>
          <p:cNvSpPr>
            <a:spLocks noGrp="1"/>
          </p:cNvSpPr>
          <p:nvPr>
            <p:ph idx="1"/>
          </p:nvPr>
        </p:nvSpPr>
        <p:spPr/>
        <p:txBody>
          <a:bodyPr/>
          <a:lstStyle/>
          <a:p>
            <a:pPr marL="514350" indent="-514350" algn="ctr" eaLnBrk="1" hangingPunct="1">
              <a:buFont typeface="Wingdings 2" panose="05020102010507070707" pitchFamily="18" charset="2"/>
              <a:buAutoNum type="arabicPeriod"/>
            </a:pPr>
            <a:endParaRPr lang="ru-RU" altLang="ru-RU" sz="4800" smtClean="0">
              <a:solidFill>
                <a:schemeClr val="bg1"/>
              </a:solidFill>
            </a:endParaRPr>
          </a:p>
          <a:p>
            <a:pPr marL="514350" indent="-514350" eaLnBrk="1" hangingPunct="1">
              <a:buFont typeface="Wingdings 2" panose="05020102010507070707" pitchFamily="18" charset="2"/>
              <a:buAutoNum type="arabicPeriod"/>
            </a:pPr>
            <a:endParaRPr lang="ru-RU" altLang="ru-RU" sz="4800" smtClean="0">
              <a:solidFill>
                <a:schemeClr val="bg1"/>
              </a:solidFill>
            </a:endParaRPr>
          </a:p>
          <a:p>
            <a:pPr marL="514350" indent="-514350" eaLnBrk="1" hangingPunct="1">
              <a:buFont typeface="Wingdings 2" panose="05020102010507070707" pitchFamily="18" charset="2"/>
              <a:buAutoNum type="arabicPeriod"/>
            </a:pPr>
            <a:endParaRPr lang="ru-RU" altLang="ru-RU" smtClean="0"/>
          </a:p>
        </p:txBody>
      </p:sp>
      <p:sp>
        <p:nvSpPr>
          <p:cNvPr id="2" name="Заголовок 1"/>
          <p:cNvSpPr>
            <a:spLocks noGrp="1"/>
          </p:cNvSpPr>
          <p:nvPr>
            <p:ph type="title"/>
          </p:nvPr>
        </p:nvSpPr>
        <p:spPr>
          <a:xfrm>
            <a:off x="468313" y="404813"/>
            <a:ext cx="8229600" cy="1219200"/>
          </a:xfrm>
        </p:spPr>
        <p:txBody>
          <a:bodyPr rtlCol="0">
            <a:normAutofit fontScale="90000"/>
          </a:bodyPr>
          <a:lstStyle/>
          <a:p>
            <a:pPr eaLnBrk="1" fontAlgn="auto" hangingPunct="1">
              <a:spcAft>
                <a:spcPts val="0"/>
              </a:spcAft>
              <a:defRPr/>
            </a:pPr>
            <a:r>
              <a:rPr lang="ru-RU" b="1" dirty="0" smtClean="0">
                <a:solidFill>
                  <a:srgbClr val="FF0000"/>
                </a:solidFill>
              </a:rPr>
              <a:t>Причины </a:t>
            </a:r>
            <a:r>
              <a:rPr lang="ru-RU" b="1" dirty="0" smtClean="0"/>
              <a:t>межгрупповых</a:t>
            </a:r>
            <a:r>
              <a:rPr lang="ru-RU" dirty="0" smtClean="0"/>
              <a:t/>
            </a:r>
            <a:br>
              <a:rPr lang="ru-RU" dirty="0" smtClean="0"/>
            </a:br>
            <a:r>
              <a:rPr lang="ru-RU" b="1" dirty="0" smtClean="0">
                <a:solidFill>
                  <a:srgbClr val="FF0000"/>
                </a:solidFill>
              </a:rPr>
              <a:t>конфликтов</a:t>
            </a:r>
            <a:br>
              <a:rPr lang="ru-RU" b="1" dirty="0" smtClean="0">
                <a:solidFill>
                  <a:srgbClr val="FF0000"/>
                </a:solidFill>
              </a:rPr>
            </a:br>
            <a:endParaRPr lang="ru-RU" b="1" dirty="0">
              <a:solidFill>
                <a:srgbClr val="FF0000"/>
              </a:solidFill>
            </a:endParaRPr>
          </a:p>
        </p:txBody>
      </p:sp>
      <p:sp>
        <p:nvSpPr>
          <p:cNvPr id="28676" name="Прямоугольник 3"/>
          <p:cNvSpPr>
            <a:spLocks noChangeArrowheads="1"/>
          </p:cNvSpPr>
          <p:nvPr/>
        </p:nvSpPr>
        <p:spPr bwMode="auto">
          <a:xfrm>
            <a:off x="285750" y="1000125"/>
            <a:ext cx="8715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
            </a:r>
            <a:br>
              <a:rPr lang="ru-RU" altLang="ru-RU">
                <a:latin typeface="Calibri" panose="020F0502020204030204" pitchFamily="34" charset="0"/>
              </a:rPr>
            </a:br>
            <a:endParaRPr lang="ru-RU" altLang="ru-RU">
              <a:latin typeface="Calibri" panose="020F0502020204030204" pitchFamily="34" charset="0"/>
            </a:endParaRPr>
          </a:p>
        </p:txBody>
      </p:sp>
      <p:sp>
        <p:nvSpPr>
          <p:cNvPr id="28677" name="Прямоугольник 4"/>
          <p:cNvSpPr>
            <a:spLocks noChangeArrowheads="1"/>
          </p:cNvSpPr>
          <p:nvPr/>
        </p:nvSpPr>
        <p:spPr bwMode="auto">
          <a:xfrm>
            <a:off x="395288" y="785813"/>
            <a:ext cx="8497887"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200" b="1">
                <a:solidFill>
                  <a:schemeClr val="bg1"/>
                </a:solidFill>
                <a:latin typeface="Calibri" panose="020F0502020204030204" pitchFamily="34" charset="0"/>
              </a:rPr>
              <a:t>	</a:t>
            </a:r>
          </a:p>
          <a:p>
            <a:pPr eaLnBrk="1" hangingPunct="1"/>
            <a:r>
              <a:rPr lang="ru-RU" altLang="ru-RU" sz="2200">
                <a:latin typeface="Calibri" panose="020F0502020204030204" pitchFamily="34" charset="0"/>
              </a:rPr>
              <a:t>                 обстоятельства, связанные с созданием, развитием и 	функционированием организаций, коллективов, групп:</a:t>
            </a:r>
          </a:p>
          <a:p>
            <a:pPr eaLnBrk="1" hangingPunct="1">
              <a:buFont typeface="Wingdings" panose="05000000000000000000" pitchFamily="2" charset="2"/>
              <a:buChar char="Ø"/>
            </a:pPr>
            <a:r>
              <a:rPr lang="ru-RU" altLang="ru-RU" sz="2200" b="1">
                <a:latin typeface="Calibri" panose="020F0502020204030204" pitchFamily="34" charset="0"/>
              </a:rPr>
              <a:t>  Структурно-организационные </a:t>
            </a:r>
            <a:r>
              <a:rPr lang="ru-RU" altLang="ru-RU" sz="2200">
                <a:latin typeface="Calibri" panose="020F0502020204030204" pitchFamily="34" charset="0"/>
              </a:rPr>
              <a:t>- несоответствие структуры организации требованиям той деятельности, которой она занимается.</a:t>
            </a:r>
          </a:p>
          <a:p>
            <a:pPr eaLnBrk="1" hangingPunct="1">
              <a:buFont typeface="Wingdings" panose="05000000000000000000" pitchFamily="2" charset="2"/>
              <a:buChar char="Ø"/>
            </a:pPr>
            <a:r>
              <a:rPr lang="ru-RU" altLang="ru-RU" sz="2200" b="1">
                <a:latin typeface="Calibri" panose="020F0502020204030204" pitchFamily="34" charset="0"/>
              </a:rPr>
              <a:t>  Функционально-организационные </a:t>
            </a:r>
            <a:r>
              <a:rPr lang="ru-RU" altLang="ru-RU" sz="2200">
                <a:latin typeface="Calibri" panose="020F0502020204030204" pitchFamily="34" charset="0"/>
              </a:rPr>
              <a:t>- неоптимальность функциональных связей организации с внешней средой, между различными структурными элементами организации, между отдельными работниками. </a:t>
            </a:r>
          </a:p>
          <a:p>
            <a:pPr eaLnBrk="1" hangingPunct="1">
              <a:buFont typeface="Wingdings" panose="05000000000000000000" pitchFamily="2" charset="2"/>
              <a:buChar char="Ø"/>
            </a:pPr>
            <a:r>
              <a:rPr lang="ru-RU" altLang="ru-RU" sz="2200">
                <a:latin typeface="Calibri" panose="020F0502020204030204" pitchFamily="34" charset="0"/>
              </a:rPr>
              <a:t>  </a:t>
            </a:r>
            <a:r>
              <a:rPr lang="ru-RU" altLang="ru-RU" sz="2200" b="1">
                <a:latin typeface="Calibri" panose="020F0502020204030204" pitchFamily="34" charset="0"/>
              </a:rPr>
              <a:t> Личностно-функциональные </a:t>
            </a:r>
            <a:r>
              <a:rPr lang="ru-RU" altLang="ru-RU" sz="2200">
                <a:latin typeface="Calibri" panose="020F0502020204030204" pitchFamily="34" charset="0"/>
              </a:rPr>
              <a:t>- несоответствие или неполное соответствие работника по его качествам требованиям занимаемой должности. </a:t>
            </a:r>
          </a:p>
          <a:p>
            <a:pPr eaLnBrk="1" hangingPunct="1">
              <a:buFont typeface="Wingdings" panose="05000000000000000000" pitchFamily="2" charset="2"/>
              <a:buChar char="Ø"/>
            </a:pPr>
            <a:r>
              <a:rPr lang="ru-RU" altLang="ru-RU" sz="2200">
                <a:latin typeface="Calibri" panose="020F0502020204030204" pitchFamily="34" charset="0"/>
              </a:rPr>
              <a:t>  </a:t>
            </a:r>
            <a:r>
              <a:rPr lang="ru-RU" altLang="ru-RU" sz="2200" b="1">
                <a:latin typeface="Calibri" panose="020F0502020204030204" pitchFamily="34" charset="0"/>
              </a:rPr>
              <a:t> Ситуативно-управленческие </a:t>
            </a:r>
            <a:r>
              <a:rPr lang="ru-RU" altLang="ru-RU" sz="2200">
                <a:latin typeface="Calibri" panose="020F0502020204030204" pitchFamily="34" charset="0"/>
              </a:rPr>
              <a:t>- обусловлены ошибками, допускаемыми руководителями и подчиненными в процессе решения управленческих и других задач. </a:t>
            </a:r>
            <a:endParaRPr lang="ru-RU" altLang="ru-RU">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Причины конфликтов."/>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5" y="642938"/>
            <a:ext cx="78105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76338" y="1157288"/>
            <a:ext cx="679132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Заголовок 1"/>
          <p:cNvSpPr txBox="1">
            <a:spLocks/>
          </p:cNvSpPr>
          <p:nvPr/>
        </p:nvSpPr>
        <p:spPr bwMode="auto">
          <a:xfrm>
            <a:off x="452438" y="333375"/>
            <a:ext cx="87153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3200" b="1">
                <a:solidFill>
                  <a:srgbClr val="FF0000"/>
                </a:solidFill>
                <a:latin typeface="Calibri" panose="020F0502020204030204" pitchFamily="34" charset="0"/>
              </a:rPr>
              <a:t>Основные стратегии поведения в конфликте</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650" y="260350"/>
            <a:ext cx="8137525" cy="6192838"/>
          </a:xfrm>
        </p:spPr>
        <p:txBody>
          <a:bodyPr rtlCol="0">
            <a:normAutofit fontScale="92500" lnSpcReduction="10000"/>
          </a:bodyPr>
          <a:lstStyle/>
          <a:p>
            <a:pPr eaLnBrk="1" fontAlgn="auto" hangingPunct="1">
              <a:spcAft>
                <a:spcPts val="0"/>
              </a:spcAft>
              <a:buFont typeface="Wingdings 2" pitchFamily="18" charset="2"/>
              <a:buNone/>
              <a:defRPr/>
            </a:pPr>
            <a:r>
              <a:rPr lang="ru-RU" dirty="0" smtClean="0">
                <a:solidFill>
                  <a:schemeClr val="bg1"/>
                </a:solidFill>
              </a:rPr>
              <a:t>		</a:t>
            </a:r>
            <a:r>
              <a:rPr lang="ru-RU" dirty="0" smtClean="0"/>
              <a:t>	</a:t>
            </a:r>
            <a:r>
              <a:rPr lang="ru-RU" b="1" dirty="0" smtClean="0"/>
              <a:t>      </a:t>
            </a:r>
            <a:r>
              <a:rPr lang="ru-RU" b="1" dirty="0" smtClean="0">
                <a:latin typeface="Times New Roman" pitchFamily="18" charset="0"/>
                <a:cs typeface="Times New Roman" pitchFamily="18" charset="0"/>
              </a:rPr>
              <a:t>ПРАВИЛА ОБЩЕНИЯ</a:t>
            </a:r>
          </a:p>
          <a:p>
            <a:pPr marL="0" eaLnBrk="1" fontAlgn="auto" hangingPunct="1">
              <a:spcBef>
                <a:spcPts val="0"/>
              </a:spcBef>
              <a:spcAft>
                <a:spcPts val="0"/>
              </a:spcAft>
              <a:buFont typeface="Wingdings 2" pitchFamily="18" charset="2"/>
              <a:buNone/>
              <a:defRPr/>
            </a:pPr>
            <a:r>
              <a:rPr lang="ru-RU" sz="2000" dirty="0" smtClean="0">
                <a:latin typeface="Times New Roman" pitchFamily="18" charset="0"/>
                <a:cs typeface="Times New Roman" pitchFamily="18" charset="0"/>
              </a:rPr>
              <a:t>1. Разговор на языке партнера</a:t>
            </a:r>
          </a:p>
          <a:p>
            <a:pPr marL="0" eaLnBrk="1" fontAlgn="auto" hangingPunct="1">
              <a:spcBef>
                <a:spcPts val="0"/>
              </a:spcBef>
              <a:spcAft>
                <a:spcPts val="0"/>
              </a:spcAft>
              <a:buFont typeface="Wingdings 2" pitchFamily="18" charset="2"/>
              <a:buNone/>
              <a:defRPr/>
            </a:pPr>
            <a:r>
              <a:rPr lang="ru-RU" sz="2000" dirty="0" smtClean="0">
                <a:latin typeface="Times New Roman" pitchFamily="18" charset="0"/>
                <a:cs typeface="Times New Roman" pitchFamily="18" charset="0"/>
              </a:rPr>
              <a:t>2. Подчеркивание значимости партнера, проявление уважения</a:t>
            </a:r>
          </a:p>
          <a:p>
            <a:pPr marL="0" eaLnBrk="1" fontAlgn="auto" hangingPunct="1">
              <a:spcBef>
                <a:spcPts val="0"/>
              </a:spcBef>
              <a:spcAft>
                <a:spcPts val="0"/>
              </a:spcAft>
              <a:buFont typeface="Wingdings 2" pitchFamily="18" charset="2"/>
              <a:buNone/>
              <a:defRPr/>
            </a:pPr>
            <a:r>
              <a:rPr lang="ru-RU" sz="2000" dirty="0" smtClean="0">
                <a:latin typeface="Times New Roman" pitchFamily="18" charset="0"/>
                <a:cs typeface="Times New Roman" pitchFamily="18" charset="0"/>
              </a:rPr>
              <a:t>3. Подчеркивание общности, а не отличий</a:t>
            </a:r>
          </a:p>
          <a:p>
            <a:pPr marL="0" eaLnBrk="1" fontAlgn="auto" hangingPunct="1">
              <a:spcBef>
                <a:spcPts val="0"/>
              </a:spcBef>
              <a:spcAft>
                <a:spcPts val="0"/>
              </a:spcAft>
              <a:buFont typeface="Wingdings 2" pitchFamily="18" charset="2"/>
              <a:buNone/>
              <a:defRPr/>
            </a:pPr>
            <a:r>
              <a:rPr lang="ru-RU" sz="2000" dirty="0" smtClean="0">
                <a:latin typeface="Times New Roman" pitchFamily="18" charset="0"/>
                <a:cs typeface="Times New Roman" pitchFamily="18" charset="0"/>
              </a:rPr>
              <a:t>4. Проявление интереса к проблемам партнера      </a:t>
            </a:r>
          </a:p>
          <a:p>
            <a:pPr marL="0" indent="-514350" eaLnBrk="1" fontAlgn="auto" hangingPunct="1">
              <a:spcBef>
                <a:spcPts val="0"/>
              </a:spcBef>
              <a:spcAft>
                <a:spcPts val="0"/>
              </a:spcAft>
              <a:buFont typeface="Wingdings 2" pitchFamily="18" charset="2"/>
              <a:buNone/>
              <a:defRPr/>
            </a:pPr>
            <a:r>
              <a:rPr lang="ru-RU" sz="2000" dirty="0" smtClean="0">
                <a:latin typeface="Times New Roman" pitchFamily="18" charset="0"/>
                <a:cs typeface="Times New Roman" pitchFamily="18" charset="0"/>
              </a:rPr>
              <a:t>5. Предоставление партнеру возможности выговориться, активное слушание</a:t>
            </a:r>
          </a:p>
          <a:p>
            <a:pPr marL="0" indent="-514350" eaLnBrk="1" fontAlgn="auto" hangingPunct="1">
              <a:spcBef>
                <a:spcPts val="0"/>
              </a:spcBef>
              <a:spcAft>
                <a:spcPts val="0"/>
              </a:spcAft>
              <a:buFont typeface="Wingdings 2" pitchFamily="18" charset="2"/>
              <a:buNone/>
              <a:defRPr/>
            </a:pPr>
            <a:r>
              <a:rPr lang="ru-RU" sz="2000" dirty="0" smtClean="0">
                <a:latin typeface="Times New Roman" pitchFamily="18" charset="0"/>
                <a:cs typeface="Times New Roman" pitchFamily="18" charset="0"/>
              </a:rPr>
              <a:t>6. Вербализация эмоционального состояния</a:t>
            </a:r>
          </a:p>
          <a:p>
            <a:pPr marL="0" indent="-514350" eaLnBrk="1" fontAlgn="auto" hangingPunct="1">
              <a:spcBef>
                <a:spcPts val="0"/>
              </a:spcBef>
              <a:spcAft>
                <a:spcPts val="0"/>
              </a:spcAft>
              <a:buFont typeface="Arial" charset="0"/>
              <a:buNone/>
              <a:defRPr/>
            </a:pPr>
            <a:r>
              <a:rPr lang="ru-RU" sz="2000" dirty="0" smtClean="0">
                <a:latin typeface="Times New Roman" pitchFamily="18" charset="0"/>
                <a:cs typeface="Times New Roman" pitchFamily="18" charset="0"/>
              </a:rPr>
              <a:t>7. </a:t>
            </a:r>
            <a:r>
              <a:rPr lang="ru-RU" sz="2000" b="1" dirty="0" smtClean="0">
                <a:latin typeface="Times New Roman" pitchFamily="18" charset="0"/>
                <a:cs typeface="Times New Roman" pitchFamily="18" charset="0"/>
              </a:rPr>
              <a:t>Тактика получения утвердительных ответов (</a:t>
            </a:r>
            <a:r>
              <a:rPr lang="ru-RU" sz="2000" dirty="0" smtClean="0">
                <a:latin typeface="Times New Roman" pitchFamily="18" charset="0"/>
                <a:cs typeface="Times New Roman" pitchFamily="18" charset="0"/>
              </a:rPr>
              <a:t>формирование стереотипной логики беседы: после серии утвердительных ответов на незначительные вопросы труднее ответить отрицательно на существенный, важный вопрос).</a:t>
            </a:r>
            <a:endParaRPr lang="ru-RU" sz="2000" b="1" dirty="0" smtClean="0">
              <a:latin typeface="Times New Roman" pitchFamily="18" charset="0"/>
              <a:cs typeface="Times New Roman" pitchFamily="18" charset="0"/>
            </a:endParaRPr>
          </a:p>
          <a:p>
            <a:pPr marL="0" indent="-514350" eaLnBrk="1" fontAlgn="auto" hangingPunct="1">
              <a:spcBef>
                <a:spcPts val="0"/>
              </a:spcBef>
              <a:spcAft>
                <a:spcPts val="0"/>
              </a:spcAft>
              <a:buFont typeface="Arial" charset="0"/>
              <a:buNone/>
              <a:defRPr/>
            </a:pPr>
            <a:r>
              <a:rPr lang="ru-RU" sz="2000" b="1" dirty="0" smtClean="0">
                <a:latin typeface="Times New Roman" pitchFamily="18" charset="0"/>
                <a:cs typeface="Times New Roman" pitchFamily="18" charset="0"/>
              </a:rPr>
              <a:t>     «Техника Франклина» </a:t>
            </a:r>
            <a:r>
              <a:rPr lang="ru-RU" sz="2000" dirty="0" smtClean="0">
                <a:latin typeface="Times New Roman" pitchFamily="18" charset="0"/>
                <a:cs typeface="Times New Roman" pitchFamily="18" charset="0"/>
              </a:rPr>
              <a:t>(ответ всегда следует начинать со слова «да»,начиная с «нет», мы блокируем желание собеседника слушать дальше, затем -– позитивная оценка идеи и объяснение, чем именно она хороша, интересна, выгодна и описание условий, при которых предложенное решение было бы наилучшим. Затем - описание реальных условий, для начала безотносительно к предложенной идее и предложение нового, измененного решения в конкретных, только что описанных реальных условиях.</a:t>
            </a:r>
          </a:p>
          <a:p>
            <a:pPr marL="0" indent="-514350" eaLnBrk="1" fontAlgn="auto" hangingPunct="1">
              <a:spcBef>
                <a:spcPts val="0"/>
              </a:spcBef>
              <a:spcAft>
                <a:spcPts val="0"/>
              </a:spcAft>
              <a:buFont typeface="Arial" charset="0"/>
              <a:buNone/>
              <a:defRPr/>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«Нога в двери» </a:t>
            </a:r>
            <a:r>
              <a:rPr lang="ru-RU" sz="2000" dirty="0" smtClean="0">
                <a:latin typeface="Times New Roman" pitchFamily="18" charset="0"/>
                <a:cs typeface="Times New Roman" pitchFamily="18" charset="0"/>
              </a:rPr>
              <a:t>(основа стратегии поведения: с получения маленьких уступок к более внушительным успехам).</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71550" y="188913"/>
            <a:ext cx="710565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79388" y="908050"/>
            <a:ext cx="8785225" cy="5746750"/>
          </a:xfrm>
        </p:spPr>
        <p:txBody>
          <a:bodyPr rtlCol="0">
            <a:normAutofit fontScale="92500" lnSpcReduction="20000"/>
          </a:bodyPr>
          <a:lstStyle/>
          <a:p>
            <a:pPr marL="0" indent="0" eaLnBrk="1" fontAlgn="auto" hangingPunct="1">
              <a:lnSpc>
                <a:spcPct val="80000"/>
              </a:lnSpc>
              <a:spcAft>
                <a:spcPts val="0"/>
              </a:spcAft>
              <a:buFont typeface="Arial" panose="020B0604020202020204" pitchFamily="34" charset="0"/>
              <a:buNone/>
              <a:defRPr/>
            </a:pPr>
            <a:r>
              <a:rPr lang="ru-RU" sz="2300" dirty="0" smtClean="0"/>
              <a:t>анализ межличностного взаимодействия, разработанный американским психологом и психиатром </a:t>
            </a:r>
            <a:r>
              <a:rPr lang="ru-RU" sz="2300" b="1" dirty="0" smtClean="0"/>
              <a:t>Эриком Берном (1910-1970гг.)</a:t>
            </a:r>
            <a:endParaRPr lang="ru-RU" sz="2300" dirty="0" smtClean="0"/>
          </a:p>
          <a:p>
            <a:pPr eaLnBrk="1" fontAlgn="auto" hangingPunct="1">
              <a:lnSpc>
                <a:spcPct val="80000"/>
              </a:lnSpc>
              <a:spcAft>
                <a:spcPts val="0"/>
              </a:spcAft>
              <a:defRPr/>
            </a:pPr>
            <a:r>
              <a:rPr lang="ru-RU" sz="2300" b="1" i="1" dirty="0" smtClean="0"/>
              <a:t>Трансакция – </a:t>
            </a:r>
            <a:r>
              <a:rPr lang="ru-RU" sz="2300" i="1" dirty="0" smtClean="0"/>
              <a:t>единица общения, состоящая из стимула (С) и реакции (Р) между двумя индивидами, пребывающими в определенном состоянии сознания.</a:t>
            </a:r>
          </a:p>
          <a:p>
            <a:pPr eaLnBrk="1" fontAlgn="auto" hangingPunct="1">
              <a:lnSpc>
                <a:spcPct val="80000"/>
              </a:lnSpc>
              <a:spcAft>
                <a:spcPts val="0"/>
              </a:spcAft>
              <a:defRPr/>
            </a:pPr>
            <a:endParaRPr lang="ru-RU" sz="2300" i="1" dirty="0" smtClean="0"/>
          </a:p>
          <a:p>
            <a:pPr eaLnBrk="1" fontAlgn="auto" hangingPunct="1">
              <a:lnSpc>
                <a:spcPct val="80000"/>
              </a:lnSpc>
              <a:spcAft>
                <a:spcPts val="0"/>
              </a:spcAft>
              <a:defRPr/>
            </a:pPr>
            <a:endParaRPr lang="ru-RU" sz="1700" i="1" dirty="0" smtClean="0"/>
          </a:p>
          <a:p>
            <a:pPr eaLnBrk="1" fontAlgn="auto" hangingPunct="1">
              <a:lnSpc>
                <a:spcPct val="80000"/>
              </a:lnSpc>
              <a:spcAft>
                <a:spcPts val="0"/>
              </a:spcAft>
              <a:defRPr/>
            </a:pPr>
            <a:endParaRPr lang="ru-RU" sz="1700" i="1" dirty="0" smtClean="0"/>
          </a:p>
          <a:p>
            <a:pPr eaLnBrk="1" fontAlgn="auto" hangingPunct="1">
              <a:spcBef>
                <a:spcPts val="0"/>
              </a:spcBef>
              <a:spcAft>
                <a:spcPts val="0"/>
              </a:spcAft>
              <a:defRPr/>
            </a:pPr>
            <a:r>
              <a:rPr lang="ru-RU" sz="2000" b="1" dirty="0" smtClean="0"/>
              <a:t>Родитель</a:t>
            </a:r>
            <a:r>
              <a:rPr lang="ru-RU" sz="2000" dirty="0"/>
              <a:t> выражает внушенные стереотипы и представления о </a:t>
            </a:r>
            <a:r>
              <a:rPr lang="ru-RU" sz="2000" dirty="0" smtClean="0"/>
              <a:t>жизни. Это </a:t>
            </a:r>
            <a:r>
              <a:rPr lang="ru-RU" sz="2000" dirty="0"/>
              <a:t>забота и опека, но в то же время – контроль, принуждение и поучения свысока. Это позиция </a:t>
            </a:r>
            <a:r>
              <a:rPr lang="ru-RU" sz="2000" b="1" dirty="0"/>
              <a:t>«должен» и «обязан», </a:t>
            </a:r>
            <a:r>
              <a:rPr lang="ru-RU" sz="2000" dirty="0"/>
              <a:t>как по отношению к себе, так и к </a:t>
            </a:r>
            <a:r>
              <a:rPr lang="ru-RU" sz="2000" dirty="0" smtClean="0"/>
              <a:t>другим,</a:t>
            </a:r>
            <a:r>
              <a:rPr lang="ru-RU" sz="2000" dirty="0"/>
              <a:t> </a:t>
            </a:r>
            <a:r>
              <a:rPr lang="ru-RU" sz="2000" dirty="0" smtClean="0"/>
              <a:t>поведение в ситуациях дефицита времени на размышления, анализ</a:t>
            </a:r>
            <a:endParaRPr lang="ru-RU" sz="2000" dirty="0"/>
          </a:p>
          <a:p>
            <a:pPr eaLnBrk="1" fontAlgn="auto" hangingPunct="1">
              <a:spcBef>
                <a:spcPts val="0"/>
              </a:spcBef>
              <a:spcAft>
                <a:spcPts val="0"/>
              </a:spcAft>
              <a:defRPr/>
            </a:pPr>
            <a:r>
              <a:rPr lang="ru-RU" sz="2000" b="1" dirty="0"/>
              <a:t>Взрослый</a:t>
            </a:r>
            <a:r>
              <a:rPr lang="ru-RU" sz="2000" dirty="0"/>
              <a:t> – объективный </a:t>
            </a:r>
            <a:r>
              <a:rPr lang="ru-RU" sz="2000" dirty="0" smtClean="0"/>
              <a:t>подход </a:t>
            </a:r>
            <a:r>
              <a:rPr lang="ru-RU" sz="2000" dirty="0"/>
              <a:t>к </a:t>
            </a:r>
            <a:r>
              <a:rPr lang="ru-RU" sz="2000" dirty="0" smtClean="0"/>
              <a:t>реальности, </a:t>
            </a:r>
            <a:r>
              <a:rPr lang="ru-RU" sz="2000" b="1" dirty="0" smtClean="0"/>
              <a:t>позиция </a:t>
            </a:r>
            <a:r>
              <a:rPr lang="ru-RU" sz="2000" b="1" dirty="0"/>
              <a:t>здравого смысла</a:t>
            </a:r>
            <a:r>
              <a:rPr lang="ru-RU" sz="2000" dirty="0"/>
              <a:t>, разумное и адекватное </a:t>
            </a:r>
            <a:r>
              <a:rPr lang="ru-RU" sz="2000" dirty="0" smtClean="0"/>
              <a:t>взаимодействие, способствует адаптации не в стандартных, однозначных ситуациях, а уникальных, требующих размышлений, дающих свободу выбора и, вместе с этим, необходимость осознания последствий и ответственного принятия решений.</a:t>
            </a:r>
          </a:p>
          <a:p>
            <a:pPr eaLnBrk="1" fontAlgn="auto" hangingPunct="1">
              <a:spcBef>
                <a:spcPts val="0"/>
              </a:spcBef>
              <a:spcAft>
                <a:spcPts val="0"/>
              </a:spcAft>
              <a:defRPr/>
            </a:pPr>
            <a:r>
              <a:rPr lang="ru-RU" sz="2000" b="1" dirty="0" smtClean="0"/>
              <a:t>Ребенок</a:t>
            </a:r>
            <a:r>
              <a:rPr lang="ru-RU" sz="2000" dirty="0"/>
              <a:t> </a:t>
            </a:r>
            <a:r>
              <a:rPr lang="ru-RU" sz="2000" dirty="0" smtClean="0"/>
              <a:t>– </a:t>
            </a:r>
            <a:r>
              <a:rPr lang="ru-RU" sz="2000" dirty="0"/>
              <a:t> </a:t>
            </a:r>
            <a:r>
              <a:rPr lang="ru-RU" sz="2000" dirty="0" smtClean="0"/>
              <a:t>состояние определяется </a:t>
            </a:r>
            <a:r>
              <a:rPr lang="ru-RU" sz="2000" dirty="0"/>
              <a:t>желаниями и </a:t>
            </a:r>
            <a:r>
              <a:rPr lang="ru-RU" sz="2000" dirty="0" smtClean="0"/>
              <a:t>эмоциями, ему свойственны</a:t>
            </a:r>
            <a:r>
              <a:rPr lang="ru-RU" sz="2000" dirty="0"/>
              <a:t>: игровое взаимодействие, детские реакции, радость </a:t>
            </a:r>
            <a:r>
              <a:rPr lang="ru-RU" sz="2000" dirty="0" smtClean="0"/>
              <a:t>жизни</a:t>
            </a:r>
            <a:r>
              <a:rPr lang="ru-RU" sz="2000" dirty="0"/>
              <a:t>, </a:t>
            </a:r>
            <a:r>
              <a:rPr lang="ru-RU" sz="2000" dirty="0" smtClean="0"/>
              <a:t> непосредственность</a:t>
            </a:r>
            <a:r>
              <a:rPr lang="ru-RU" sz="2000" dirty="0"/>
              <a:t>, </a:t>
            </a:r>
            <a:r>
              <a:rPr lang="ru-RU" sz="2000" dirty="0" smtClean="0"/>
              <a:t>страхи</a:t>
            </a:r>
            <a:r>
              <a:rPr lang="ru-RU" sz="2000" dirty="0"/>
              <a:t>, обиды и зависимость</a:t>
            </a:r>
            <a:r>
              <a:rPr lang="ru-RU" sz="2000" b="1" dirty="0"/>
              <a:t>. Это позиция «хочу – не хочу»</a:t>
            </a:r>
            <a:r>
              <a:rPr lang="ru-RU" sz="2000" dirty="0"/>
              <a:t>, источник капризов и шалостей. Спонтанные проявления, такие как творчество, тоже возникают в состоянии ребенка</a:t>
            </a:r>
            <a:r>
              <a:rPr lang="ru-RU" sz="2000" dirty="0" smtClean="0"/>
              <a:t>. Детское Я выступает на сцену, когда человек не чувствует достаточно сил для самостоятельного решения проблем: не способен преодолеть трудности или/и противостоять давлению другого человека.</a:t>
            </a:r>
            <a:endParaRPr lang="ru-RU" sz="2000" dirty="0"/>
          </a:p>
          <a:p>
            <a:pPr eaLnBrk="1" fontAlgn="auto" hangingPunct="1">
              <a:lnSpc>
                <a:spcPct val="80000"/>
              </a:lnSpc>
              <a:spcAft>
                <a:spcPts val="0"/>
              </a:spcAft>
              <a:defRPr/>
            </a:pPr>
            <a:endParaRPr lang="ru-RU" sz="2200" b="1" i="1" dirty="0" smtClean="0"/>
          </a:p>
        </p:txBody>
      </p:sp>
      <p:sp>
        <p:nvSpPr>
          <p:cNvPr id="32771" name="Rectangle 2"/>
          <p:cNvSpPr>
            <a:spLocks noGrp="1" noChangeArrowheads="1"/>
          </p:cNvSpPr>
          <p:nvPr>
            <p:ph type="title"/>
          </p:nvPr>
        </p:nvSpPr>
        <p:spPr>
          <a:xfrm>
            <a:off x="1403350" y="188913"/>
            <a:ext cx="6886575" cy="730250"/>
          </a:xfrm>
        </p:spPr>
        <p:txBody>
          <a:bodyPr/>
          <a:lstStyle/>
          <a:p>
            <a:pPr eaLnBrk="1" hangingPunct="1"/>
            <a:r>
              <a:rPr lang="ru-RU" altLang="ru-RU" sz="3600" b="1" smtClean="0">
                <a:solidFill>
                  <a:srgbClr val="FF0000"/>
                </a:solidFill>
              </a:rPr>
              <a:t> Трансактный анализ</a:t>
            </a:r>
          </a:p>
        </p:txBody>
      </p:sp>
      <p:sp>
        <p:nvSpPr>
          <p:cNvPr id="32772" name="Oval 4"/>
          <p:cNvSpPr>
            <a:spLocks noChangeArrowheads="1"/>
          </p:cNvSpPr>
          <p:nvPr/>
        </p:nvSpPr>
        <p:spPr bwMode="auto">
          <a:xfrm>
            <a:off x="6948488" y="1844675"/>
            <a:ext cx="792162" cy="7921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2</a:t>
            </a:r>
          </a:p>
        </p:txBody>
      </p:sp>
      <p:sp>
        <p:nvSpPr>
          <p:cNvPr id="32773" name="Line 5"/>
          <p:cNvSpPr>
            <a:spLocks noChangeShapeType="1"/>
          </p:cNvSpPr>
          <p:nvPr/>
        </p:nvSpPr>
        <p:spPr bwMode="auto">
          <a:xfrm>
            <a:off x="4427538" y="2205038"/>
            <a:ext cx="208915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2774" name="Oval 6"/>
          <p:cNvSpPr>
            <a:spLocks noChangeArrowheads="1"/>
          </p:cNvSpPr>
          <p:nvPr/>
        </p:nvSpPr>
        <p:spPr bwMode="auto">
          <a:xfrm>
            <a:off x="3563938" y="1844675"/>
            <a:ext cx="792162" cy="7921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1</a:t>
            </a:r>
          </a:p>
        </p:txBody>
      </p:sp>
      <p:sp>
        <p:nvSpPr>
          <p:cNvPr id="32775" name="Line 7"/>
          <p:cNvSpPr>
            <a:spLocks noChangeShapeType="1"/>
          </p:cNvSpPr>
          <p:nvPr/>
        </p:nvSpPr>
        <p:spPr bwMode="auto">
          <a:xfrm flipH="1" flipV="1">
            <a:off x="4427538" y="2349500"/>
            <a:ext cx="2089150" cy="0"/>
          </a:xfrm>
          <a:prstGeom prst="line">
            <a:avLst/>
          </a:prstGeom>
          <a:noFill/>
          <a:ln w="158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2776" name="Rectangle 8"/>
          <p:cNvSpPr>
            <a:spLocks noChangeArrowheads="1"/>
          </p:cNvSpPr>
          <p:nvPr/>
        </p:nvSpPr>
        <p:spPr bwMode="auto">
          <a:xfrm>
            <a:off x="6588125" y="2349500"/>
            <a:ext cx="288925" cy="288925"/>
          </a:xfrm>
          <a:prstGeom prst="rect">
            <a:avLst/>
          </a:prstGeom>
          <a:solidFill>
            <a:srgbClr val="CC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Р</a:t>
            </a:r>
          </a:p>
        </p:txBody>
      </p:sp>
      <p:sp>
        <p:nvSpPr>
          <p:cNvPr id="32777" name="Rectangle 9"/>
          <p:cNvSpPr>
            <a:spLocks noChangeArrowheads="1"/>
          </p:cNvSpPr>
          <p:nvPr/>
        </p:nvSpPr>
        <p:spPr bwMode="auto">
          <a:xfrm>
            <a:off x="4500563" y="1844675"/>
            <a:ext cx="288925" cy="288925"/>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С</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388" y="260350"/>
          <a:ext cx="8712200" cy="6308725"/>
        </p:xfrm>
        <a:graphic>
          <a:graphicData uri="http://schemas.openxmlformats.org/drawingml/2006/table">
            <a:tbl>
              <a:tblPr/>
              <a:tblGrid>
                <a:gridCol w="1358783">
                  <a:extLst>
                    <a:ext uri="{9D8B030D-6E8A-4147-A177-3AD203B41FA5}">
                      <a16:colId xmlns:a16="http://schemas.microsoft.com/office/drawing/2014/main" val="20000"/>
                    </a:ext>
                  </a:extLst>
                </a:gridCol>
                <a:gridCol w="2922211">
                  <a:extLst>
                    <a:ext uri="{9D8B030D-6E8A-4147-A177-3AD203B41FA5}">
                      <a16:colId xmlns:a16="http://schemas.microsoft.com/office/drawing/2014/main" val="20001"/>
                    </a:ext>
                  </a:extLst>
                </a:gridCol>
                <a:gridCol w="4431205">
                  <a:extLst>
                    <a:ext uri="{9D8B030D-6E8A-4147-A177-3AD203B41FA5}">
                      <a16:colId xmlns:a16="http://schemas.microsoft.com/office/drawing/2014/main" val="20002"/>
                    </a:ext>
                  </a:extLst>
                </a:gridCol>
              </a:tblGrid>
              <a:tr h="548585">
                <a:tc gridSpan="2">
                  <a:txBody>
                    <a:bodyPr/>
                    <a:lstStyle/>
                    <a:p>
                      <a:pPr algn="ctr"/>
                      <a:r>
                        <a:rPr lang="ru-RU" sz="1800" b="1" dirty="0"/>
                        <a:t>Инстанция Я</a:t>
                      </a:r>
                      <a:endParaRPr lang="ru-RU" sz="1800" dirty="0"/>
                    </a:p>
                  </a:txBody>
                  <a:tcPr marL="0" marR="0" marT="0" marB="0" anchor="ctr">
                    <a:lnL>
                      <a:noFill/>
                    </a:lnL>
                    <a:lnR>
                      <a:noFill/>
                    </a:lnR>
                    <a:lnT>
                      <a:noFill/>
                    </a:lnT>
                    <a:lnB>
                      <a:noFill/>
                    </a:lnB>
                    <a:solidFill>
                      <a:schemeClr val="accent1">
                        <a:alpha val="45000"/>
                      </a:schemeClr>
                    </a:solidFill>
                  </a:tcPr>
                </a:tc>
                <a:tc hMerge="1">
                  <a:txBody>
                    <a:bodyPr/>
                    <a:lstStyle/>
                    <a:p>
                      <a:endParaRPr lang="ru-RU"/>
                    </a:p>
                  </a:txBody>
                  <a:tcPr/>
                </a:tc>
                <a:tc>
                  <a:txBody>
                    <a:bodyPr/>
                    <a:lstStyle/>
                    <a:p>
                      <a:pPr algn="ctr"/>
                      <a:r>
                        <a:rPr lang="ru-RU" sz="1800" b="1"/>
                        <a:t>Типичные способы поведения, высказывания</a:t>
                      </a:r>
                      <a:endParaRPr lang="ru-RU" sz="1800"/>
                    </a:p>
                  </a:txBody>
                  <a:tcPr marL="0" marR="0" marT="0" marB="0" anchor="ctr">
                    <a:lnL>
                      <a:noFill/>
                    </a:lnL>
                    <a:lnR>
                      <a:noFill/>
                    </a:lnR>
                    <a:lnT>
                      <a:noFill/>
                    </a:lnT>
                    <a:lnB>
                      <a:noFill/>
                    </a:lnB>
                    <a:solidFill>
                      <a:schemeClr val="accent1">
                        <a:alpha val="45000"/>
                      </a:schemeClr>
                    </a:solidFill>
                  </a:tcPr>
                </a:tc>
                <a:extLst>
                  <a:ext uri="{0D108BD9-81ED-4DB2-BD59-A6C34878D82A}">
                    <a16:rowId xmlns:a16="http://schemas.microsoft.com/office/drawing/2014/main" val="10000"/>
                  </a:ext>
                </a:extLst>
              </a:tr>
              <a:tr h="822877">
                <a:tc rowSpan="2">
                  <a:txBody>
                    <a:bodyPr/>
                    <a:lstStyle/>
                    <a:p>
                      <a:r>
                        <a:rPr lang="ru-RU" sz="1600" b="1" dirty="0"/>
                        <a:t>Родитель</a:t>
                      </a:r>
                    </a:p>
                  </a:txBody>
                  <a:tcPr marL="0" marR="0" marT="0" marB="0" anchor="ctr">
                    <a:lnL>
                      <a:noFill/>
                    </a:lnL>
                    <a:lnR>
                      <a:noFill/>
                    </a:lnR>
                    <a:lnT>
                      <a:noFill/>
                    </a:lnT>
                    <a:lnB>
                      <a:noFill/>
                    </a:lnB>
                    <a:solidFill>
                      <a:schemeClr val="accent1">
                        <a:alpha val="45000"/>
                      </a:schemeClr>
                    </a:solidFill>
                  </a:tcPr>
                </a:tc>
                <a:tc>
                  <a:txBody>
                    <a:bodyPr/>
                    <a:lstStyle/>
                    <a:p>
                      <a:r>
                        <a:rPr lang="ru-RU" sz="1800" dirty="0"/>
                        <a:t>Заботливый родитель</a:t>
                      </a:r>
                    </a:p>
                  </a:txBody>
                  <a:tcPr marL="0" marR="0" marT="0" marB="0" anchor="ctr">
                    <a:lnL>
                      <a:noFill/>
                    </a:lnL>
                    <a:lnR>
                      <a:noFill/>
                    </a:lnR>
                    <a:lnT>
                      <a:noFill/>
                    </a:lnT>
                    <a:lnB>
                      <a:noFill/>
                    </a:lnB>
                    <a:solidFill>
                      <a:schemeClr val="accent1">
                        <a:alpha val="45000"/>
                      </a:schemeClr>
                    </a:solidFill>
                  </a:tcPr>
                </a:tc>
                <a:tc>
                  <a:txBody>
                    <a:bodyPr/>
                    <a:lstStyle/>
                    <a:p>
                      <a:r>
                        <a:rPr lang="ru-RU" sz="1800"/>
                        <a:t>Утешает, исправляет, помогает "Это мы сделаем", "Не бойся", "Мы все тебе поможем</a:t>
                      </a:r>
                    </a:p>
                  </a:txBody>
                  <a:tcPr marL="0" marR="0" marT="0" marB="0" anchor="ctr">
                    <a:lnL>
                      <a:noFill/>
                    </a:lnL>
                    <a:lnR>
                      <a:noFill/>
                    </a:lnR>
                    <a:lnT>
                      <a:noFill/>
                    </a:lnT>
                    <a:lnB>
                      <a:noFill/>
                    </a:lnB>
                    <a:solidFill>
                      <a:schemeClr val="accent1">
                        <a:alpha val="45000"/>
                      </a:schemeClr>
                    </a:solidFill>
                  </a:tcPr>
                </a:tc>
                <a:extLst>
                  <a:ext uri="{0D108BD9-81ED-4DB2-BD59-A6C34878D82A}">
                    <a16:rowId xmlns:a16="http://schemas.microsoft.com/office/drawing/2014/main" val="10001"/>
                  </a:ext>
                </a:extLst>
              </a:tr>
              <a:tr h="822877">
                <a:tc vMerge="1">
                  <a:txBody>
                    <a:bodyPr/>
                    <a:lstStyle/>
                    <a:p>
                      <a:endParaRPr lang="ru-RU"/>
                    </a:p>
                  </a:txBody>
                  <a:tcPr/>
                </a:tc>
                <a:tc>
                  <a:txBody>
                    <a:bodyPr/>
                    <a:lstStyle/>
                    <a:p>
                      <a:r>
                        <a:rPr lang="ru-RU" sz="1800" dirty="0"/>
                        <a:t>Критический родитель</a:t>
                      </a:r>
                    </a:p>
                  </a:txBody>
                  <a:tcPr marL="0" marR="0" marT="0" marB="0" anchor="ctr">
                    <a:lnL>
                      <a:noFill/>
                    </a:lnL>
                    <a:lnR>
                      <a:noFill/>
                    </a:lnR>
                    <a:lnT>
                      <a:noFill/>
                    </a:lnT>
                    <a:lnB>
                      <a:noFill/>
                    </a:lnB>
                    <a:solidFill>
                      <a:schemeClr val="accent1">
                        <a:alpha val="45000"/>
                      </a:schemeClr>
                    </a:solidFill>
                  </a:tcPr>
                </a:tc>
                <a:tc>
                  <a:txBody>
                    <a:bodyPr/>
                    <a:lstStyle/>
                    <a:p>
                      <a:r>
                        <a:rPr lang="ru-RU" sz="1800"/>
                        <a:t>Грозит, критикует, приказывает "Опять ты опаздал на работу?" "У каждого на столе должен быть график!</a:t>
                      </a:r>
                    </a:p>
                  </a:txBody>
                  <a:tcPr marL="0" marR="0" marT="0" marB="0" anchor="ctr">
                    <a:lnL>
                      <a:noFill/>
                    </a:lnL>
                    <a:lnR>
                      <a:noFill/>
                    </a:lnR>
                    <a:lnT>
                      <a:noFill/>
                    </a:lnT>
                    <a:lnB>
                      <a:noFill/>
                    </a:lnB>
                    <a:solidFill>
                      <a:schemeClr val="accent1">
                        <a:alpha val="45000"/>
                      </a:schemeClr>
                    </a:solidFill>
                  </a:tcPr>
                </a:tc>
                <a:extLst>
                  <a:ext uri="{0D108BD9-81ED-4DB2-BD59-A6C34878D82A}">
                    <a16:rowId xmlns:a16="http://schemas.microsoft.com/office/drawing/2014/main" val="10002"/>
                  </a:ext>
                </a:extLst>
              </a:tr>
              <a:tr h="1097170">
                <a:tc gridSpan="2">
                  <a:txBody>
                    <a:bodyPr/>
                    <a:lstStyle/>
                    <a:p>
                      <a:r>
                        <a:rPr lang="ru-RU" sz="1800" b="1" dirty="0"/>
                        <a:t>Взрослый</a:t>
                      </a:r>
                    </a:p>
                  </a:txBody>
                  <a:tcPr marL="0" marR="0" marT="0" marB="0" anchor="ctr">
                    <a:lnL>
                      <a:noFill/>
                    </a:lnL>
                    <a:lnR>
                      <a:noFill/>
                    </a:lnR>
                    <a:lnT>
                      <a:noFill/>
                    </a:lnT>
                    <a:lnB>
                      <a:noFill/>
                    </a:lnB>
                    <a:solidFill>
                      <a:schemeClr val="accent1">
                        <a:alpha val="45000"/>
                      </a:schemeClr>
                    </a:solidFill>
                  </a:tcPr>
                </a:tc>
                <a:tc hMerge="1">
                  <a:txBody>
                    <a:bodyPr/>
                    <a:lstStyle/>
                    <a:p>
                      <a:endParaRPr lang="ru-RU"/>
                    </a:p>
                  </a:txBody>
                  <a:tcPr/>
                </a:tc>
                <a:tc>
                  <a:txBody>
                    <a:bodyPr/>
                    <a:lstStyle/>
                    <a:p>
                      <a:r>
                        <a:rPr lang="ru-RU" sz="1800" dirty="0"/>
                        <a:t>Собирает и дает информацию, </a:t>
                      </a:r>
                      <a:r>
                        <a:rPr lang="ru-RU" sz="1800" dirty="0" smtClean="0"/>
                        <a:t>оценивает </a:t>
                      </a:r>
                      <a:r>
                        <a:rPr lang="ru-RU" sz="1800" dirty="0"/>
                        <a:t>вероятность, принимает решения "Который час?" "У кого же может быть это письмо?" "Эту проблему мы решим в группе"</a:t>
                      </a:r>
                    </a:p>
                  </a:txBody>
                  <a:tcPr marL="0" marR="0" marT="0" marB="0" anchor="ctr">
                    <a:lnL>
                      <a:noFill/>
                    </a:lnL>
                    <a:lnR>
                      <a:noFill/>
                    </a:lnR>
                    <a:lnT>
                      <a:noFill/>
                    </a:lnT>
                    <a:lnB>
                      <a:noFill/>
                    </a:lnB>
                    <a:solidFill>
                      <a:schemeClr val="accent1">
                        <a:alpha val="45000"/>
                      </a:schemeClr>
                    </a:solidFill>
                  </a:tcPr>
                </a:tc>
                <a:extLst>
                  <a:ext uri="{0D108BD9-81ED-4DB2-BD59-A6C34878D82A}">
                    <a16:rowId xmlns:a16="http://schemas.microsoft.com/office/drawing/2014/main" val="10003"/>
                  </a:ext>
                </a:extLst>
              </a:tr>
              <a:tr h="1097170">
                <a:tc rowSpan="3">
                  <a:txBody>
                    <a:bodyPr/>
                    <a:lstStyle/>
                    <a:p>
                      <a:r>
                        <a:rPr lang="ru-RU" sz="1600" b="1" dirty="0"/>
                        <a:t>Ребенок</a:t>
                      </a:r>
                    </a:p>
                  </a:txBody>
                  <a:tcPr marL="0" marR="0" marT="0" marB="0" anchor="ctr">
                    <a:lnL>
                      <a:noFill/>
                    </a:lnL>
                    <a:lnR>
                      <a:noFill/>
                    </a:lnR>
                    <a:lnT>
                      <a:noFill/>
                    </a:lnT>
                    <a:lnB>
                      <a:noFill/>
                    </a:lnB>
                    <a:solidFill>
                      <a:schemeClr val="accent1">
                        <a:alpha val="45000"/>
                      </a:schemeClr>
                    </a:solidFill>
                  </a:tcPr>
                </a:tc>
                <a:tc>
                  <a:txBody>
                    <a:bodyPr/>
                    <a:lstStyle/>
                    <a:p>
                      <a:r>
                        <a:rPr lang="ru-RU" sz="1800" dirty="0"/>
                        <a:t>Спонтанный ребенок</a:t>
                      </a:r>
                    </a:p>
                  </a:txBody>
                  <a:tcPr marL="0" marR="0" marT="0" marB="0" anchor="ctr">
                    <a:lnL>
                      <a:noFill/>
                    </a:lnL>
                    <a:lnR>
                      <a:noFill/>
                    </a:lnR>
                    <a:lnT>
                      <a:noFill/>
                    </a:lnT>
                    <a:lnB>
                      <a:noFill/>
                    </a:lnB>
                    <a:solidFill>
                      <a:schemeClr val="accent1">
                        <a:alpha val="45000"/>
                      </a:schemeClr>
                    </a:solidFill>
                  </a:tcPr>
                </a:tc>
                <a:tc>
                  <a:txBody>
                    <a:bodyPr/>
                    <a:lstStyle/>
                    <a:p>
                      <a:r>
                        <a:rPr lang="ru-RU" sz="1800" dirty="0"/>
                        <a:t>Естественное, </a:t>
                      </a:r>
                      <a:r>
                        <a:rPr lang="ru-RU" sz="1800" dirty="0" smtClean="0"/>
                        <a:t>импульсивное, </a:t>
                      </a:r>
                      <a:r>
                        <a:rPr lang="ru-RU" sz="1800" dirty="0"/>
                        <a:t>хитрое, эгоцентричное поведение "Это </a:t>
                      </a:r>
                      <a:r>
                        <a:rPr lang="ru-RU" sz="1800" dirty="0" err="1"/>
                        <a:t>дурацкое</a:t>
                      </a:r>
                      <a:r>
                        <a:rPr lang="ru-RU" sz="1800" dirty="0"/>
                        <a:t> письмо у меня уже третий раз на столе" "Вы это сделали просто замечательно!"</a:t>
                      </a:r>
                    </a:p>
                  </a:txBody>
                  <a:tcPr marL="0" marR="0" marT="0" marB="0" anchor="ctr">
                    <a:lnL>
                      <a:noFill/>
                    </a:lnL>
                    <a:lnR>
                      <a:noFill/>
                    </a:lnR>
                    <a:lnT>
                      <a:noFill/>
                    </a:lnT>
                    <a:lnB>
                      <a:noFill/>
                    </a:lnB>
                    <a:solidFill>
                      <a:schemeClr val="accent1">
                        <a:alpha val="45000"/>
                      </a:schemeClr>
                    </a:solidFill>
                  </a:tcPr>
                </a:tc>
                <a:extLst>
                  <a:ext uri="{0D108BD9-81ED-4DB2-BD59-A6C34878D82A}">
                    <a16:rowId xmlns:a16="http://schemas.microsoft.com/office/drawing/2014/main" val="10004"/>
                  </a:ext>
                </a:extLst>
              </a:tr>
              <a:tr h="1097170">
                <a:tc vMerge="1">
                  <a:txBody>
                    <a:bodyPr/>
                    <a:lstStyle/>
                    <a:p>
                      <a:endParaRPr lang="ru-RU"/>
                    </a:p>
                  </a:txBody>
                  <a:tcPr/>
                </a:tc>
                <a:tc>
                  <a:txBody>
                    <a:bodyPr/>
                    <a:lstStyle/>
                    <a:p>
                      <a:r>
                        <a:rPr lang="ru-RU" sz="1800" dirty="0"/>
                        <a:t>Приспосабливающийся ребенок</a:t>
                      </a:r>
                    </a:p>
                  </a:txBody>
                  <a:tcPr marL="0" marR="0" marT="0" marB="0" anchor="ctr">
                    <a:lnL>
                      <a:noFill/>
                    </a:lnL>
                    <a:lnR>
                      <a:noFill/>
                    </a:lnR>
                    <a:lnT>
                      <a:noFill/>
                    </a:lnT>
                    <a:lnB>
                      <a:noFill/>
                    </a:lnB>
                    <a:solidFill>
                      <a:schemeClr val="accent1">
                        <a:alpha val="45000"/>
                      </a:schemeClr>
                    </a:solidFill>
                  </a:tcPr>
                </a:tc>
                <a:tc>
                  <a:txBody>
                    <a:bodyPr/>
                    <a:lstStyle/>
                    <a:p>
                      <a:r>
                        <a:rPr lang="ru-RU" sz="1800" dirty="0"/>
                        <a:t>Беспомощное, боязливое, приспосабливающееся к нормам, уступчивое поведение "Я бы с радостью, но у нас будут неприятности"</a:t>
                      </a:r>
                    </a:p>
                  </a:txBody>
                  <a:tcPr marL="0" marR="0" marT="0" marB="0" anchor="ctr">
                    <a:lnL>
                      <a:noFill/>
                    </a:lnL>
                    <a:lnR>
                      <a:noFill/>
                    </a:lnR>
                    <a:lnT>
                      <a:noFill/>
                    </a:lnT>
                    <a:lnB>
                      <a:noFill/>
                    </a:lnB>
                    <a:solidFill>
                      <a:schemeClr val="accent1">
                        <a:alpha val="45000"/>
                      </a:schemeClr>
                    </a:solidFill>
                  </a:tcPr>
                </a:tc>
                <a:extLst>
                  <a:ext uri="{0D108BD9-81ED-4DB2-BD59-A6C34878D82A}">
                    <a16:rowId xmlns:a16="http://schemas.microsoft.com/office/drawing/2014/main" val="10005"/>
                  </a:ext>
                </a:extLst>
              </a:tr>
              <a:tr h="822877">
                <a:tc vMerge="1">
                  <a:txBody>
                    <a:bodyPr/>
                    <a:lstStyle/>
                    <a:p>
                      <a:endParaRPr lang="ru-RU"/>
                    </a:p>
                  </a:txBody>
                  <a:tcPr/>
                </a:tc>
                <a:tc>
                  <a:txBody>
                    <a:bodyPr/>
                    <a:lstStyle/>
                    <a:p>
                      <a:r>
                        <a:rPr lang="ru-RU" sz="1800"/>
                        <a:t>Бунтующий ребенок</a:t>
                      </a:r>
                    </a:p>
                  </a:txBody>
                  <a:tcPr marL="0" marR="0" marT="0" marB="0" anchor="ctr">
                    <a:lnL>
                      <a:noFill/>
                    </a:lnL>
                    <a:lnR>
                      <a:noFill/>
                    </a:lnR>
                    <a:lnT>
                      <a:noFill/>
                    </a:lnT>
                    <a:lnB>
                      <a:noFill/>
                    </a:lnB>
                    <a:solidFill>
                      <a:schemeClr val="accent1">
                        <a:alpha val="45000"/>
                      </a:schemeClr>
                    </a:solidFill>
                  </a:tcPr>
                </a:tc>
                <a:tc>
                  <a:txBody>
                    <a:bodyPr/>
                    <a:lstStyle/>
                    <a:p>
                      <a:r>
                        <a:rPr lang="ru-RU" sz="1800" dirty="0"/>
                        <a:t>Протестующее, бросающее вызов поведение "Я это делать не буду!" "Вы этого сделать не сможете"</a:t>
                      </a:r>
                    </a:p>
                  </a:txBody>
                  <a:tcPr marL="0" marR="0" marT="0" marB="0" anchor="ctr">
                    <a:lnL>
                      <a:noFill/>
                    </a:lnL>
                    <a:lnR>
                      <a:noFill/>
                    </a:lnR>
                    <a:lnT>
                      <a:noFill/>
                    </a:lnT>
                    <a:lnB>
                      <a:noFill/>
                    </a:lnB>
                    <a:solidFill>
                      <a:schemeClr val="accent1">
                        <a:alpha val="45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133" name="Group 69"/>
          <p:cNvGraphicFramePr>
            <a:graphicFrameLocks noGrp="1"/>
          </p:cNvGraphicFramePr>
          <p:nvPr>
            <p:ph idx="1"/>
          </p:nvPr>
        </p:nvGraphicFramePr>
        <p:xfrm>
          <a:off x="395288" y="620713"/>
          <a:ext cx="8208962" cy="5811837"/>
        </p:xfrm>
        <a:graphic>
          <a:graphicData uri="http://schemas.openxmlformats.org/drawingml/2006/table">
            <a:tbl>
              <a:tblPr/>
              <a:tblGrid>
                <a:gridCol w="3960812">
                  <a:extLst>
                    <a:ext uri="{9D8B030D-6E8A-4147-A177-3AD203B41FA5}">
                      <a16:colId xmlns:a16="http://schemas.microsoft.com/office/drawing/2014/main" val="20000"/>
                    </a:ext>
                  </a:extLst>
                </a:gridCol>
                <a:gridCol w="4248150">
                  <a:extLst>
                    <a:ext uri="{9D8B030D-6E8A-4147-A177-3AD203B41FA5}">
                      <a16:colId xmlns:a16="http://schemas.microsoft.com/office/drawing/2014/main" val="20001"/>
                    </a:ext>
                  </a:extLst>
                </a:gridCol>
              </a:tblGrid>
              <a:tr h="4724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500" b="0" i="0" u="none" strike="noStrike" cap="none" normalizeH="0" baseline="0" dirty="0" smtClean="0">
                          <a:ln>
                            <a:noFill/>
                          </a:ln>
                          <a:solidFill>
                            <a:srgbClr val="FF0000"/>
                          </a:solidFill>
                          <a:effectLst/>
                          <a:latin typeface="Comic Sans MS" pitchFamily="66" charset="0"/>
                        </a:rPr>
                        <a:t>Взрослый - Взрослый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500" b="0" i="0" u="none" strike="noStrike" cap="none" normalizeH="0" baseline="0" dirty="0" smtClean="0">
                          <a:ln>
                            <a:noFill/>
                          </a:ln>
                          <a:solidFill>
                            <a:srgbClr val="FF0000"/>
                          </a:solidFill>
                          <a:effectLst/>
                          <a:latin typeface="Comic Sans MS" pitchFamily="66" charset="0"/>
                        </a:rPr>
                        <a:t>Родитель - Дитя</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180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Narrow" pitchFamily="34" charset="0"/>
                        </a:rPr>
                        <a:t>1. Студент: К кому дню надо приготовить реферат?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Narrow" pitchFamily="34" charset="0"/>
                        </a:rPr>
                        <a:t>2. Преподаватель: К 4-му практическому занятию.</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Narrow" pitchFamily="34" charset="0"/>
                        </a:rPr>
                        <a:t>1. Преподаватель: Сколько раз говорить, что реферат необходимо было подготовить к 4-му занятию, т.е. сегодня.</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Narrow" pitchFamily="34" charset="0"/>
                        </a:rPr>
                        <a:t>2. Студент: Я не смог, некогда было, я болел, я забыл…</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21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Comic Sans MS" pitchFamily="66"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8068" name="Rectangle 4"/>
          <p:cNvSpPr>
            <a:spLocks noGrp="1" noChangeArrowheads="1"/>
          </p:cNvSpPr>
          <p:nvPr>
            <p:ph type="title"/>
          </p:nvPr>
        </p:nvSpPr>
        <p:spPr>
          <a:xfrm>
            <a:off x="1214438" y="0"/>
            <a:ext cx="6870700" cy="539750"/>
          </a:xfrm>
        </p:spPr>
        <p:txBody>
          <a:bodyPr rtlCol="0">
            <a:normAutofit fontScale="90000"/>
          </a:bodyPr>
          <a:lstStyle/>
          <a:p>
            <a:pPr eaLnBrk="1" fontAlgn="auto" hangingPunct="1">
              <a:spcAft>
                <a:spcPts val="0"/>
              </a:spcAft>
              <a:defRPr/>
            </a:pPr>
            <a:r>
              <a:rPr lang="ru-RU" sz="3200" b="1">
                <a:solidFill>
                  <a:srgbClr val="FF0000"/>
                </a:solidFill>
              </a:rPr>
              <a:t>Параллельная трансакция</a:t>
            </a:r>
          </a:p>
        </p:txBody>
      </p:sp>
      <p:sp>
        <p:nvSpPr>
          <p:cNvPr id="34833" name="Oval 19"/>
          <p:cNvSpPr>
            <a:spLocks noChangeArrowheads="1"/>
          </p:cNvSpPr>
          <p:nvPr/>
        </p:nvSpPr>
        <p:spPr bwMode="auto">
          <a:xfrm>
            <a:off x="684213" y="3141663"/>
            <a:ext cx="576262"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Р</a:t>
            </a:r>
          </a:p>
        </p:txBody>
      </p:sp>
      <p:sp>
        <p:nvSpPr>
          <p:cNvPr id="34834" name="Oval 20"/>
          <p:cNvSpPr>
            <a:spLocks noChangeArrowheads="1"/>
          </p:cNvSpPr>
          <p:nvPr/>
        </p:nvSpPr>
        <p:spPr bwMode="auto">
          <a:xfrm>
            <a:off x="684213" y="4076700"/>
            <a:ext cx="574675" cy="50323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В</a:t>
            </a:r>
          </a:p>
        </p:txBody>
      </p:sp>
      <p:sp>
        <p:nvSpPr>
          <p:cNvPr id="34835" name="Oval 21"/>
          <p:cNvSpPr>
            <a:spLocks noChangeArrowheads="1"/>
          </p:cNvSpPr>
          <p:nvPr/>
        </p:nvSpPr>
        <p:spPr bwMode="auto">
          <a:xfrm>
            <a:off x="611188" y="4941888"/>
            <a:ext cx="647700" cy="57467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Д</a:t>
            </a:r>
          </a:p>
        </p:txBody>
      </p:sp>
      <p:sp>
        <p:nvSpPr>
          <p:cNvPr id="34836" name="Rectangle 28"/>
          <p:cNvSpPr>
            <a:spLocks noChangeArrowheads="1"/>
          </p:cNvSpPr>
          <p:nvPr/>
        </p:nvSpPr>
        <p:spPr bwMode="auto">
          <a:xfrm>
            <a:off x="827088" y="2636838"/>
            <a:ext cx="288925" cy="287337"/>
          </a:xfrm>
          <a:prstGeom prst="rect">
            <a:avLst/>
          </a:prstGeom>
          <a:solidFill>
            <a:srgbClr val="00FF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1</a:t>
            </a:r>
          </a:p>
        </p:txBody>
      </p:sp>
      <p:sp>
        <p:nvSpPr>
          <p:cNvPr id="34837" name="Rectangle 29"/>
          <p:cNvSpPr>
            <a:spLocks noChangeArrowheads="1"/>
          </p:cNvSpPr>
          <p:nvPr/>
        </p:nvSpPr>
        <p:spPr bwMode="auto">
          <a:xfrm>
            <a:off x="3708400" y="2708275"/>
            <a:ext cx="288925" cy="287338"/>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2</a:t>
            </a:r>
          </a:p>
        </p:txBody>
      </p:sp>
      <p:sp>
        <p:nvSpPr>
          <p:cNvPr id="34838" name="Oval 34"/>
          <p:cNvSpPr>
            <a:spLocks noChangeArrowheads="1"/>
          </p:cNvSpPr>
          <p:nvPr/>
        </p:nvSpPr>
        <p:spPr bwMode="auto">
          <a:xfrm>
            <a:off x="3563938" y="4076700"/>
            <a:ext cx="576262" cy="50323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В</a:t>
            </a:r>
          </a:p>
        </p:txBody>
      </p:sp>
      <p:sp>
        <p:nvSpPr>
          <p:cNvPr id="34839" name="Oval 35"/>
          <p:cNvSpPr>
            <a:spLocks noChangeArrowheads="1"/>
          </p:cNvSpPr>
          <p:nvPr/>
        </p:nvSpPr>
        <p:spPr bwMode="auto">
          <a:xfrm>
            <a:off x="3563938" y="5013325"/>
            <a:ext cx="576262" cy="57467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Д</a:t>
            </a:r>
          </a:p>
        </p:txBody>
      </p:sp>
      <p:sp>
        <p:nvSpPr>
          <p:cNvPr id="34840" name="Oval 55"/>
          <p:cNvSpPr>
            <a:spLocks noChangeArrowheads="1"/>
          </p:cNvSpPr>
          <p:nvPr/>
        </p:nvSpPr>
        <p:spPr bwMode="auto">
          <a:xfrm>
            <a:off x="3563938" y="3141663"/>
            <a:ext cx="576262"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Р</a:t>
            </a:r>
          </a:p>
        </p:txBody>
      </p:sp>
      <p:sp>
        <p:nvSpPr>
          <p:cNvPr id="34841" name="Line 61"/>
          <p:cNvSpPr>
            <a:spLocks noChangeShapeType="1"/>
          </p:cNvSpPr>
          <p:nvPr/>
        </p:nvSpPr>
        <p:spPr bwMode="auto">
          <a:xfrm>
            <a:off x="1258888" y="4292600"/>
            <a:ext cx="23050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4842" name="Line 62"/>
          <p:cNvSpPr>
            <a:spLocks noChangeShapeType="1"/>
          </p:cNvSpPr>
          <p:nvPr/>
        </p:nvSpPr>
        <p:spPr bwMode="auto">
          <a:xfrm flipH="1" flipV="1">
            <a:off x="1258888" y="4437063"/>
            <a:ext cx="23050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4843" name="Rectangle 70"/>
          <p:cNvSpPr>
            <a:spLocks noChangeArrowheads="1"/>
          </p:cNvSpPr>
          <p:nvPr/>
        </p:nvSpPr>
        <p:spPr bwMode="auto">
          <a:xfrm>
            <a:off x="4932363" y="2708275"/>
            <a:ext cx="288925" cy="287338"/>
          </a:xfrm>
          <a:prstGeom prst="rect">
            <a:avLst/>
          </a:prstGeom>
          <a:solidFill>
            <a:srgbClr val="00FF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1</a:t>
            </a:r>
          </a:p>
        </p:txBody>
      </p:sp>
      <p:sp>
        <p:nvSpPr>
          <p:cNvPr id="34844" name="Rectangle 71"/>
          <p:cNvSpPr>
            <a:spLocks noChangeArrowheads="1"/>
          </p:cNvSpPr>
          <p:nvPr/>
        </p:nvSpPr>
        <p:spPr bwMode="auto">
          <a:xfrm>
            <a:off x="7451725" y="2708275"/>
            <a:ext cx="288925" cy="287338"/>
          </a:xfrm>
          <a:prstGeom prst="rect">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2</a:t>
            </a:r>
          </a:p>
        </p:txBody>
      </p:sp>
      <p:sp>
        <p:nvSpPr>
          <p:cNvPr id="34845" name="Oval 72"/>
          <p:cNvSpPr>
            <a:spLocks noChangeArrowheads="1"/>
          </p:cNvSpPr>
          <p:nvPr/>
        </p:nvSpPr>
        <p:spPr bwMode="auto">
          <a:xfrm>
            <a:off x="4787900" y="3141663"/>
            <a:ext cx="576263"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Р</a:t>
            </a:r>
          </a:p>
        </p:txBody>
      </p:sp>
      <p:sp>
        <p:nvSpPr>
          <p:cNvPr id="34846" name="Oval 73"/>
          <p:cNvSpPr>
            <a:spLocks noChangeArrowheads="1"/>
          </p:cNvSpPr>
          <p:nvPr/>
        </p:nvSpPr>
        <p:spPr bwMode="auto">
          <a:xfrm>
            <a:off x="7308850" y="3141663"/>
            <a:ext cx="576263"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Р</a:t>
            </a:r>
          </a:p>
        </p:txBody>
      </p:sp>
      <p:sp>
        <p:nvSpPr>
          <p:cNvPr id="34847" name="Oval 74"/>
          <p:cNvSpPr>
            <a:spLocks noChangeArrowheads="1"/>
          </p:cNvSpPr>
          <p:nvPr/>
        </p:nvSpPr>
        <p:spPr bwMode="auto">
          <a:xfrm>
            <a:off x="4787900" y="4076700"/>
            <a:ext cx="576263"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В</a:t>
            </a:r>
          </a:p>
        </p:txBody>
      </p:sp>
      <p:sp>
        <p:nvSpPr>
          <p:cNvPr id="34848" name="Oval 75"/>
          <p:cNvSpPr>
            <a:spLocks noChangeArrowheads="1"/>
          </p:cNvSpPr>
          <p:nvPr/>
        </p:nvSpPr>
        <p:spPr bwMode="auto">
          <a:xfrm>
            <a:off x="7308850" y="4076700"/>
            <a:ext cx="576263"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В</a:t>
            </a:r>
          </a:p>
        </p:txBody>
      </p:sp>
      <p:sp>
        <p:nvSpPr>
          <p:cNvPr id="34849" name="Oval 76"/>
          <p:cNvSpPr>
            <a:spLocks noChangeArrowheads="1"/>
          </p:cNvSpPr>
          <p:nvPr/>
        </p:nvSpPr>
        <p:spPr bwMode="auto">
          <a:xfrm>
            <a:off x="4787900" y="5084763"/>
            <a:ext cx="647700" cy="57467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Д</a:t>
            </a:r>
          </a:p>
        </p:txBody>
      </p:sp>
      <p:sp>
        <p:nvSpPr>
          <p:cNvPr id="34850" name="Oval 77"/>
          <p:cNvSpPr>
            <a:spLocks noChangeArrowheads="1"/>
          </p:cNvSpPr>
          <p:nvPr/>
        </p:nvSpPr>
        <p:spPr bwMode="auto">
          <a:xfrm>
            <a:off x="7308850" y="5013325"/>
            <a:ext cx="647700" cy="57467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Д</a:t>
            </a:r>
          </a:p>
        </p:txBody>
      </p:sp>
      <p:sp>
        <p:nvSpPr>
          <p:cNvPr id="34851" name="Line 78"/>
          <p:cNvSpPr>
            <a:spLocks noChangeShapeType="1"/>
          </p:cNvSpPr>
          <p:nvPr/>
        </p:nvSpPr>
        <p:spPr bwMode="auto">
          <a:xfrm>
            <a:off x="5292725" y="3573463"/>
            <a:ext cx="2087563" cy="16557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4852" name="Line 79"/>
          <p:cNvSpPr>
            <a:spLocks noChangeShapeType="1"/>
          </p:cNvSpPr>
          <p:nvPr/>
        </p:nvSpPr>
        <p:spPr bwMode="auto">
          <a:xfrm flipH="1" flipV="1">
            <a:off x="5364163" y="3429000"/>
            <a:ext cx="2087562" cy="16557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4853" name="Rectangle 80"/>
          <p:cNvSpPr>
            <a:spLocks noChangeArrowheads="1"/>
          </p:cNvSpPr>
          <p:nvPr/>
        </p:nvSpPr>
        <p:spPr bwMode="auto">
          <a:xfrm>
            <a:off x="2124075" y="4581525"/>
            <a:ext cx="288925" cy="287338"/>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Р</a:t>
            </a:r>
          </a:p>
        </p:txBody>
      </p:sp>
      <p:sp>
        <p:nvSpPr>
          <p:cNvPr id="34854" name="Rectangle 81"/>
          <p:cNvSpPr>
            <a:spLocks noChangeArrowheads="1"/>
          </p:cNvSpPr>
          <p:nvPr/>
        </p:nvSpPr>
        <p:spPr bwMode="auto">
          <a:xfrm>
            <a:off x="2124075" y="3933825"/>
            <a:ext cx="288925" cy="287338"/>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С</a:t>
            </a:r>
          </a:p>
        </p:txBody>
      </p:sp>
      <p:sp>
        <p:nvSpPr>
          <p:cNvPr id="34855" name="Rectangle 82"/>
          <p:cNvSpPr>
            <a:spLocks noChangeArrowheads="1"/>
          </p:cNvSpPr>
          <p:nvPr/>
        </p:nvSpPr>
        <p:spPr bwMode="auto">
          <a:xfrm>
            <a:off x="6443663" y="3789363"/>
            <a:ext cx="288925" cy="287337"/>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Р</a:t>
            </a:r>
          </a:p>
        </p:txBody>
      </p:sp>
      <p:sp>
        <p:nvSpPr>
          <p:cNvPr id="34856" name="Rectangle 83"/>
          <p:cNvSpPr>
            <a:spLocks noChangeArrowheads="1"/>
          </p:cNvSpPr>
          <p:nvPr/>
        </p:nvSpPr>
        <p:spPr bwMode="auto">
          <a:xfrm>
            <a:off x="5867400" y="4437063"/>
            <a:ext cx="288925" cy="287337"/>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С</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685800" y="785813"/>
            <a:ext cx="7958138" cy="5929312"/>
          </a:xfrm>
        </p:spPr>
        <p:txBody>
          <a:bodyPr/>
          <a:lstStyle/>
          <a:p>
            <a:pPr eaLnBrk="1" hangingPunct="1"/>
            <a:r>
              <a:rPr lang="ru-RU" altLang="ru-RU" sz="2000" b="1" smtClean="0">
                <a:latin typeface="Arial Narrow" panose="020B0606020202030204" pitchFamily="34" charset="0"/>
              </a:rPr>
              <a:t>Пример № 1: </a:t>
            </a:r>
          </a:p>
          <a:p>
            <a:pPr eaLnBrk="1" hangingPunct="1">
              <a:buFontTx/>
              <a:buNone/>
            </a:pPr>
            <a:r>
              <a:rPr lang="ru-RU" altLang="ru-RU" sz="2000" smtClean="0">
                <a:latin typeface="Arial Narrow" panose="020B0606020202030204" pitchFamily="34" charset="0"/>
              </a:rPr>
              <a:t>1. Муж: Где мои носки?</a:t>
            </a:r>
          </a:p>
          <a:p>
            <a:pPr eaLnBrk="1" hangingPunct="1">
              <a:buFontTx/>
              <a:buNone/>
            </a:pPr>
            <a:r>
              <a:rPr lang="ru-RU" altLang="ru-RU" sz="2000" smtClean="0">
                <a:latin typeface="Arial Narrow" panose="020B0606020202030204" pitchFamily="34" charset="0"/>
              </a:rPr>
              <a:t>2. Жена: Сам ищи! Где вчера оставил, там и лежат!</a:t>
            </a:r>
          </a:p>
          <a:p>
            <a:pPr eaLnBrk="1" hangingPunct="1"/>
            <a:r>
              <a:rPr lang="ru-RU" altLang="ru-RU" sz="2000" b="1" smtClean="0">
                <a:latin typeface="Arial Narrow" panose="020B0606020202030204" pitchFamily="34" charset="0"/>
              </a:rPr>
              <a:t>Пример № 2:</a:t>
            </a:r>
          </a:p>
          <a:p>
            <a:pPr eaLnBrk="1" hangingPunct="1">
              <a:buFontTx/>
              <a:buNone/>
            </a:pPr>
            <a:r>
              <a:rPr lang="ru-RU" altLang="ru-RU" sz="2000" smtClean="0">
                <a:latin typeface="Arial Narrow" panose="020B0606020202030204" pitchFamily="34" charset="0"/>
              </a:rPr>
              <a:t>Сотрудник 1: Мне не звонили из хозяйственного отдела?</a:t>
            </a:r>
          </a:p>
          <a:p>
            <a:pPr eaLnBrk="1" hangingPunct="1">
              <a:buFontTx/>
              <a:buNone/>
            </a:pPr>
            <a:r>
              <a:rPr lang="ru-RU" altLang="ru-RU" sz="2000" smtClean="0">
                <a:latin typeface="Arial Narrow" panose="020B0606020202030204" pitchFamily="34" charset="0"/>
              </a:rPr>
              <a:t>Сотрудник 2: Реже нужно устраивать перекуры, тогда не будет вопросов!</a:t>
            </a:r>
          </a:p>
        </p:txBody>
      </p:sp>
      <p:sp>
        <p:nvSpPr>
          <p:cNvPr id="35843" name="Rectangle 2"/>
          <p:cNvSpPr>
            <a:spLocks noGrp="1" noChangeArrowheads="1"/>
          </p:cNvSpPr>
          <p:nvPr>
            <p:ph type="title"/>
          </p:nvPr>
        </p:nvSpPr>
        <p:spPr>
          <a:xfrm>
            <a:off x="685800" y="152400"/>
            <a:ext cx="7270750" cy="612775"/>
          </a:xfrm>
        </p:spPr>
        <p:txBody>
          <a:bodyPr/>
          <a:lstStyle/>
          <a:p>
            <a:pPr eaLnBrk="1" hangingPunct="1"/>
            <a:r>
              <a:rPr lang="ru-RU" altLang="ru-RU" sz="3200" b="1" smtClean="0">
                <a:solidFill>
                  <a:srgbClr val="FF0000"/>
                </a:solidFill>
              </a:rPr>
              <a:t>Перекрёстная трансакция</a:t>
            </a:r>
          </a:p>
        </p:txBody>
      </p:sp>
      <p:sp>
        <p:nvSpPr>
          <p:cNvPr id="35844" name="Oval 11"/>
          <p:cNvSpPr>
            <a:spLocks noChangeArrowheads="1"/>
          </p:cNvSpPr>
          <p:nvPr/>
        </p:nvSpPr>
        <p:spPr bwMode="auto">
          <a:xfrm>
            <a:off x="2843213" y="3500438"/>
            <a:ext cx="576262"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Р</a:t>
            </a:r>
          </a:p>
        </p:txBody>
      </p:sp>
      <p:sp>
        <p:nvSpPr>
          <p:cNvPr id="35845" name="Oval 12"/>
          <p:cNvSpPr>
            <a:spLocks noChangeArrowheads="1"/>
          </p:cNvSpPr>
          <p:nvPr/>
        </p:nvSpPr>
        <p:spPr bwMode="auto">
          <a:xfrm>
            <a:off x="2843213" y="4581525"/>
            <a:ext cx="576262"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В</a:t>
            </a:r>
          </a:p>
        </p:txBody>
      </p:sp>
      <p:sp>
        <p:nvSpPr>
          <p:cNvPr id="35846" name="Oval 13"/>
          <p:cNvSpPr>
            <a:spLocks noChangeArrowheads="1"/>
          </p:cNvSpPr>
          <p:nvPr/>
        </p:nvSpPr>
        <p:spPr bwMode="auto">
          <a:xfrm>
            <a:off x="2843213" y="5734050"/>
            <a:ext cx="576262"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Д</a:t>
            </a:r>
          </a:p>
        </p:txBody>
      </p:sp>
      <p:sp>
        <p:nvSpPr>
          <p:cNvPr id="35847" name="Oval 14"/>
          <p:cNvSpPr>
            <a:spLocks noChangeArrowheads="1"/>
          </p:cNvSpPr>
          <p:nvPr/>
        </p:nvSpPr>
        <p:spPr bwMode="auto">
          <a:xfrm>
            <a:off x="5292725" y="3500438"/>
            <a:ext cx="576263"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Р</a:t>
            </a:r>
          </a:p>
        </p:txBody>
      </p:sp>
      <p:sp>
        <p:nvSpPr>
          <p:cNvPr id="35848" name="Oval 15"/>
          <p:cNvSpPr>
            <a:spLocks noChangeArrowheads="1"/>
          </p:cNvSpPr>
          <p:nvPr/>
        </p:nvSpPr>
        <p:spPr bwMode="auto">
          <a:xfrm>
            <a:off x="5364163" y="4508500"/>
            <a:ext cx="576262"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В</a:t>
            </a:r>
          </a:p>
        </p:txBody>
      </p:sp>
      <p:sp>
        <p:nvSpPr>
          <p:cNvPr id="35849" name="Oval 16"/>
          <p:cNvSpPr>
            <a:spLocks noChangeArrowheads="1"/>
          </p:cNvSpPr>
          <p:nvPr/>
        </p:nvSpPr>
        <p:spPr bwMode="auto">
          <a:xfrm>
            <a:off x="5364163" y="5734050"/>
            <a:ext cx="576262"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Д</a:t>
            </a:r>
          </a:p>
        </p:txBody>
      </p:sp>
      <p:sp>
        <p:nvSpPr>
          <p:cNvPr id="35850" name="Line 17"/>
          <p:cNvSpPr>
            <a:spLocks noChangeShapeType="1"/>
          </p:cNvSpPr>
          <p:nvPr/>
        </p:nvSpPr>
        <p:spPr bwMode="auto">
          <a:xfrm flipV="1">
            <a:off x="3419475" y="4797425"/>
            <a:ext cx="19446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5851" name="Line 18"/>
          <p:cNvSpPr>
            <a:spLocks noChangeShapeType="1"/>
          </p:cNvSpPr>
          <p:nvPr/>
        </p:nvSpPr>
        <p:spPr bwMode="auto">
          <a:xfrm flipH="1">
            <a:off x="3348038" y="3860800"/>
            <a:ext cx="1944687" cy="1944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5852" name="Rectangle 19"/>
          <p:cNvSpPr>
            <a:spLocks noChangeArrowheads="1"/>
          </p:cNvSpPr>
          <p:nvPr/>
        </p:nvSpPr>
        <p:spPr bwMode="auto">
          <a:xfrm>
            <a:off x="2987675" y="3141663"/>
            <a:ext cx="288925" cy="287337"/>
          </a:xfrm>
          <a:prstGeom prst="rect">
            <a:avLst/>
          </a:prstGeom>
          <a:solidFill>
            <a:srgbClr val="00FF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1</a:t>
            </a:r>
          </a:p>
        </p:txBody>
      </p:sp>
      <p:sp>
        <p:nvSpPr>
          <p:cNvPr id="35853" name="Rectangle 20"/>
          <p:cNvSpPr>
            <a:spLocks noChangeArrowheads="1"/>
          </p:cNvSpPr>
          <p:nvPr/>
        </p:nvSpPr>
        <p:spPr bwMode="auto">
          <a:xfrm>
            <a:off x="5435600" y="3141663"/>
            <a:ext cx="288925" cy="287337"/>
          </a:xfrm>
          <a:prstGeom prst="rect">
            <a:avLst/>
          </a:prstGeom>
          <a:solidFill>
            <a:srgbClr val="00FF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2</a:t>
            </a:r>
          </a:p>
        </p:txBody>
      </p:sp>
      <p:sp>
        <p:nvSpPr>
          <p:cNvPr id="35854" name="Rectangle 21"/>
          <p:cNvSpPr>
            <a:spLocks noChangeArrowheads="1"/>
          </p:cNvSpPr>
          <p:nvPr/>
        </p:nvSpPr>
        <p:spPr bwMode="auto">
          <a:xfrm>
            <a:off x="3492500" y="4365625"/>
            <a:ext cx="288925" cy="287338"/>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С</a:t>
            </a:r>
          </a:p>
        </p:txBody>
      </p:sp>
      <p:sp>
        <p:nvSpPr>
          <p:cNvPr id="35855" name="Rectangle 22"/>
          <p:cNvSpPr>
            <a:spLocks noChangeArrowheads="1"/>
          </p:cNvSpPr>
          <p:nvPr/>
        </p:nvSpPr>
        <p:spPr bwMode="auto">
          <a:xfrm>
            <a:off x="4787900" y="3716338"/>
            <a:ext cx="288925" cy="287337"/>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Р</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685800" y="836613"/>
            <a:ext cx="7696200" cy="5329237"/>
          </a:xfrm>
        </p:spPr>
        <p:txBody>
          <a:bodyPr/>
          <a:lstStyle/>
          <a:p>
            <a:pPr eaLnBrk="1" hangingPunct="1">
              <a:buFontTx/>
              <a:buNone/>
            </a:pPr>
            <a:r>
              <a:rPr lang="ru-RU" altLang="ru-RU" sz="2000" smtClean="0">
                <a:latin typeface="Arial Narrow" panose="020B0606020202030204" pitchFamily="34" charset="0"/>
              </a:rPr>
              <a:t> </a:t>
            </a:r>
            <a:r>
              <a:rPr lang="ru-RU" altLang="ru-RU" sz="2000" b="1" smtClean="0">
                <a:latin typeface="Arial Narrow" panose="020B0606020202030204" pitchFamily="34" charset="0"/>
              </a:rPr>
              <a:t>1</a:t>
            </a:r>
            <a:r>
              <a:rPr lang="ru-RU" altLang="ru-RU" sz="2200" b="1" smtClean="0">
                <a:latin typeface="Arial Narrow" panose="020B0606020202030204" pitchFamily="34" charset="0"/>
              </a:rPr>
              <a:t>.</a:t>
            </a:r>
            <a:r>
              <a:rPr lang="ru-RU" altLang="ru-RU" sz="2200" smtClean="0">
                <a:latin typeface="Arial Narrow" panose="020B0606020202030204" pitchFamily="34" charset="0"/>
              </a:rPr>
              <a:t> Покупатель: Этот  телевизор сколько стоит?</a:t>
            </a:r>
          </a:p>
          <a:p>
            <a:pPr eaLnBrk="1" hangingPunct="1">
              <a:buFontTx/>
              <a:buNone/>
            </a:pPr>
            <a:r>
              <a:rPr lang="ru-RU" altLang="ru-RU" sz="2200" smtClean="0">
                <a:latin typeface="Arial Narrow" panose="020B0606020202030204" pitchFamily="34" charset="0"/>
              </a:rPr>
              <a:t>2. Продавец: Конечно, эта модель лучше, но предназначена для состоятельных и деловых людей, и достаточно дорогая!</a:t>
            </a:r>
          </a:p>
          <a:p>
            <a:pPr eaLnBrk="1" hangingPunct="1">
              <a:buFontTx/>
              <a:buNone/>
            </a:pPr>
            <a:r>
              <a:rPr lang="ru-RU" altLang="ru-RU" sz="2200" smtClean="0">
                <a:latin typeface="Arial Narrow" panose="020B0606020202030204" pitchFamily="34" charset="0"/>
              </a:rPr>
              <a:t>1. Покупатель: Вот ее я и возьму!</a:t>
            </a:r>
          </a:p>
        </p:txBody>
      </p:sp>
      <p:sp>
        <p:nvSpPr>
          <p:cNvPr id="36867" name="Rectangle 2"/>
          <p:cNvSpPr>
            <a:spLocks noGrp="1" noChangeArrowheads="1"/>
          </p:cNvSpPr>
          <p:nvPr>
            <p:ph type="title"/>
          </p:nvPr>
        </p:nvSpPr>
        <p:spPr>
          <a:xfrm>
            <a:off x="685800" y="152400"/>
            <a:ext cx="7270750" cy="684213"/>
          </a:xfrm>
        </p:spPr>
        <p:txBody>
          <a:bodyPr/>
          <a:lstStyle/>
          <a:p>
            <a:pPr eaLnBrk="1" hangingPunct="1"/>
            <a:r>
              <a:rPr lang="ru-RU" altLang="ru-RU" sz="3200" b="1" smtClean="0">
                <a:solidFill>
                  <a:srgbClr val="FF0000"/>
                </a:solidFill>
              </a:rPr>
              <a:t>Скрытая трансакция</a:t>
            </a:r>
          </a:p>
        </p:txBody>
      </p:sp>
      <p:sp>
        <p:nvSpPr>
          <p:cNvPr id="36868" name="Rectangle 4"/>
          <p:cNvSpPr>
            <a:spLocks noChangeArrowheads="1"/>
          </p:cNvSpPr>
          <p:nvPr/>
        </p:nvSpPr>
        <p:spPr bwMode="auto">
          <a:xfrm>
            <a:off x="2987675" y="2997200"/>
            <a:ext cx="288925" cy="287338"/>
          </a:xfrm>
          <a:prstGeom prst="rect">
            <a:avLst/>
          </a:prstGeom>
          <a:solidFill>
            <a:srgbClr val="00FF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1</a:t>
            </a:r>
          </a:p>
        </p:txBody>
      </p:sp>
      <p:sp>
        <p:nvSpPr>
          <p:cNvPr id="36869" name="Rectangle 5"/>
          <p:cNvSpPr>
            <a:spLocks noChangeArrowheads="1"/>
          </p:cNvSpPr>
          <p:nvPr/>
        </p:nvSpPr>
        <p:spPr bwMode="auto">
          <a:xfrm>
            <a:off x="5940425" y="2997200"/>
            <a:ext cx="288925" cy="287338"/>
          </a:xfrm>
          <a:prstGeom prst="rect">
            <a:avLst/>
          </a:prstGeom>
          <a:solidFill>
            <a:srgbClr val="00FF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2</a:t>
            </a:r>
          </a:p>
        </p:txBody>
      </p:sp>
      <p:sp>
        <p:nvSpPr>
          <p:cNvPr id="36870" name="Oval 6"/>
          <p:cNvSpPr>
            <a:spLocks noChangeArrowheads="1"/>
          </p:cNvSpPr>
          <p:nvPr/>
        </p:nvSpPr>
        <p:spPr bwMode="auto">
          <a:xfrm>
            <a:off x="2916238" y="3500438"/>
            <a:ext cx="576262"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Р</a:t>
            </a:r>
          </a:p>
        </p:txBody>
      </p:sp>
      <p:sp>
        <p:nvSpPr>
          <p:cNvPr id="36871" name="Oval 7"/>
          <p:cNvSpPr>
            <a:spLocks noChangeArrowheads="1"/>
          </p:cNvSpPr>
          <p:nvPr/>
        </p:nvSpPr>
        <p:spPr bwMode="auto">
          <a:xfrm>
            <a:off x="5867400" y="3429000"/>
            <a:ext cx="576263"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Р</a:t>
            </a:r>
          </a:p>
        </p:txBody>
      </p:sp>
      <p:sp>
        <p:nvSpPr>
          <p:cNvPr id="36872" name="Oval 8"/>
          <p:cNvSpPr>
            <a:spLocks noChangeArrowheads="1"/>
          </p:cNvSpPr>
          <p:nvPr/>
        </p:nvSpPr>
        <p:spPr bwMode="auto">
          <a:xfrm>
            <a:off x="2916238" y="4365625"/>
            <a:ext cx="576262"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В</a:t>
            </a:r>
          </a:p>
        </p:txBody>
      </p:sp>
      <p:sp>
        <p:nvSpPr>
          <p:cNvPr id="36873" name="Oval 9"/>
          <p:cNvSpPr>
            <a:spLocks noChangeArrowheads="1"/>
          </p:cNvSpPr>
          <p:nvPr/>
        </p:nvSpPr>
        <p:spPr bwMode="auto">
          <a:xfrm>
            <a:off x="5867400" y="4365625"/>
            <a:ext cx="576263"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В</a:t>
            </a:r>
          </a:p>
        </p:txBody>
      </p:sp>
      <p:sp>
        <p:nvSpPr>
          <p:cNvPr id="36874" name="Oval 10"/>
          <p:cNvSpPr>
            <a:spLocks noChangeArrowheads="1"/>
          </p:cNvSpPr>
          <p:nvPr/>
        </p:nvSpPr>
        <p:spPr bwMode="auto">
          <a:xfrm>
            <a:off x="5795963" y="5805488"/>
            <a:ext cx="576262"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Д</a:t>
            </a:r>
          </a:p>
        </p:txBody>
      </p:sp>
      <p:sp>
        <p:nvSpPr>
          <p:cNvPr id="36875" name="Oval 11"/>
          <p:cNvSpPr>
            <a:spLocks noChangeArrowheads="1"/>
          </p:cNvSpPr>
          <p:nvPr/>
        </p:nvSpPr>
        <p:spPr bwMode="auto">
          <a:xfrm>
            <a:off x="2916238" y="5876925"/>
            <a:ext cx="576262"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a:latin typeface="Calibri" panose="020F0502020204030204" pitchFamily="34" charset="0"/>
              </a:rPr>
              <a:t>Д</a:t>
            </a:r>
          </a:p>
        </p:txBody>
      </p:sp>
      <p:sp>
        <p:nvSpPr>
          <p:cNvPr id="36876" name="Line 12"/>
          <p:cNvSpPr>
            <a:spLocks noChangeShapeType="1"/>
          </p:cNvSpPr>
          <p:nvPr/>
        </p:nvSpPr>
        <p:spPr bwMode="auto">
          <a:xfrm>
            <a:off x="3492500" y="4652963"/>
            <a:ext cx="2447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6877" name="Line 13"/>
          <p:cNvSpPr>
            <a:spLocks noChangeShapeType="1"/>
          </p:cNvSpPr>
          <p:nvPr/>
        </p:nvSpPr>
        <p:spPr bwMode="auto">
          <a:xfrm flipH="1">
            <a:off x="3419475" y="4508500"/>
            <a:ext cx="2447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6878" name="Line 14"/>
          <p:cNvSpPr>
            <a:spLocks noChangeShapeType="1"/>
          </p:cNvSpPr>
          <p:nvPr/>
        </p:nvSpPr>
        <p:spPr bwMode="auto">
          <a:xfrm flipH="1">
            <a:off x="3419475" y="3789363"/>
            <a:ext cx="2376488" cy="2087562"/>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6879" name="Line 15"/>
          <p:cNvSpPr>
            <a:spLocks noChangeShapeType="1"/>
          </p:cNvSpPr>
          <p:nvPr/>
        </p:nvSpPr>
        <p:spPr bwMode="auto">
          <a:xfrm flipV="1">
            <a:off x="3492500" y="3933825"/>
            <a:ext cx="2446338" cy="2087563"/>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6880" name="Rectangle 16"/>
          <p:cNvSpPr>
            <a:spLocks noChangeArrowheads="1"/>
          </p:cNvSpPr>
          <p:nvPr/>
        </p:nvSpPr>
        <p:spPr bwMode="auto">
          <a:xfrm>
            <a:off x="3635375" y="4797425"/>
            <a:ext cx="288925" cy="287338"/>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С</a:t>
            </a:r>
          </a:p>
        </p:txBody>
      </p:sp>
      <p:sp>
        <p:nvSpPr>
          <p:cNvPr id="36881" name="Rectangle 17"/>
          <p:cNvSpPr>
            <a:spLocks noChangeArrowheads="1"/>
          </p:cNvSpPr>
          <p:nvPr/>
        </p:nvSpPr>
        <p:spPr bwMode="auto">
          <a:xfrm>
            <a:off x="4067175" y="4149725"/>
            <a:ext cx="288925" cy="287338"/>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Р</a:t>
            </a:r>
          </a:p>
        </p:txBody>
      </p:sp>
      <p:sp>
        <p:nvSpPr>
          <p:cNvPr id="36882" name="Rectangle 18"/>
          <p:cNvSpPr>
            <a:spLocks noChangeArrowheads="1"/>
          </p:cNvSpPr>
          <p:nvPr/>
        </p:nvSpPr>
        <p:spPr bwMode="auto">
          <a:xfrm>
            <a:off x="4140200" y="5661025"/>
            <a:ext cx="288925" cy="287338"/>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a:latin typeface="Calibri" panose="020F0502020204030204" pitchFamily="34" charset="0"/>
              </a:rPr>
              <a:t>Р</a:t>
            </a:r>
            <a:r>
              <a:rPr lang="en-US" altLang="ru-RU">
                <a:latin typeface="Calibri" panose="020F0502020204030204" pitchFamily="34" charset="0"/>
              </a:rPr>
              <a:t>`</a:t>
            </a:r>
            <a:endParaRPr lang="ru-RU" altLang="ru-RU">
              <a:latin typeface="Calibri" panose="020F0502020204030204" pitchFamily="34" charset="0"/>
            </a:endParaRPr>
          </a:p>
        </p:txBody>
      </p:sp>
      <p:sp>
        <p:nvSpPr>
          <p:cNvPr id="36883" name="Rectangle 19"/>
          <p:cNvSpPr>
            <a:spLocks noChangeArrowheads="1"/>
          </p:cNvSpPr>
          <p:nvPr/>
        </p:nvSpPr>
        <p:spPr bwMode="auto">
          <a:xfrm>
            <a:off x="5219700" y="3644900"/>
            <a:ext cx="288925" cy="287338"/>
          </a:xfrm>
          <a:prstGeom prst="rect">
            <a:avLst/>
          </a:prstGeom>
          <a:solidFill>
            <a:srgbClr val="CC99FF"/>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a:latin typeface="Calibri" panose="020F0502020204030204" pitchFamily="34" charset="0"/>
              </a:rPr>
              <a:t>C`</a:t>
            </a:r>
            <a:endParaRPr lang="ru-RU" altLang="ru-RU">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cf2.ppt-online.org/files2/slide/9/9wREZsnB6glyxrYfQAVFhdbJp3tUzaS7k4WX0ouNi/slide-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550" y="765175"/>
            <a:ext cx="723265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650" y="333375"/>
            <a:ext cx="75057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Прямоугольник 3"/>
          <p:cNvSpPr>
            <a:spLocks noChangeArrowheads="1"/>
          </p:cNvSpPr>
          <p:nvPr/>
        </p:nvSpPr>
        <p:spPr bwMode="auto">
          <a:xfrm>
            <a:off x="900113" y="5300663"/>
            <a:ext cx="7200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ru-RU" altLang="ru-RU" b="1"/>
              <a:t> Группа </a:t>
            </a:r>
            <a:r>
              <a:rPr lang="ru-RU" altLang="ru-RU"/>
              <a:t>- относительно устойчивая совокупность людей, связанных системой отношений, регулируемых общими ценностями и нормами</a:t>
            </a:r>
            <a:r>
              <a:rPr lang="ru-RU" altLang="ru-RU">
                <a:latin typeface="Calibri" panose="020F0502020204030204" pitchFamily="34"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Прямоугольник 1"/>
          <p:cNvSpPr>
            <a:spLocks noChangeArrowheads="1"/>
          </p:cNvSpPr>
          <p:nvPr/>
        </p:nvSpPr>
        <p:spPr bwMode="auto">
          <a:xfrm>
            <a:off x="2627313" y="115888"/>
            <a:ext cx="41084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solidFill>
                  <a:srgbClr val="FF0000"/>
                </a:solidFill>
              </a:rPr>
              <a:t>Психология толпы </a:t>
            </a:r>
          </a:p>
        </p:txBody>
      </p:sp>
      <p:sp>
        <p:nvSpPr>
          <p:cNvPr id="39939" name="Прямоугольник 3"/>
          <p:cNvSpPr>
            <a:spLocks noChangeArrowheads="1"/>
          </p:cNvSpPr>
          <p:nvPr/>
        </p:nvSpPr>
        <p:spPr bwMode="auto">
          <a:xfrm>
            <a:off x="179388" y="1484313"/>
            <a:ext cx="19446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t>Стихийная толпа </a:t>
            </a:r>
          </a:p>
          <a:p>
            <a:pPr eaLnBrk="1" hangingPunct="1"/>
            <a:r>
              <a:rPr lang="ru-RU" altLang="ru-RU" sz="1000"/>
              <a:t>Формируется и проявляется без какого-либо организующего начала со стороны конкретного физического лица.</a:t>
            </a:r>
          </a:p>
        </p:txBody>
      </p:sp>
      <p:sp>
        <p:nvSpPr>
          <p:cNvPr id="39940" name="Прямоугольник 4"/>
          <p:cNvSpPr>
            <a:spLocks noChangeArrowheads="1"/>
          </p:cNvSpPr>
          <p:nvPr/>
        </p:nvSpPr>
        <p:spPr bwMode="auto">
          <a:xfrm>
            <a:off x="2268538" y="1989138"/>
            <a:ext cx="3959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t>Ведомая толпа</a:t>
            </a:r>
          </a:p>
          <a:p>
            <a:pPr eaLnBrk="1" hangingPunct="1"/>
            <a:r>
              <a:rPr lang="ru-RU" altLang="ru-RU" sz="1000"/>
              <a:t>Формируется и проявляется под воздействием, влиянием с самого начала или впоследствии конкретного физического лица, являющегося в данной толпе ее лидером.</a:t>
            </a:r>
          </a:p>
        </p:txBody>
      </p:sp>
      <p:sp>
        <p:nvSpPr>
          <p:cNvPr id="39941" name="Прямоугольник 5"/>
          <p:cNvSpPr>
            <a:spLocks noChangeArrowheads="1"/>
          </p:cNvSpPr>
          <p:nvPr/>
        </p:nvSpPr>
        <p:spPr bwMode="auto">
          <a:xfrm>
            <a:off x="6084888" y="1484313"/>
            <a:ext cx="2590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t>Организованная толпа</a:t>
            </a:r>
          </a:p>
          <a:p>
            <a:pPr eaLnBrk="1" hangingPunct="1"/>
            <a:r>
              <a:rPr lang="ru-RU" altLang="ru-RU" sz="1000"/>
              <a:t>В ней имеются структуры управления и подчинения. </a:t>
            </a:r>
          </a:p>
        </p:txBody>
      </p:sp>
      <p:sp>
        <p:nvSpPr>
          <p:cNvPr id="39942" name="Прямоугольник 6"/>
          <p:cNvSpPr>
            <a:spLocks noChangeArrowheads="1"/>
          </p:cNvSpPr>
          <p:nvPr/>
        </p:nvSpPr>
        <p:spPr bwMode="auto">
          <a:xfrm>
            <a:off x="3059113" y="1412875"/>
            <a:ext cx="2881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solidFill>
                  <a:srgbClr val="FF0000"/>
                </a:solidFill>
              </a:rPr>
              <a:t>По управляемости</a:t>
            </a:r>
          </a:p>
        </p:txBody>
      </p:sp>
      <p:sp>
        <p:nvSpPr>
          <p:cNvPr id="39943" name="Прямоугольник 7"/>
          <p:cNvSpPr>
            <a:spLocks noChangeArrowheads="1"/>
          </p:cNvSpPr>
          <p:nvPr/>
        </p:nvSpPr>
        <p:spPr bwMode="auto">
          <a:xfrm>
            <a:off x="3203575" y="2997200"/>
            <a:ext cx="3240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solidFill>
                  <a:srgbClr val="FF0000"/>
                </a:solidFill>
              </a:rPr>
              <a:t>По характеру поведения</a:t>
            </a:r>
          </a:p>
        </p:txBody>
      </p:sp>
      <p:sp>
        <p:nvSpPr>
          <p:cNvPr id="39944" name="Прямоугольник 9"/>
          <p:cNvSpPr>
            <a:spLocks noChangeArrowheads="1"/>
          </p:cNvSpPr>
          <p:nvPr/>
        </p:nvSpPr>
        <p:spPr bwMode="auto">
          <a:xfrm>
            <a:off x="468313" y="3500438"/>
            <a:ext cx="30241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t>Окказиональная толпа</a:t>
            </a:r>
          </a:p>
          <a:p>
            <a:pPr eaLnBrk="1" hangingPunct="1"/>
            <a:r>
              <a:rPr lang="ru-RU" altLang="ru-RU"/>
              <a:t> </a:t>
            </a:r>
            <a:r>
              <a:rPr lang="ru-RU" altLang="ru-RU" sz="1000"/>
              <a:t>Образуется на основе любопытства к неожиданно возникшему происшествию (дорожная авария, пожар, драка и т.п.).</a:t>
            </a:r>
          </a:p>
        </p:txBody>
      </p:sp>
      <p:sp>
        <p:nvSpPr>
          <p:cNvPr id="39945" name="Прямоугольник 10"/>
          <p:cNvSpPr>
            <a:spLocks noChangeArrowheads="1"/>
          </p:cNvSpPr>
          <p:nvPr/>
        </p:nvSpPr>
        <p:spPr bwMode="auto">
          <a:xfrm>
            <a:off x="323850" y="4724400"/>
            <a:ext cx="27352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t>Конвенциональная толпа</a:t>
            </a:r>
          </a:p>
          <a:p>
            <a:pPr eaLnBrk="1" hangingPunct="1"/>
            <a:r>
              <a:rPr lang="ru-RU" altLang="ru-RU" sz="1000"/>
              <a:t>Образуется на основе интереса к какому-либо заранее объявленному массовому развлечению, зрелищу или по иному социально значимому конкретному поводу. Готова лишь временно следовать достаточно диффузным нормам поведения.</a:t>
            </a:r>
          </a:p>
        </p:txBody>
      </p:sp>
      <p:sp>
        <p:nvSpPr>
          <p:cNvPr id="39946" name="Прямоугольник 11"/>
          <p:cNvSpPr>
            <a:spLocks noChangeArrowheads="1"/>
          </p:cNvSpPr>
          <p:nvPr/>
        </p:nvSpPr>
        <p:spPr bwMode="auto">
          <a:xfrm>
            <a:off x="3708400" y="3500438"/>
            <a:ext cx="26638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t>Экспрессивная</a:t>
            </a:r>
          </a:p>
          <a:p>
            <a:pPr algn="ctr" eaLnBrk="1" hangingPunct="1"/>
            <a:r>
              <a:rPr lang="ru-RU" altLang="ru-RU" b="1"/>
              <a:t> толпа</a:t>
            </a:r>
          </a:p>
          <a:p>
            <a:pPr eaLnBrk="1" hangingPunct="1"/>
            <a:r>
              <a:rPr lang="ru-RU" altLang="ru-RU" sz="1000"/>
              <a:t>Формируется — как и конвенциональная толпа. В ней совместно выражается общее отношение к какому-либо событию (радость, энтузиазм, возмущение, протест и т.п.)</a:t>
            </a:r>
          </a:p>
        </p:txBody>
      </p:sp>
      <p:sp>
        <p:nvSpPr>
          <p:cNvPr id="39947" name="Прямоугольник 12"/>
          <p:cNvSpPr>
            <a:spLocks noChangeArrowheads="1"/>
          </p:cNvSpPr>
          <p:nvPr/>
        </p:nvSpPr>
        <p:spPr bwMode="auto">
          <a:xfrm>
            <a:off x="6372225" y="3357563"/>
            <a:ext cx="2484438"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t>Экстатическая толпа </a:t>
            </a:r>
          </a:p>
          <a:p>
            <a:pPr eaLnBrk="1" hangingPunct="1"/>
            <a:r>
              <a:rPr lang="ru-RU" altLang="ru-RU" sz="1000"/>
              <a:t>Представляет собой крайнюю форму экспрессивной толпы. Характеризуется состоянием общего экстаза на основе взаимного ритмически нарастающего заражения (массовые религиозные ритуалы, карнавалы, рок-концерты и т.п.).</a:t>
            </a:r>
          </a:p>
        </p:txBody>
      </p:sp>
      <p:sp>
        <p:nvSpPr>
          <p:cNvPr id="39948" name="Прямоугольник 13"/>
          <p:cNvSpPr>
            <a:spLocks noChangeArrowheads="1"/>
          </p:cNvSpPr>
          <p:nvPr/>
        </p:nvSpPr>
        <p:spPr bwMode="auto">
          <a:xfrm>
            <a:off x="3887788" y="5229225"/>
            <a:ext cx="525621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t>Действующая толпа</a:t>
            </a:r>
          </a:p>
          <a:p>
            <a:pPr eaLnBrk="1" hangingPunct="1"/>
            <a:r>
              <a:rPr lang="ru-RU" altLang="ru-RU" sz="1000"/>
              <a:t>Формируется — как и конвенциальная; осуществляет действия относительно конкретного объекта</a:t>
            </a:r>
          </a:p>
        </p:txBody>
      </p:sp>
      <p:sp>
        <p:nvSpPr>
          <p:cNvPr id="39949" name="Прямоугольник 14"/>
          <p:cNvSpPr>
            <a:spLocks noChangeArrowheads="1"/>
          </p:cNvSpPr>
          <p:nvPr/>
        </p:nvSpPr>
        <p:spPr bwMode="auto">
          <a:xfrm>
            <a:off x="5435600" y="5805488"/>
            <a:ext cx="2520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400" b="1"/>
              <a:t>Агрессивная толпа</a:t>
            </a:r>
            <a:endParaRPr lang="ru-RU" altLang="ru-RU" sz="1400"/>
          </a:p>
          <a:p>
            <a:pPr eaLnBrk="1" hangingPunct="1"/>
            <a:r>
              <a:rPr lang="ru-RU" altLang="ru-RU" sz="1400" b="1"/>
              <a:t>Паническая толпа</a:t>
            </a:r>
            <a:endParaRPr lang="ru-RU" altLang="ru-RU" sz="1400"/>
          </a:p>
          <a:p>
            <a:pPr eaLnBrk="1" hangingPunct="1"/>
            <a:r>
              <a:rPr lang="ru-RU" altLang="ru-RU" sz="1400" b="1"/>
              <a:t>Стяжательская толпа</a:t>
            </a:r>
            <a:endParaRPr lang="ru-RU" altLang="ru-RU" sz="1400"/>
          </a:p>
          <a:p>
            <a:pPr eaLnBrk="1" hangingPunct="1"/>
            <a:r>
              <a:rPr lang="ru-RU" altLang="ru-RU" sz="1400" b="1"/>
              <a:t>Повстанческая толпа</a:t>
            </a:r>
            <a:endParaRPr lang="ru-RU" altLang="ru-RU" sz="1400"/>
          </a:p>
        </p:txBody>
      </p:sp>
      <p:cxnSp>
        <p:nvCxnSpPr>
          <p:cNvPr id="17" name="Прямая со стрелкой 16"/>
          <p:cNvCxnSpPr/>
          <p:nvPr/>
        </p:nvCxnSpPr>
        <p:spPr>
          <a:xfrm flipH="1">
            <a:off x="1908175" y="1700213"/>
            <a:ext cx="1079500" cy="1444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364163" y="1628775"/>
            <a:ext cx="1079500" cy="2159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4284663" y="1773238"/>
            <a:ext cx="0" cy="28733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2051050" y="3284538"/>
            <a:ext cx="1081088" cy="1444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4716463" y="3357563"/>
            <a:ext cx="0" cy="28733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6156325" y="3213100"/>
            <a:ext cx="1079500" cy="2159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867400" y="3357563"/>
            <a:ext cx="433388" cy="172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2843213" y="3357563"/>
            <a:ext cx="865187" cy="18716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958" name="Прямоугольник 41"/>
          <p:cNvSpPr>
            <a:spLocks noChangeArrowheads="1"/>
          </p:cNvSpPr>
          <p:nvPr/>
        </p:nvSpPr>
        <p:spPr bwMode="auto">
          <a:xfrm>
            <a:off x="4787900" y="692150"/>
            <a:ext cx="4217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t>Пассивная (выжидательная) толпа</a:t>
            </a:r>
            <a:endParaRPr lang="ru-RU" altLang="ru-RU"/>
          </a:p>
        </p:txBody>
      </p:sp>
      <p:sp>
        <p:nvSpPr>
          <p:cNvPr id="39959" name="Прямоугольник 42"/>
          <p:cNvSpPr>
            <a:spLocks noChangeArrowheads="1"/>
          </p:cNvSpPr>
          <p:nvPr/>
        </p:nvSpPr>
        <p:spPr bwMode="auto">
          <a:xfrm>
            <a:off x="468313" y="692150"/>
            <a:ext cx="3792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t>Активная (действующая) толпа</a:t>
            </a:r>
            <a:endParaRPr lang="ru-RU" alt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Прямоугольник 1"/>
          <p:cNvSpPr>
            <a:spLocks noChangeArrowheads="1"/>
          </p:cNvSpPr>
          <p:nvPr/>
        </p:nvSpPr>
        <p:spPr bwMode="auto">
          <a:xfrm>
            <a:off x="1619250" y="115888"/>
            <a:ext cx="6367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a:solidFill>
                  <a:srgbClr val="FF0000"/>
                </a:solidFill>
              </a:rPr>
              <a:t>Психологические свойства толпы </a:t>
            </a:r>
          </a:p>
        </p:txBody>
      </p:sp>
      <p:sp>
        <p:nvSpPr>
          <p:cNvPr id="40963" name="Прямоугольник 2"/>
          <p:cNvSpPr>
            <a:spLocks noChangeArrowheads="1"/>
          </p:cNvSpPr>
          <p:nvPr/>
        </p:nvSpPr>
        <p:spPr bwMode="auto">
          <a:xfrm>
            <a:off x="179388" y="549275"/>
            <a:ext cx="86407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t>Они свойственны всей психологической структуре этого образования и проявляются в различных сферах:</a:t>
            </a:r>
          </a:p>
          <a:p>
            <a:pPr eaLnBrk="1" hangingPunct="1">
              <a:buFont typeface="Wingdings" panose="05000000000000000000" pitchFamily="2" charset="2"/>
              <a:buChar char="q"/>
            </a:pPr>
            <a:r>
              <a:rPr lang="ru-RU" altLang="ru-RU"/>
              <a:t>когнитивной;</a:t>
            </a:r>
          </a:p>
          <a:p>
            <a:pPr eaLnBrk="1" hangingPunct="1">
              <a:buFont typeface="Wingdings" panose="05000000000000000000" pitchFamily="2" charset="2"/>
              <a:buChar char="q"/>
            </a:pPr>
            <a:r>
              <a:rPr lang="ru-RU" altLang="ru-RU"/>
              <a:t>эмоционально-волевой;</a:t>
            </a:r>
          </a:p>
          <a:p>
            <a:pPr eaLnBrk="1" hangingPunct="1">
              <a:buFont typeface="Wingdings" panose="05000000000000000000" pitchFamily="2" charset="2"/>
              <a:buChar char="q"/>
            </a:pPr>
            <a:r>
              <a:rPr lang="ru-RU" altLang="ru-RU"/>
              <a:t>темпераментальной;</a:t>
            </a:r>
          </a:p>
          <a:p>
            <a:pPr eaLnBrk="1" hangingPunct="1">
              <a:buFont typeface="Wingdings" panose="05000000000000000000" pitchFamily="2" charset="2"/>
              <a:buChar char="q"/>
            </a:pPr>
            <a:r>
              <a:rPr lang="ru-RU" altLang="ru-RU"/>
              <a:t>моральной.</a:t>
            </a:r>
          </a:p>
        </p:txBody>
      </p:sp>
      <p:sp>
        <p:nvSpPr>
          <p:cNvPr id="40964" name="Прямоугольник 3"/>
          <p:cNvSpPr>
            <a:spLocks noChangeArrowheads="1"/>
          </p:cNvSpPr>
          <p:nvPr/>
        </p:nvSpPr>
        <p:spPr bwMode="auto">
          <a:xfrm>
            <a:off x="2771775" y="2492375"/>
            <a:ext cx="353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t>Неспособность к осознанию </a:t>
            </a:r>
          </a:p>
        </p:txBody>
      </p:sp>
      <p:sp>
        <p:nvSpPr>
          <p:cNvPr id="40965" name="Прямоугольник 4"/>
          <p:cNvSpPr>
            <a:spLocks noChangeArrowheads="1"/>
          </p:cNvSpPr>
          <p:nvPr/>
        </p:nvSpPr>
        <p:spPr bwMode="auto">
          <a:xfrm>
            <a:off x="358775" y="2781300"/>
            <a:ext cx="878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t>бессознательность, инстинктивность и импульсивность, неуправляемый стадный инстинкт</a:t>
            </a:r>
          </a:p>
        </p:txBody>
      </p:sp>
      <p:sp>
        <p:nvSpPr>
          <p:cNvPr id="40966" name="Прямоугольник 5"/>
          <p:cNvSpPr>
            <a:spLocks noChangeArrowheads="1"/>
          </p:cNvSpPr>
          <p:nvPr/>
        </p:nvSpPr>
        <p:spPr bwMode="auto">
          <a:xfrm>
            <a:off x="179388" y="3213100"/>
            <a:ext cx="8713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t>Особенности воображения</a:t>
            </a:r>
          </a:p>
          <a:p>
            <a:pPr eaLnBrk="1" hangingPunct="1"/>
            <a:r>
              <a:rPr lang="ru-RU" altLang="ru-RU"/>
              <a:t>способность к воображению,  восприимчивость к впечатлениям. Не факты сами по себе поражают воображение толпы, а то, как они предъявляются ей. Коллективные галлюцинации. </a:t>
            </a:r>
          </a:p>
        </p:txBody>
      </p:sp>
      <p:sp>
        <p:nvSpPr>
          <p:cNvPr id="40967" name="Прямоугольник 6"/>
          <p:cNvSpPr>
            <a:spLocks noChangeArrowheads="1"/>
          </p:cNvSpPr>
          <p:nvPr/>
        </p:nvSpPr>
        <p:spPr bwMode="auto">
          <a:xfrm>
            <a:off x="2843213" y="4365625"/>
            <a:ext cx="301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t>Особенности мышления</a:t>
            </a:r>
          </a:p>
        </p:txBody>
      </p:sp>
      <p:sp>
        <p:nvSpPr>
          <p:cNvPr id="40968" name="Прямоугольник 7"/>
          <p:cNvSpPr>
            <a:spLocks noChangeArrowheads="1"/>
          </p:cNvSpPr>
          <p:nvPr/>
        </p:nvSpPr>
        <p:spPr bwMode="auto">
          <a:xfrm>
            <a:off x="179388" y="4652963"/>
            <a:ext cx="792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ru-RU" altLang="ru-RU"/>
              <a:t>Отсутствие логики, стремления к истине,  предумышленности.</a:t>
            </a:r>
          </a:p>
        </p:txBody>
      </p:sp>
      <p:sp>
        <p:nvSpPr>
          <p:cNvPr id="40969" name="Прямоугольник 8"/>
          <p:cNvSpPr>
            <a:spLocks noChangeArrowheads="1"/>
          </p:cNvSpPr>
          <p:nvPr/>
        </p:nvSpPr>
        <p:spPr bwMode="auto">
          <a:xfrm>
            <a:off x="179388" y="5013325"/>
            <a:ext cx="8785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ru-RU" altLang="ru-RU"/>
              <a:t>Категоричность</a:t>
            </a:r>
          </a:p>
          <a:p>
            <a:pPr eaLnBrk="1" hangingPunct="1">
              <a:buFont typeface="Wingdings" panose="05000000000000000000" pitchFamily="2" charset="2"/>
              <a:buChar char="q"/>
            </a:pPr>
            <a:r>
              <a:rPr lang="ru-RU" altLang="ru-RU"/>
              <a:t>Консерватизм</a:t>
            </a:r>
          </a:p>
          <a:p>
            <a:pPr eaLnBrk="1" hangingPunct="1">
              <a:buFont typeface="Wingdings" panose="05000000000000000000" pitchFamily="2" charset="2"/>
              <a:buChar char="q"/>
            </a:pPr>
            <a:r>
              <a:rPr lang="ru-RU" altLang="ru-RU"/>
              <a:t>Внушаемость  ( Фрейд рассматривал толпу как человеческую массу, находящуюся под гипнозом. Самое опасное и самое существенное в психологии толпы — это ее восприимчивость к внушению).</a:t>
            </a:r>
          </a:p>
          <a:p>
            <a:pPr eaLnBrk="1" hangingPunct="1">
              <a:buFont typeface="Wingdings" panose="05000000000000000000" pitchFamily="2" charset="2"/>
              <a:buChar char="q"/>
            </a:pPr>
            <a:r>
              <a:rPr lang="ru-RU" altLang="ru-RU"/>
              <a:t>Заражаемость</a:t>
            </a:r>
          </a:p>
        </p:txBody>
      </p:sp>
      <p:sp>
        <p:nvSpPr>
          <p:cNvPr id="40970" name="Прямоугольник 9"/>
          <p:cNvSpPr>
            <a:spLocks noChangeArrowheads="1"/>
          </p:cNvSpPr>
          <p:nvPr/>
        </p:nvSpPr>
        <p:spPr bwMode="auto">
          <a:xfrm>
            <a:off x="3492500" y="2133600"/>
            <a:ext cx="243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solidFill>
                  <a:srgbClr val="FF0000"/>
                </a:solidFill>
              </a:rPr>
              <a:t>Когнитивная сфера</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Прямоугольник 1"/>
          <p:cNvSpPr>
            <a:spLocks noChangeArrowheads="1"/>
          </p:cNvSpPr>
          <p:nvPr/>
        </p:nvSpPr>
        <p:spPr bwMode="auto">
          <a:xfrm>
            <a:off x="2700338" y="188913"/>
            <a:ext cx="3803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solidFill>
                  <a:srgbClr val="FF0000"/>
                </a:solidFill>
              </a:rPr>
              <a:t>Эмоционально-волевая сфера</a:t>
            </a:r>
            <a:endParaRPr lang="ru-RU" altLang="ru-RU">
              <a:solidFill>
                <a:srgbClr val="FF0000"/>
              </a:solidFill>
            </a:endParaRPr>
          </a:p>
        </p:txBody>
      </p:sp>
      <p:sp>
        <p:nvSpPr>
          <p:cNvPr id="41987" name="Прямоугольник 2"/>
          <p:cNvSpPr>
            <a:spLocks noChangeArrowheads="1"/>
          </p:cNvSpPr>
          <p:nvPr/>
        </p:nvSpPr>
        <p:spPr bwMode="auto">
          <a:xfrm>
            <a:off x="250825" y="549275"/>
            <a:ext cx="8066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t>Эмоциональность  - </a:t>
            </a:r>
            <a:r>
              <a:rPr lang="ru-RU" altLang="ru-RU"/>
              <a:t>эмоциональный резонанс. </a:t>
            </a:r>
          </a:p>
        </p:txBody>
      </p:sp>
      <p:sp>
        <p:nvSpPr>
          <p:cNvPr id="41988" name="Прямоугольник 3"/>
          <p:cNvSpPr>
            <a:spLocks noChangeArrowheads="1"/>
          </p:cNvSpPr>
          <p:nvPr/>
        </p:nvSpPr>
        <p:spPr bwMode="auto">
          <a:xfrm>
            <a:off x="250825" y="836613"/>
            <a:ext cx="871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t>Высокая чувственность - </a:t>
            </a:r>
            <a:r>
              <a:rPr lang="ru-RU" altLang="ru-RU"/>
              <a:t>коллективная душа</a:t>
            </a:r>
          </a:p>
        </p:txBody>
      </p:sp>
      <p:sp>
        <p:nvSpPr>
          <p:cNvPr id="41989" name="Прямоугольник 4"/>
          <p:cNvSpPr>
            <a:spLocks noChangeArrowheads="1"/>
          </p:cNvSpPr>
          <p:nvPr/>
        </p:nvSpPr>
        <p:spPr bwMode="auto">
          <a:xfrm>
            <a:off x="250825" y="1196975"/>
            <a:ext cx="8208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t>Экстремизм  - с</a:t>
            </a:r>
            <a:r>
              <a:rPr lang="ru-RU" altLang="ru-RU"/>
              <a:t>илы толпы направлены лишь на разрушение. </a:t>
            </a:r>
          </a:p>
        </p:txBody>
      </p:sp>
      <p:sp>
        <p:nvSpPr>
          <p:cNvPr id="41990" name="Прямоугольник 6"/>
          <p:cNvSpPr>
            <a:spLocks noChangeArrowheads="1"/>
          </p:cNvSpPr>
          <p:nvPr/>
        </p:nvSpPr>
        <p:spPr bwMode="auto">
          <a:xfrm>
            <a:off x="323850" y="1557338"/>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t>Мотивация - </a:t>
            </a:r>
            <a:r>
              <a:rPr lang="ru-RU" altLang="ru-RU"/>
              <a:t>толпа так же мало способна проявить настойчивую волю, как и рассудительность.</a:t>
            </a:r>
          </a:p>
          <a:p>
            <a:pPr eaLnBrk="1" hangingPunct="1"/>
            <a:r>
              <a:rPr lang="ru-RU" altLang="ru-RU" b="1"/>
              <a:t>Безответственность </a:t>
            </a:r>
            <a:r>
              <a:rPr lang="ru-RU" altLang="ru-RU"/>
              <a:t> порождает нередко жестокость толпы, позволяет толпе топтать слабых и преклоняться перед сильными.</a:t>
            </a:r>
          </a:p>
        </p:txBody>
      </p:sp>
      <p:sp>
        <p:nvSpPr>
          <p:cNvPr id="41991" name="Прямоугольник 7"/>
          <p:cNvSpPr>
            <a:spLocks noChangeArrowheads="1"/>
          </p:cNvSpPr>
          <p:nvPr/>
        </p:nvSpPr>
        <p:spPr bwMode="auto">
          <a:xfrm>
            <a:off x="358775" y="2924175"/>
            <a:ext cx="87852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t>Физическая активность  - с</a:t>
            </a:r>
            <a:r>
              <a:rPr lang="ru-RU" altLang="ru-RU"/>
              <a:t>тремление немедленно превратить в действия внушенные идеи .</a:t>
            </a:r>
          </a:p>
          <a:p>
            <a:pPr eaLnBrk="1" hangingPunct="1"/>
            <a:r>
              <a:rPr lang="ru-RU" altLang="ru-RU" b="1"/>
              <a:t>Диффузность  - </a:t>
            </a:r>
            <a:r>
              <a:rPr lang="ru-RU" altLang="ru-RU"/>
              <a:t>непостоянность мнения, отсутствие ясных целей, диффузность структуры порождают наиболее важное свойство толпы — ее легкую превращаемость из одного вида (или подвида) в другой..</a:t>
            </a:r>
          </a:p>
        </p:txBody>
      </p:sp>
      <p:sp>
        <p:nvSpPr>
          <p:cNvPr id="41992" name="Прямоугольник 8"/>
          <p:cNvSpPr>
            <a:spLocks noChangeArrowheads="1"/>
          </p:cNvSpPr>
          <p:nvPr/>
        </p:nvSpPr>
        <p:spPr bwMode="auto">
          <a:xfrm>
            <a:off x="179388" y="4437063"/>
            <a:ext cx="87137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solidFill>
                  <a:srgbClr val="FF0000"/>
                </a:solidFill>
              </a:rPr>
              <a:t>Моральная сфера</a:t>
            </a:r>
            <a:endParaRPr lang="ru-RU" altLang="ru-RU">
              <a:solidFill>
                <a:srgbClr val="FF0000"/>
              </a:solidFill>
            </a:endParaRPr>
          </a:p>
          <a:p>
            <a:pPr eaLnBrk="1" hangingPunct="1"/>
            <a:r>
              <a:rPr lang="ru-RU" altLang="ru-RU" b="1"/>
              <a:t>Моральность -</a:t>
            </a:r>
            <a:r>
              <a:rPr lang="ru-RU" altLang="ru-RU"/>
              <a:t> возвышенные проявления: самоотверженность, преданность, бескорыстие, самопожертвование, чувство справедливости и др.</a:t>
            </a:r>
          </a:p>
          <a:p>
            <a:pPr eaLnBrk="1" hangingPunct="1"/>
            <a:r>
              <a:rPr lang="ru-RU" altLang="ru-RU" b="1"/>
              <a:t>Религиозность  </a:t>
            </a:r>
            <a:r>
              <a:rPr lang="ru-RU" altLang="ru-RU"/>
              <a:t> черты слепого подчинения, нетерпимости, потребности в пропаганде, что присуще религиозному чувству.</a:t>
            </a:r>
          </a:p>
          <a:p>
            <a:pPr eaLnBrk="1" hangingPunct="1"/>
            <a:r>
              <a:rPr lang="ru-RU" altLang="ru-RU"/>
              <a:t>Толпа нуждается в религии, так как все верования усваиваются ею лишь в том случае, если они облечены в религиозную оболочку, не допускающую оспаривания. Верования толпы всегда имеют религиозную форму.</a:t>
            </a:r>
          </a:p>
        </p:txBody>
      </p:sp>
      <p:sp>
        <p:nvSpPr>
          <p:cNvPr id="41993" name="Прямоугольник 9"/>
          <p:cNvSpPr>
            <a:spLocks noChangeArrowheads="1"/>
          </p:cNvSpPr>
          <p:nvPr/>
        </p:nvSpPr>
        <p:spPr bwMode="auto">
          <a:xfrm>
            <a:off x="3563938" y="2636838"/>
            <a:ext cx="168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solidFill>
                  <a:srgbClr val="FF0000"/>
                </a:solidFill>
              </a:rPr>
              <a:t>Темперамент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323850" y="476250"/>
            <a:ext cx="85693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solidFill>
                  <a:srgbClr val="FF0000"/>
                </a:solidFill>
                <a:latin typeface="Calibri" panose="020F0502020204030204" pitchFamily="34" charset="0"/>
              </a:rPr>
              <a:t>Общение </a:t>
            </a:r>
            <a:r>
              <a:rPr lang="ru-RU" altLang="ru-RU" sz="2400">
                <a:latin typeface="Calibri" panose="020F0502020204030204" pitchFamily="34" charset="0"/>
              </a:rPr>
              <a:t>- это сложный процесс взаимодействия между людьми, заключающийся в обмене информацией, а также в восприятии и понимании партнерами друг друга.</a:t>
            </a:r>
            <a:br>
              <a:rPr lang="ru-RU" altLang="ru-RU" sz="2400">
                <a:latin typeface="Calibri" panose="020F0502020204030204" pitchFamily="34" charset="0"/>
              </a:rPr>
            </a:br>
            <a:r>
              <a:rPr lang="ru-RU" altLang="ru-RU" sz="2400">
                <a:latin typeface="Calibri" panose="020F0502020204030204" pitchFamily="34" charset="0"/>
              </a:rPr>
              <a:t>Субъектами общения являются живые существа, люди.</a:t>
            </a:r>
            <a:br>
              <a:rPr lang="ru-RU" altLang="ru-RU" sz="2400">
                <a:latin typeface="Calibri" panose="020F0502020204030204" pitchFamily="34" charset="0"/>
              </a:rPr>
            </a:br>
            <a:r>
              <a:rPr lang="ru-RU" altLang="ru-RU" sz="2400">
                <a:latin typeface="Calibri" panose="020F0502020204030204" pitchFamily="34" charset="0"/>
              </a:rPr>
              <a:t>Человек, передающий информацию, называется </a:t>
            </a:r>
            <a:r>
              <a:rPr lang="ru-RU" altLang="ru-RU" sz="2400" b="1" i="1" u="sng">
                <a:latin typeface="Calibri" panose="020F0502020204030204" pitchFamily="34" charset="0"/>
              </a:rPr>
              <a:t>коммуникатором</a:t>
            </a:r>
            <a:r>
              <a:rPr lang="ru-RU" altLang="ru-RU" sz="2400">
                <a:latin typeface="Calibri" panose="020F0502020204030204" pitchFamily="34" charset="0"/>
              </a:rPr>
              <a:t>, получающий ее - </a:t>
            </a:r>
            <a:r>
              <a:rPr lang="ru-RU" altLang="ru-RU" sz="2400" b="1" i="1" u="sng">
                <a:latin typeface="Calibri" panose="020F0502020204030204" pitchFamily="34" charset="0"/>
              </a:rPr>
              <a:t>реципиентом.</a:t>
            </a:r>
          </a:p>
          <a:p>
            <a:pPr eaLnBrk="1" hangingPunct="1"/>
            <a:r>
              <a:rPr lang="ru-RU" altLang="ru-RU" sz="2400">
                <a:latin typeface="Calibri" panose="020F0502020204030204" pitchFamily="34" charset="0"/>
              </a:rPr>
              <a:t/>
            </a:r>
            <a:br>
              <a:rPr lang="ru-RU" altLang="ru-RU" sz="2400">
                <a:latin typeface="Calibri" panose="020F0502020204030204" pitchFamily="34" charset="0"/>
              </a:rPr>
            </a:br>
            <a:r>
              <a:rPr lang="ru-RU" altLang="ru-RU" sz="2400" b="1">
                <a:latin typeface="Calibri" panose="020F0502020204030204" pitchFamily="34" charset="0"/>
              </a:rPr>
              <a:t>Содержание общения </a:t>
            </a:r>
            <a:r>
              <a:rPr lang="ru-RU" altLang="ru-RU" sz="2400">
                <a:latin typeface="Calibri" panose="020F0502020204030204" pitchFamily="34" charset="0"/>
              </a:rPr>
              <a:t>- информация, которая в межиндивидуальных контактах передается от одного живого существа другому.</a:t>
            </a:r>
            <a:br>
              <a:rPr lang="ru-RU" altLang="ru-RU" sz="2400">
                <a:latin typeface="Calibri" panose="020F0502020204030204" pitchFamily="34" charset="0"/>
              </a:rPr>
            </a:br>
            <a:r>
              <a:rPr lang="ru-RU" altLang="ru-RU" sz="2400">
                <a:latin typeface="Calibri" panose="020F0502020204030204" pitchFamily="34" charset="0"/>
              </a:rPr>
              <a:t>Цель общения - отвечает на вопрос "Ради чего человек вступает в акт общения?".</a:t>
            </a:r>
          </a:p>
          <a:p>
            <a:pPr eaLnBrk="1" hangingPunct="1"/>
            <a:r>
              <a:rPr lang="ru-RU" altLang="ru-RU" sz="2400">
                <a:latin typeface="Calibri" panose="020F0502020204030204" pitchFamily="34" charset="0"/>
              </a:rPr>
              <a:t/>
            </a:r>
            <a:br>
              <a:rPr lang="ru-RU" altLang="ru-RU" sz="2400">
                <a:latin typeface="Calibri" panose="020F0502020204030204" pitchFamily="34" charset="0"/>
              </a:rPr>
            </a:br>
            <a:r>
              <a:rPr lang="ru-RU" altLang="ru-RU" sz="2400" b="1">
                <a:latin typeface="Calibri" panose="020F0502020204030204" pitchFamily="34" charset="0"/>
              </a:rPr>
              <a:t>Средства общения </a:t>
            </a:r>
            <a:r>
              <a:rPr lang="ru-RU" altLang="ru-RU" sz="2400">
                <a:latin typeface="Calibri" panose="020F0502020204030204" pitchFamily="34" charset="0"/>
              </a:rPr>
              <a:t>- способы кодирования, передачи, переработки и расшифровки информации, которая передается в процессе общения от одного существа к другому.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1"/>
          <p:cNvSpPr>
            <a:spLocks noChangeArrowheads="1"/>
          </p:cNvSpPr>
          <p:nvPr/>
        </p:nvSpPr>
        <p:spPr bwMode="auto">
          <a:xfrm>
            <a:off x="539750" y="188913"/>
            <a:ext cx="77771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3200" b="1">
                <a:solidFill>
                  <a:srgbClr val="FF0000"/>
                </a:solidFill>
              </a:rPr>
              <a:t>Психологические особенности индивида в толпе</a:t>
            </a:r>
          </a:p>
        </p:txBody>
      </p:sp>
      <p:sp>
        <p:nvSpPr>
          <p:cNvPr id="43011" name="Прямоугольник 2"/>
          <p:cNvSpPr>
            <a:spLocks noChangeArrowheads="1"/>
          </p:cNvSpPr>
          <p:nvPr/>
        </p:nvSpPr>
        <p:spPr bwMode="auto">
          <a:xfrm>
            <a:off x="468313" y="1341438"/>
            <a:ext cx="82073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t>Анонимность </a:t>
            </a:r>
            <a:r>
              <a:rPr lang="ru-RU" altLang="ru-RU"/>
              <a:t>—создает ложное ощущение независимости от организационных связей, провоцирует безнаказанность м агрессию</a:t>
            </a:r>
          </a:p>
          <a:p>
            <a:pPr eaLnBrk="1" hangingPunct="1"/>
            <a:r>
              <a:rPr lang="ru-RU" altLang="ru-RU" b="1"/>
              <a:t>Инстинктивность - </a:t>
            </a:r>
            <a:r>
              <a:rPr lang="ru-RU" altLang="ru-RU"/>
              <a:t>уменьшается способность к рациональной переработке воспринимаемой информации, способность к наблюдению и критике</a:t>
            </a:r>
          </a:p>
          <a:p>
            <a:pPr eaLnBrk="1" hangingPunct="1"/>
            <a:r>
              <a:rPr lang="ru-RU" altLang="ru-RU"/>
              <a:t> </a:t>
            </a:r>
            <a:r>
              <a:rPr lang="ru-RU" altLang="ru-RU" b="1"/>
              <a:t>Бессознательность</a:t>
            </a:r>
          </a:p>
          <a:p>
            <a:pPr eaLnBrk="1" hangingPunct="1"/>
            <a:r>
              <a:rPr lang="ru-RU" altLang="ru-RU" b="1"/>
              <a:t>Состояние единения (ассоциации) </a:t>
            </a:r>
            <a:r>
              <a:rPr lang="ru-RU" altLang="ru-RU"/>
              <a:t>либо в поддержка и усиление, либо сдерживание и подавление индивидуального поведения</a:t>
            </a:r>
          </a:p>
          <a:p>
            <a:pPr eaLnBrk="1" hangingPunct="1"/>
            <a:r>
              <a:rPr lang="ru-RU" altLang="ru-RU" b="1"/>
              <a:t>Состояние гипнотического транса</a:t>
            </a:r>
          </a:p>
          <a:p>
            <a:pPr eaLnBrk="1" hangingPunct="1"/>
            <a:r>
              <a:rPr lang="ru-RU" altLang="ru-RU" b="1"/>
              <a:t>Ощущение неодолимой силы </a:t>
            </a:r>
            <a:r>
              <a:rPr lang="ru-RU" altLang="ru-RU"/>
              <a:t>позволяет</a:t>
            </a:r>
            <a:r>
              <a:rPr lang="ru-RU" altLang="ru-RU" b="1"/>
              <a:t> </a:t>
            </a:r>
            <a:r>
              <a:rPr lang="ru-RU" altLang="ru-RU"/>
              <a:t>поддаться скрытым инстинктам из-за исчезновения чувства ответственности</a:t>
            </a:r>
          </a:p>
          <a:p>
            <a:pPr eaLnBrk="1" hangingPunct="1"/>
            <a:r>
              <a:rPr lang="ru-RU" altLang="ru-RU" b="1"/>
              <a:t>Заражаемость</a:t>
            </a:r>
          </a:p>
          <a:p>
            <a:pPr eaLnBrk="1" hangingPunct="1"/>
            <a:r>
              <a:rPr lang="ru-RU" altLang="ru-RU" b="1"/>
              <a:t>Аморфность </a:t>
            </a:r>
            <a:r>
              <a:rPr lang="ru-RU" altLang="ru-RU"/>
              <a:t>полностью стираются индивидуальные черты </a:t>
            </a:r>
            <a:r>
              <a:rPr lang="ru-RU" altLang="ru-RU" b="1"/>
              <a:t>Безответственность</a:t>
            </a:r>
          </a:p>
          <a:p>
            <a:pPr eaLnBrk="1" hangingPunct="1"/>
            <a:r>
              <a:rPr lang="ru-RU" altLang="ru-RU" b="1"/>
              <a:t>Социальная деградация  </a:t>
            </a:r>
            <a:r>
              <a:rPr lang="ru-RU" altLang="ru-RU"/>
              <a:t>на несколько ступеней ниже в развитии - склонность к произволу, буйству, свирепости, снижение интеллектуальной деятельности, характерна повышенная эмоциональность восприятия</a:t>
            </a:r>
            <a:endParaRPr lang="ru-RU" altLang="ru-RU"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Прямоугольник 1"/>
          <p:cNvSpPr>
            <a:spLocks noChangeArrowheads="1"/>
          </p:cNvSpPr>
          <p:nvPr/>
        </p:nvSpPr>
        <p:spPr bwMode="auto">
          <a:xfrm>
            <a:off x="1403350" y="0"/>
            <a:ext cx="615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solidFill>
                  <a:srgbClr val="FF0000"/>
                </a:solidFill>
              </a:rPr>
              <a:t>Способы управления толпой</a:t>
            </a:r>
          </a:p>
        </p:txBody>
      </p:sp>
      <p:sp>
        <p:nvSpPr>
          <p:cNvPr id="3" name="Прямоугольник 2"/>
          <p:cNvSpPr/>
          <p:nvPr/>
        </p:nvSpPr>
        <p:spPr>
          <a:xfrm>
            <a:off x="323850" y="476250"/>
            <a:ext cx="8713788" cy="6186488"/>
          </a:xfrm>
          <a:prstGeom prst="rect">
            <a:avLst/>
          </a:prstGeom>
        </p:spPr>
        <p:txBody>
          <a:bodyPr>
            <a:spAutoFit/>
          </a:bodyPr>
          <a:lstStyle/>
          <a:p>
            <a:pPr marL="342900" indent="-342900">
              <a:buFontTx/>
              <a:buAutoNum type="arabicPeriod"/>
              <a:defRPr/>
            </a:pPr>
            <a:r>
              <a:rPr lang="ru-RU" dirty="0">
                <a:latin typeface="Arial" charset="0"/>
                <a:cs typeface="Arial" charset="0"/>
              </a:rPr>
              <a:t>Переориентирование внимания участников, распределение между несколькими объектами</a:t>
            </a:r>
          </a:p>
          <a:p>
            <a:pPr marL="342900" indent="-342900">
              <a:buFontTx/>
              <a:buAutoNum type="arabicPeriod"/>
              <a:defRPr/>
            </a:pPr>
            <a:endParaRPr lang="ru-RU" dirty="0">
              <a:latin typeface="Arial" charset="0"/>
              <a:cs typeface="Arial" charset="0"/>
            </a:endParaRPr>
          </a:p>
          <a:p>
            <a:pPr>
              <a:defRPr/>
            </a:pPr>
            <a:r>
              <a:rPr lang="ru-RU" dirty="0">
                <a:latin typeface="Arial" charset="0"/>
                <a:cs typeface="Arial" charset="0"/>
              </a:rPr>
              <a:t>2. Объявление о том, что скрытыми камерами осуществляется видеосъемка.</a:t>
            </a:r>
          </a:p>
          <a:p>
            <a:pPr>
              <a:defRPr/>
            </a:pPr>
            <a:endParaRPr lang="ru-RU" dirty="0">
              <a:latin typeface="Arial" charset="0"/>
              <a:cs typeface="Arial" charset="0"/>
            </a:endParaRPr>
          </a:p>
          <a:p>
            <a:pPr>
              <a:defRPr/>
            </a:pPr>
            <a:r>
              <a:rPr lang="ru-RU" dirty="0">
                <a:latin typeface="Arial" charset="0"/>
                <a:cs typeface="Arial" charset="0"/>
              </a:rPr>
              <a:t>3. Обращение к участникам с названием конкретных фамилий, имен, отчеств, наиболее распространенных в данной местности; </a:t>
            </a:r>
          </a:p>
          <a:p>
            <a:pPr>
              <a:defRPr/>
            </a:pPr>
            <a:endParaRPr lang="ru-RU" dirty="0">
              <a:latin typeface="Arial" charset="0"/>
              <a:cs typeface="Arial" charset="0"/>
            </a:endParaRPr>
          </a:p>
          <a:p>
            <a:pPr>
              <a:defRPr/>
            </a:pPr>
            <a:r>
              <a:rPr lang="ru-RU" dirty="0">
                <a:latin typeface="Arial" charset="0"/>
                <a:cs typeface="Arial" charset="0"/>
              </a:rPr>
              <a:t>4. Демонстрация силы и власти. </a:t>
            </a:r>
          </a:p>
          <a:p>
            <a:pPr>
              <a:defRPr/>
            </a:pPr>
            <a:endParaRPr lang="ru-RU" dirty="0">
              <a:latin typeface="Arial" charset="0"/>
              <a:cs typeface="Arial" charset="0"/>
            </a:endParaRPr>
          </a:p>
          <a:p>
            <a:pPr>
              <a:defRPr/>
            </a:pPr>
            <a:r>
              <a:rPr lang="ru-RU" dirty="0">
                <a:latin typeface="Arial" charset="0"/>
                <a:cs typeface="Arial" charset="0"/>
              </a:rPr>
              <a:t>5. Экспрессивность выступления.</a:t>
            </a:r>
          </a:p>
          <a:p>
            <a:pPr>
              <a:defRPr/>
            </a:pPr>
            <a:endParaRPr lang="ru-RU" dirty="0">
              <a:latin typeface="Arial" charset="0"/>
              <a:cs typeface="Arial" charset="0"/>
            </a:endParaRPr>
          </a:p>
          <a:p>
            <a:pPr>
              <a:defRPr/>
            </a:pPr>
            <a:r>
              <a:rPr lang="ru-RU" dirty="0">
                <a:latin typeface="Arial" charset="0"/>
                <a:cs typeface="Arial" charset="0"/>
              </a:rPr>
              <a:t>6. Смена темпа, тембра, интонаций выступления.</a:t>
            </a:r>
          </a:p>
          <a:p>
            <a:pPr>
              <a:defRPr/>
            </a:pPr>
            <a:endParaRPr lang="ru-RU" dirty="0">
              <a:latin typeface="Arial" charset="0"/>
              <a:cs typeface="Arial" charset="0"/>
            </a:endParaRPr>
          </a:p>
          <a:p>
            <a:pPr>
              <a:defRPr/>
            </a:pPr>
            <a:r>
              <a:rPr lang="ru-RU" dirty="0">
                <a:latin typeface="Arial" charset="0"/>
                <a:cs typeface="Arial" charset="0"/>
              </a:rPr>
              <a:t>7. Информативность выступления. </a:t>
            </a:r>
          </a:p>
          <a:p>
            <a:pPr>
              <a:defRPr/>
            </a:pPr>
            <a:endParaRPr lang="ru-RU" dirty="0">
              <a:latin typeface="Arial" charset="0"/>
              <a:cs typeface="Arial" charset="0"/>
            </a:endParaRPr>
          </a:p>
          <a:p>
            <a:pPr>
              <a:defRPr/>
            </a:pPr>
            <a:r>
              <a:rPr lang="ru-RU" dirty="0">
                <a:latin typeface="Arial" charset="0"/>
                <a:cs typeface="Arial" charset="0"/>
              </a:rPr>
              <a:t>8. При выборе лидера - учет ораторских навыков. </a:t>
            </a:r>
          </a:p>
          <a:p>
            <a:pPr>
              <a:defRPr/>
            </a:pPr>
            <a:endParaRPr lang="ru-RU" dirty="0">
              <a:latin typeface="Arial" charset="0"/>
              <a:cs typeface="Arial" charset="0"/>
            </a:endParaRPr>
          </a:p>
          <a:p>
            <a:pPr>
              <a:defRPr/>
            </a:pPr>
            <a:r>
              <a:rPr lang="ru-RU" dirty="0">
                <a:latin typeface="Arial" charset="0"/>
                <a:cs typeface="Arial" charset="0"/>
              </a:rPr>
              <a:t>9. Использование закона 5%  или </a:t>
            </a:r>
            <a:r>
              <a:rPr lang="ru-RU" dirty="0" err="1">
                <a:latin typeface="Arial" charset="0"/>
                <a:cs typeface="Arial" charset="0"/>
              </a:rPr>
              <a:t>автосинхронизации</a:t>
            </a:r>
            <a:r>
              <a:rPr lang="ru-RU" dirty="0">
                <a:latin typeface="Arial" charset="0"/>
                <a:cs typeface="Arial" charset="0"/>
              </a:rPr>
              <a:t> (чтобы эффективно использовать эффект </a:t>
            </a:r>
            <a:r>
              <a:rPr lang="ru-RU" dirty="0" err="1">
                <a:latin typeface="Arial" charset="0"/>
                <a:cs typeface="Arial" charset="0"/>
              </a:rPr>
              <a:t>автосинхронизации</a:t>
            </a:r>
            <a:r>
              <a:rPr lang="ru-RU" dirty="0">
                <a:latin typeface="Arial" charset="0"/>
                <a:cs typeface="Arial" charset="0"/>
              </a:rPr>
              <a:t> не нужно создавать группы больше 20 человек: по формуле 20:100%*5%=1, а 1 – это лидер, который будет вести за собой остальные 19 человек)</a:t>
            </a:r>
          </a:p>
        </p:txBody>
      </p:sp>
      <p:sp>
        <p:nvSpPr>
          <p:cNvPr id="44036" name="Прямоугольник 3"/>
          <p:cNvSpPr>
            <a:spLocks noChangeArrowheads="1"/>
          </p:cNvSpPr>
          <p:nvPr/>
        </p:nvSpPr>
        <p:spPr bwMode="auto">
          <a:xfrm>
            <a:off x="395288" y="3789363"/>
            <a:ext cx="8064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a:p>
            <a:pPr eaLnBrk="1" hangingPunct="1"/>
            <a:r>
              <a:rPr lang="ru-RU" altLang="ru-RU"/>
              <a:t>    </a:t>
            </a:r>
          </a:p>
          <a:p>
            <a:pPr eaLnBrk="1" hangingPunct="1"/>
            <a:r>
              <a:rPr lang="ru-RU" altLang="ru-RU"/>
              <a:t> </a:t>
            </a:r>
          </a:p>
          <a:p>
            <a:pPr eaLnBrk="1" hangingPunct="1"/>
            <a:r>
              <a:rPr lang="ru-RU" altLang="ru-RU"/>
              <a:t>    </a:t>
            </a:r>
          </a:p>
          <a:p>
            <a:pPr eaLnBrk="1" hangingPunct="1"/>
            <a:endParaRPr lang="ru-RU" altLang="ru-RU"/>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Прямоугольник 1"/>
          <p:cNvSpPr>
            <a:spLocks noChangeArrowheads="1"/>
          </p:cNvSpPr>
          <p:nvPr/>
        </p:nvSpPr>
        <p:spPr bwMode="auto">
          <a:xfrm>
            <a:off x="2339975" y="0"/>
            <a:ext cx="4210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3200" b="1">
                <a:solidFill>
                  <a:srgbClr val="FF0000"/>
                </a:solidFill>
                <a:latin typeface="Constantia" panose="02030602050306030303" pitchFamily="18" charset="0"/>
              </a:rPr>
              <a:t>Психология группы</a:t>
            </a:r>
          </a:p>
        </p:txBody>
      </p:sp>
      <p:sp>
        <p:nvSpPr>
          <p:cNvPr id="45059" name="Прямоугольник 2"/>
          <p:cNvSpPr>
            <a:spLocks noChangeArrowheads="1"/>
          </p:cNvSpPr>
          <p:nvPr/>
        </p:nvSpPr>
        <p:spPr bwMode="auto">
          <a:xfrm>
            <a:off x="179388" y="549275"/>
            <a:ext cx="87137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u="sng">
                <a:latin typeface="Calibri" panose="020F0502020204030204" pitchFamily="34" charset="0"/>
              </a:rPr>
              <a:t>Группа</a:t>
            </a:r>
            <a:r>
              <a:rPr lang="ru-RU" altLang="ru-RU">
                <a:latin typeface="Calibri" panose="020F0502020204030204" pitchFamily="34" charset="0"/>
              </a:rPr>
              <a:t> - относительно устойчивая совокупность людей, связанных системой отношений, регулируемых общими ценностями и нормами.</a:t>
            </a:r>
          </a:p>
          <a:p>
            <a:pPr eaLnBrk="1" hangingPunct="1"/>
            <a:endParaRPr lang="ru-RU" altLang="ru-RU">
              <a:latin typeface="Calibri" panose="020F0502020204030204" pitchFamily="34" charset="0"/>
            </a:endParaRPr>
          </a:p>
          <a:p>
            <a:pPr eaLnBrk="1" hangingPunct="1"/>
            <a:r>
              <a:rPr lang="ru-RU" altLang="ru-RU" u="sng">
                <a:latin typeface="Calibri" panose="020F0502020204030204" pitchFamily="34" charset="0"/>
              </a:rPr>
              <a:t>Обязательными элементами</a:t>
            </a:r>
            <a:r>
              <a:rPr lang="ru-RU" altLang="ru-RU">
                <a:latin typeface="Calibri" panose="020F0502020204030204" pitchFamily="34" charset="0"/>
              </a:rPr>
              <a:t> любой группы являются цели, общие нормы, санкции, групповые ритуалы, отношения, совместная деятельность, вещная среда.</a:t>
            </a:r>
          </a:p>
          <a:p>
            <a:pPr eaLnBrk="1" hangingPunct="1"/>
            <a:endParaRPr lang="ru-RU" altLang="ru-RU">
              <a:latin typeface="Calibri" panose="020F0502020204030204" pitchFamily="34" charset="0"/>
            </a:endParaRPr>
          </a:p>
          <a:p>
            <a:pPr eaLnBrk="1" hangingPunct="1"/>
            <a:r>
              <a:rPr lang="ru-RU" altLang="ru-RU" u="sng">
                <a:latin typeface="Calibri" panose="020F0502020204030204" pitchFamily="34" charset="0"/>
              </a:rPr>
              <a:t>Признаки группы:</a:t>
            </a:r>
          </a:p>
          <a:p>
            <a:pPr eaLnBrk="1" hangingPunct="1">
              <a:buFont typeface="Wingdings" panose="05000000000000000000" pitchFamily="2" charset="2"/>
              <a:buChar char="Ø"/>
            </a:pPr>
            <a:r>
              <a:rPr lang="ru-RU" altLang="ru-RU">
                <a:solidFill>
                  <a:srgbClr val="000000"/>
                </a:solidFill>
                <a:latin typeface="Constantia" panose="02030602050306030303" pitchFamily="18" charset="0"/>
              </a:rPr>
              <a:t>общие цели, задачи;</a:t>
            </a:r>
          </a:p>
          <a:p>
            <a:pPr eaLnBrk="1" hangingPunct="1">
              <a:buFont typeface="Wingdings" panose="05000000000000000000" pitchFamily="2" charset="2"/>
              <a:buChar char="Ø"/>
            </a:pPr>
            <a:r>
              <a:rPr lang="ru-RU" altLang="ru-RU">
                <a:latin typeface="Calibri" panose="020F0502020204030204" pitchFamily="34" charset="0"/>
              </a:rPr>
              <a:t>наличие интегральных психологических характеристик, включающих общественное мнение, психологический климат, групповые нормы, групповые интересы, установки, которые формируются по мере развития группы. </a:t>
            </a:r>
          </a:p>
          <a:p>
            <a:pPr eaLnBrk="1" hangingPunct="1">
              <a:buFont typeface="Wingdings" panose="05000000000000000000" pitchFamily="2" charset="2"/>
              <a:buChar char="Ø"/>
            </a:pPr>
            <a:r>
              <a:rPr lang="ru-RU" altLang="ru-RU">
                <a:latin typeface="Calibri" panose="020F0502020204030204" pitchFamily="34" charset="0"/>
              </a:rPr>
              <a:t> наличие свойств группы как единого целого, </a:t>
            </a:r>
            <a:r>
              <a:rPr lang="ru-RU" altLang="ru-RU">
                <a:solidFill>
                  <a:srgbClr val="000000"/>
                </a:solidFill>
                <a:latin typeface="Constantia" panose="02030602050306030303" pitchFamily="18" charset="0"/>
              </a:rPr>
              <a:t>внутренняя структура, в которую входят групповые процессы, средства контроля, санкции; </a:t>
            </a:r>
            <a:endParaRPr lang="ru-RU" altLang="ru-RU">
              <a:latin typeface="Calibri" panose="020F0502020204030204" pitchFamily="34" charset="0"/>
            </a:endParaRPr>
          </a:p>
          <a:p>
            <a:pPr eaLnBrk="1" hangingPunct="1">
              <a:buFont typeface="Wingdings" panose="05000000000000000000" pitchFamily="2" charset="2"/>
              <a:buChar char="Ø"/>
            </a:pPr>
            <a:r>
              <a:rPr lang="ru-RU" altLang="ru-RU">
                <a:latin typeface="Calibri" panose="020F0502020204030204" pitchFamily="34" charset="0"/>
              </a:rPr>
              <a:t> осознание людьми принадлежности к группе</a:t>
            </a:r>
          </a:p>
          <a:p>
            <a:pPr eaLnBrk="1" hangingPunct="1">
              <a:buFont typeface="Wingdings" panose="05000000000000000000" pitchFamily="2" charset="2"/>
              <a:buChar char="Ø"/>
            </a:pPr>
            <a:r>
              <a:rPr lang="ru-RU" altLang="ru-RU">
                <a:latin typeface="Calibri" panose="020F0502020204030204" pitchFamily="34" charset="0"/>
              </a:rPr>
              <a:t>установление определенных отношений между членами группы.</a:t>
            </a:r>
            <a:r>
              <a:rPr lang="ru-RU" altLang="ru-RU">
                <a:solidFill>
                  <a:srgbClr val="000000"/>
                </a:solidFill>
                <a:latin typeface="Constantia" panose="02030602050306030303" pitchFamily="18" charset="0"/>
              </a:rPr>
              <a:t> </a:t>
            </a:r>
          </a:p>
          <a:p>
            <a:pPr eaLnBrk="1" hangingPunct="1">
              <a:buFont typeface="Wingdings" panose="05000000000000000000" pitchFamily="2" charset="2"/>
              <a:buChar char="Ø"/>
            </a:pPr>
            <a:r>
              <a:rPr lang="ru-RU" altLang="ru-RU">
                <a:solidFill>
                  <a:srgbClr val="000000"/>
                </a:solidFill>
                <a:latin typeface="Constantia" panose="02030602050306030303" pitchFamily="18" charset="0"/>
              </a:rPr>
              <a:t>механизм защиты;</a:t>
            </a:r>
          </a:p>
          <a:p>
            <a:pPr eaLnBrk="1" hangingPunct="1">
              <a:buFont typeface="Wingdings" panose="05000000000000000000" pitchFamily="2" charset="2"/>
              <a:buChar char="Ø"/>
            </a:pPr>
            <a:r>
              <a:rPr lang="ru-RU" altLang="ru-RU">
                <a:solidFill>
                  <a:srgbClr val="000000"/>
                </a:solidFill>
                <a:latin typeface="Constantia" panose="02030602050306030303" pitchFamily="18" charset="0"/>
              </a:rPr>
              <a:t>механизм обособления группы.</a:t>
            </a:r>
            <a:endParaRPr lang="ru-RU" altLang="ru-RU">
              <a:latin typeface="Calibri" panose="020F0502020204030204" pitchFamily="34" charset="0"/>
            </a:endParaRPr>
          </a:p>
          <a:p>
            <a:pPr eaLnBrk="1" hangingPunct="1">
              <a:buFont typeface="Wingdings" panose="05000000000000000000" pitchFamily="2" charset="2"/>
              <a:buChar char="Ø"/>
            </a:pPr>
            <a:endParaRPr lang="ru-RU" altLang="ru-RU">
              <a:latin typeface="Calibri" panose="020F0502020204030204" pitchFamily="34" charset="0"/>
            </a:endParaRPr>
          </a:p>
        </p:txBody>
      </p:sp>
      <p:sp>
        <p:nvSpPr>
          <p:cNvPr id="45060" name="Прямоугольник 6"/>
          <p:cNvSpPr>
            <a:spLocks noChangeArrowheads="1"/>
          </p:cNvSpPr>
          <p:nvPr/>
        </p:nvSpPr>
        <p:spPr bwMode="auto">
          <a:xfrm>
            <a:off x="684213" y="5516563"/>
            <a:ext cx="79200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По количеству человек выделяют большие группы, малые и микрогруппы.</a:t>
            </a:r>
          </a:p>
          <a:p>
            <a:pPr eaLnBrk="1" hangingPunct="1"/>
            <a:r>
              <a:rPr lang="ru-RU" altLang="ru-RU" b="1">
                <a:latin typeface="Times New Roman" panose="02020603050405020304" pitchFamily="18" charset="0"/>
                <a:cs typeface="Times New Roman" panose="02020603050405020304" pitchFamily="18" charset="0"/>
              </a:rPr>
              <a:t>Микрогруппы</a:t>
            </a:r>
            <a:r>
              <a:rPr lang="ru-RU" altLang="ru-RU">
                <a:latin typeface="Times New Roman" panose="02020603050405020304" pitchFamily="18" charset="0"/>
                <a:cs typeface="Times New Roman" panose="02020603050405020304" pitchFamily="18" charset="0"/>
              </a:rPr>
              <a:t> 2-3 человека. </a:t>
            </a:r>
          </a:p>
          <a:p>
            <a:pPr eaLnBrk="1" hangingPunct="1"/>
            <a:r>
              <a:rPr lang="ru-RU" altLang="ru-RU" b="1">
                <a:solidFill>
                  <a:srgbClr val="000000"/>
                </a:solidFill>
                <a:latin typeface="Times New Roman" panose="02020603050405020304" pitchFamily="18" charset="0"/>
                <a:cs typeface="Times New Roman" panose="02020603050405020304" pitchFamily="18" charset="0"/>
              </a:rPr>
              <a:t>Малые </a:t>
            </a:r>
            <a:r>
              <a:rPr lang="ru-RU" altLang="ru-RU">
                <a:solidFill>
                  <a:srgbClr val="000000"/>
                </a:solidFill>
                <a:latin typeface="Times New Roman" panose="02020603050405020304" pitchFamily="18" charset="0"/>
                <a:cs typeface="Times New Roman" panose="02020603050405020304" pitchFamily="18" charset="0"/>
              </a:rPr>
              <a:t>от 2 до 30 человек;   </a:t>
            </a:r>
          </a:p>
          <a:p>
            <a:pPr eaLnBrk="1" hangingPunct="1"/>
            <a:r>
              <a:rPr lang="ru-RU" altLang="ru-RU" b="1">
                <a:solidFill>
                  <a:srgbClr val="000000"/>
                </a:solidFill>
                <a:latin typeface="Times New Roman" panose="02020603050405020304" pitchFamily="18" charset="0"/>
                <a:cs typeface="Times New Roman" panose="02020603050405020304" pitchFamily="18" charset="0"/>
              </a:rPr>
              <a:t>Большие</a:t>
            </a:r>
            <a:r>
              <a:rPr lang="ru-RU" altLang="ru-RU">
                <a:solidFill>
                  <a:srgbClr val="000000"/>
                </a:solidFill>
                <a:latin typeface="Times New Roman" panose="02020603050405020304" pitchFamily="18" charset="0"/>
                <a:cs typeface="Times New Roman" panose="02020603050405020304" pitchFamily="18" charset="0"/>
              </a:rPr>
              <a:t> от 30 человек.</a:t>
            </a:r>
            <a:r>
              <a:rPr lang="ru-RU" altLang="ru-RU">
                <a:latin typeface="Times New Roman" panose="02020603050405020304" pitchFamily="18" charset="0"/>
                <a:cs typeface="Times New Roman" panose="02020603050405020304" pitchFamily="18"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Прямоугольник 2"/>
          <p:cNvSpPr>
            <a:spLocks noChangeArrowheads="1"/>
          </p:cNvSpPr>
          <p:nvPr/>
        </p:nvSpPr>
        <p:spPr bwMode="auto">
          <a:xfrm>
            <a:off x="250825" y="115888"/>
            <a:ext cx="878522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u="sng">
                <a:solidFill>
                  <a:srgbClr val="FF0000"/>
                </a:solidFill>
                <a:latin typeface="Calibri" panose="020F0502020204030204" pitchFamily="34" charset="0"/>
              </a:rPr>
              <a:t>Малая группа</a:t>
            </a:r>
            <a:r>
              <a:rPr lang="ru-RU" altLang="ru-RU">
                <a:latin typeface="Calibri" panose="020F0502020204030204" pitchFamily="34" charset="0"/>
              </a:rPr>
              <a:t> — основная социальная среда человека. В ней лично знают друг друга. Все наиболее существенные социальные группы в жизни человека — малые группы. </a:t>
            </a:r>
          </a:p>
          <a:p>
            <a:pPr eaLnBrk="1" hangingPunct="1"/>
            <a:r>
              <a:rPr lang="ru-RU" altLang="ru-RU" b="1" u="sng">
                <a:solidFill>
                  <a:srgbClr val="FF0000"/>
                </a:solidFill>
                <a:latin typeface="Calibri" panose="020F0502020204030204" pitchFamily="34" charset="0"/>
              </a:rPr>
              <a:t>Условные группы</a:t>
            </a:r>
            <a:r>
              <a:rPr lang="ru-RU" altLang="ru-RU">
                <a:latin typeface="Calibri" panose="020F0502020204030204" pitchFamily="34" charset="0"/>
              </a:rPr>
              <a:t> людей объединяются по определенному признаку, выделенному исследователем (возраст, пол, профессия и др.). </a:t>
            </a:r>
          </a:p>
          <a:p>
            <a:pPr eaLnBrk="1" hangingPunct="1"/>
            <a:r>
              <a:rPr lang="ru-RU" altLang="ru-RU" b="1" u="sng">
                <a:solidFill>
                  <a:srgbClr val="FF0000"/>
                </a:solidFill>
                <a:latin typeface="Calibri" panose="020F0502020204030204" pitchFamily="34" charset="0"/>
              </a:rPr>
              <a:t>Реальные группы</a:t>
            </a:r>
            <a:r>
              <a:rPr lang="ru-RU" altLang="ru-RU">
                <a:latin typeface="Calibri" panose="020F0502020204030204" pitchFamily="34" charset="0"/>
              </a:rPr>
              <a:t> — это группы людей, реально существующие как общности в определенном пространстве и времени и связанные между собой определенными объективными взаимоотношениями.</a:t>
            </a:r>
          </a:p>
          <a:p>
            <a:pPr eaLnBrk="1" hangingPunct="1"/>
            <a:r>
              <a:rPr lang="ru-RU" altLang="ru-RU">
                <a:latin typeface="Calibri" panose="020F0502020204030204" pitchFamily="34" charset="0"/>
              </a:rPr>
              <a:t>По характеру организации, регулирующий взаимодействие членов группы. </a:t>
            </a:r>
          </a:p>
          <a:p>
            <a:pPr eaLnBrk="1" hangingPunct="1"/>
            <a:r>
              <a:rPr lang="ru-RU" altLang="ru-RU" b="1" u="sng">
                <a:solidFill>
                  <a:srgbClr val="FF0000"/>
                </a:solidFill>
                <a:latin typeface="Calibri" panose="020F0502020204030204" pitchFamily="34" charset="0"/>
              </a:rPr>
              <a:t>Номинальные группы (конгломераты)</a:t>
            </a:r>
            <a:r>
              <a:rPr lang="ru-RU" altLang="ru-RU" b="1">
                <a:solidFill>
                  <a:srgbClr val="FF0000"/>
                </a:solidFill>
                <a:latin typeface="Calibri" panose="020F0502020204030204" pitchFamily="34" charset="0"/>
              </a:rPr>
              <a:t> </a:t>
            </a:r>
            <a:r>
              <a:rPr lang="ru-RU" altLang="ru-RU">
                <a:latin typeface="Calibri" panose="020F0502020204030204" pitchFamily="34" charset="0"/>
              </a:rPr>
              <a:t>— это неорганизованные или случайно организованные группы ( зрители в театре и кино, случайные члены экскурсионных групп и т. д., объединение в группы добровольное, временное и определяется сходством интересов).</a:t>
            </a:r>
          </a:p>
          <a:p>
            <a:pPr eaLnBrk="1" hangingPunct="1"/>
            <a:r>
              <a:rPr lang="ru-RU" altLang="ru-RU" b="1" u="sng">
                <a:solidFill>
                  <a:srgbClr val="FF0000"/>
                </a:solidFill>
                <a:latin typeface="Calibri" panose="020F0502020204030204" pitchFamily="34" charset="0"/>
              </a:rPr>
              <a:t>Ассоциация</a:t>
            </a:r>
            <a:r>
              <a:rPr lang="ru-RU" altLang="ru-RU" b="1">
                <a:solidFill>
                  <a:srgbClr val="FF0000"/>
                </a:solidFill>
                <a:latin typeface="Calibri" panose="020F0502020204030204" pitchFamily="34" charset="0"/>
              </a:rPr>
              <a:t> </a:t>
            </a:r>
            <a:r>
              <a:rPr lang="ru-RU" altLang="ru-RU">
                <a:latin typeface="Calibri" panose="020F0502020204030204" pitchFamily="34" charset="0"/>
              </a:rPr>
              <a:t>— группа, в которой взаимоотношения опосредуются только личностно значимыми целями (группа друзей, приятелей).</a:t>
            </a:r>
          </a:p>
          <a:p>
            <a:pPr eaLnBrk="1" hangingPunct="1"/>
            <a:r>
              <a:rPr lang="ru-RU" altLang="ru-RU" b="1" u="sng">
                <a:solidFill>
                  <a:srgbClr val="FF0000"/>
                </a:solidFill>
                <a:latin typeface="Calibri" panose="020F0502020204030204" pitchFamily="34" charset="0"/>
              </a:rPr>
              <a:t>Кооперация</a:t>
            </a:r>
            <a:r>
              <a:rPr lang="ru-RU" altLang="ru-RU" b="1">
                <a:solidFill>
                  <a:srgbClr val="FF0000"/>
                </a:solidFill>
                <a:latin typeface="Calibri" panose="020F0502020204030204" pitchFamily="34" charset="0"/>
              </a:rPr>
              <a:t> </a:t>
            </a:r>
            <a:r>
              <a:rPr lang="ru-RU" altLang="ru-RU">
                <a:latin typeface="Calibri" panose="020F0502020204030204" pitchFamily="34" charset="0"/>
              </a:rPr>
              <a:t>— группа, отличающаяся реально и успешно действующей организационной структурой, высоким уровнем групповой подготовленности и сотрудничества. Межличностные отношения и общение в ней носят прежде всего сугубо деловой характер, подчиненный достижению результата в выполнению конкретной задачи в том или ином виде деятельности.</a:t>
            </a:r>
          </a:p>
          <a:p>
            <a:pPr eaLnBrk="1" hangingPunct="1"/>
            <a:r>
              <a:rPr lang="ru-RU" altLang="ru-RU" b="1" u="sng">
                <a:solidFill>
                  <a:srgbClr val="FF0000"/>
                </a:solidFill>
                <a:latin typeface="Calibri" panose="020F0502020204030204" pitchFamily="34" charset="0"/>
              </a:rPr>
              <a:t>Корпорация</a:t>
            </a:r>
            <a:r>
              <a:rPr lang="ru-RU" altLang="ru-RU" b="1">
                <a:solidFill>
                  <a:srgbClr val="FF0000"/>
                </a:solidFill>
                <a:latin typeface="Calibri" panose="020F0502020204030204" pitchFamily="34" charset="0"/>
              </a:rPr>
              <a:t> </a:t>
            </a:r>
            <a:r>
              <a:rPr lang="ru-RU" altLang="ru-RU">
                <a:latin typeface="Calibri" panose="020F0502020204030204" pitchFamily="34" charset="0"/>
              </a:rPr>
              <a:t>— это группа, объединенная только внутренними целями, не выходящими за ее рамки, особенность  в противопоставлении группы другим группам, в стремлении осуществлять свои групповые цели.</a:t>
            </a:r>
            <a:endParaRPr lang="ru-RU" altLang="ru-RU">
              <a:solidFill>
                <a:srgbClr val="000000"/>
              </a:solidFill>
              <a:latin typeface="Constantia" panose="02030602050306030303"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Прямоугольник 1"/>
          <p:cNvSpPr>
            <a:spLocks noChangeArrowheads="1"/>
          </p:cNvSpPr>
          <p:nvPr/>
        </p:nvSpPr>
        <p:spPr bwMode="auto">
          <a:xfrm>
            <a:off x="323850" y="333375"/>
            <a:ext cx="8351838"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800" b="1">
                <a:solidFill>
                  <a:srgbClr val="FF0000"/>
                </a:solidFill>
                <a:latin typeface="Constantia" panose="02030602050306030303" pitchFamily="18" charset="0"/>
              </a:rPr>
              <a:t>Характеристики  группы</a:t>
            </a:r>
          </a:p>
          <a:p>
            <a:pPr algn="ctr" eaLnBrk="1" hangingPunct="1"/>
            <a:endParaRPr lang="ru-RU" altLang="ru-RU" b="1">
              <a:solidFill>
                <a:srgbClr val="000000"/>
              </a:solidFill>
              <a:latin typeface="Constantia" panose="02030602050306030303" pitchFamily="18" charset="0"/>
            </a:endParaRPr>
          </a:p>
          <a:p>
            <a:pPr eaLnBrk="1" hangingPunct="1"/>
            <a:r>
              <a:rPr lang="ru-RU" altLang="ru-RU" b="1" u="sng">
                <a:solidFill>
                  <a:srgbClr val="FF0000"/>
                </a:solidFill>
                <a:latin typeface="Times New Roman" panose="02020603050405020304" pitchFamily="18" charset="0"/>
                <a:cs typeface="Times New Roman" panose="02020603050405020304" pitchFamily="18" charset="0"/>
              </a:rPr>
              <a:t>Совместимость</a:t>
            </a:r>
            <a:r>
              <a:rPr lang="ru-RU" altLang="ru-RU">
                <a:latin typeface="Times New Roman" panose="02020603050405020304" pitchFamily="18" charset="0"/>
                <a:cs typeface="Times New Roman" panose="02020603050405020304" pitchFamily="18" charset="0"/>
              </a:rPr>
              <a:t> — это эффект сочетания, взаимодействия индивидов, который показывает максимальную удовлетворенность партнеров друг другом. Различают психофизиологическую и социально-психологическую совместимость.</a:t>
            </a:r>
          </a:p>
          <a:p>
            <a:pPr eaLnBrk="1" hangingPunct="1"/>
            <a:r>
              <a:rPr lang="ru-RU" altLang="ru-RU" b="1" u="sng">
                <a:solidFill>
                  <a:srgbClr val="FF0000"/>
                </a:solidFill>
                <a:latin typeface="Times New Roman" panose="02020603050405020304" pitchFamily="18" charset="0"/>
                <a:cs typeface="Times New Roman" panose="02020603050405020304" pitchFamily="18" charset="0"/>
              </a:rPr>
              <a:t>Сработанность</a:t>
            </a:r>
            <a:r>
              <a:rPr lang="ru-RU" altLang="ru-RU" b="1">
                <a:solidFill>
                  <a:srgbClr val="FF0000"/>
                </a:solidFill>
                <a:latin typeface="Times New Roman" panose="02020603050405020304" pitchFamily="18" charset="0"/>
                <a:cs typeface="Times New Roman" panose="02020603050405020304" pitchFamily="18" charset="0"/>
              </a:rPr>
              <a:t> </a:t>
            </a:r>
            <a:r>
              <a:rPr lang="ru-RU" altLang="ru-RU">
                <a:latin typeface="Times New Roman" panose="02020603050405020304" pitchFamily="18" charset="0"/>
                <a:cs typeface="Times New Roman" panose="02020603050405020304" pitchFamily="18" charset="0"/>
              </a:rPr>
              <a:t>— это эффект сочетания, взаимодействия индивидов, который показывает максимально возможную успешность (в совместной работе) при минимальных энергетических затратах (на деятельность, взаимодействие) на фоне значительной субъективной удовлетворенности совместной работой и высокого взаимопонимания. </a:t>
            </a:r>
          </a:p>
          <a:p>
            <a:pPr eaLnBrk="1" hangingPunct="1"/>
            <a:r>
              <a:rPr lang="ru-RU" altLang="ru-RU" b="1" u="sng">
                <a:solidFill>
                  <a:srgbClr val="FF0000"/>
                </a:solidFill>
                <a:latin typeface="Times New Roman" panose="02020603050405020304" pitchFamily="18" charset="0"/>
                <a:cs typeface="Times New Roman" panose="02020603050405020304" pitchFamily="18" charset="0"/>
              </a:rPr>
              <a:t>Сплоченность</a:t>
            </a:r>
            <a:r>
              <a:rPr lang="ru-RU" altLang="ru-RU" b="1">
                <a:solidFill>
                  <a:srgbClr val="FF0000"/>
                </a:solidFill>
                <a:latin typeface="Times New Roman" panose="02020603050405020304" pitchFamily="18" charset="0"/>
                <a:cs typeface="Times New Roman" panose="02020603050405020304" pitchFamily="18" charset="0"/>
              </a:rPr>
              <a:t> </a:t>
            </a:r>
            <a:r>
              <a:rPr lang="ru-RU" altLang="ru-RU">
                <a:latin typeface="Times New Roman" panose="02020603050405020304" pitchFamily="18" charset="0"/>
                <a:cs typeface="Times New Roman" panose="02020603050405020304" pitchFamily="18" charset="0"/>
              </a:rPr>
              <a:t>— это динамическая характеристика развития внутригрупповых связей на уровнях эмоциональной привлекательности, ценностно-ориентационного единства, устойчивости к деструктивным (разрушающим) воздействиям.</a:t>
            </a:r>
          </a:p>
          <a:p>
            <a:pPr eaLnBrk="1" hangingPunct="1"/>
            <a:r>
              <a:rPr lang="ru-RU" altLang="ru-RU" b="1" u="sng">
                <a:solidFill>
                  <a:srgbClr val="FF0000"/>
                </a:solidFill>
                <a:latin typeface="Times New Roman" panose="02020603050405020304" pitchFamily="18" charset="0"/>
                <a:cs typeface="Times New Roman" panose="02020603050405020304" pitchFamily="18" charset="0"/>
              </a:rPr>
              <a:t>Роли</a:t>
            </a:r>
            <a:r>
              <a:rPr lang="ru-RU" altLang="ru-RU" b="1">
                <a:solidFill>
                  <a:srgbClr val="FF0000"/>
                </a:solidFill>
                <a:latin typeface="Times New Roman" panose="02020603050405020304" pitchFamily="18" charset="0"/>
                <a:cs typeface="Times New Roman" panose="02020603050405020304" pitchFamily="18" charset="0"/>
              </a:rPr>
              <a:t> </a:t>
            </a:r>
            <a:r>
              <a:rPr lang="ru-RU" altLang="ru-RU">
                <a:latin typeface="Times New Roman" panose="02020603050405020304" pitchFamily="18" charset="0"/>
                <a:cs typeface="Times New Roman" panose="02020603050405020304" pitchFamily="18" charset="0"/>
              </a:rPr>
              <a:t>— это ожидаемое поведение, система прав и обязанностей, вытекающих из объективных потребностей группы. </a:t>
            </a:r>
          </a:p>
          <a:p>
            <a:pPr eaLnBrk="1" hangingPunct="1"/>
            <a:r>
              <a:rPr lang="ru-RU" altLang="ru-RU" b="1" u="sng">
                <a:solidFill>
                  <a:srgbClr val="FF0000"/>
                </a:solidFill>
                <a:latin typeface="Times New Roman" panose="02020603050405020304" pitchFamily="18" charset="0"/>
                <a:cs typeface="Times New Roman" panose="02020603050405020304" pitchFamily="18" charset="0"/>
              </a:rPr>
              <a:t>Лидерство</a:t>
            </a:r>
            <a:r>
              <a:rPr lang="ru-RU" altLang="ru-RU" b="1">
                <a:solidFill>
                  <a:srgbClr val="FF0000"/>
                </a:solidFill>
                <a:latin typeface="Times New Roman" panose="02020603050405020304" pitchFamily="18" charset="0"/>
                <a:cs typeface="Times New Roman" panose="02020603050405020304" pitchFamily="18" charset="0"/>
              </a:rPr>
              <a:t>,</a:t>
            </a:r>
            <a:r>
              <a:rPr lang="ru-RU" altLang="ru-RU">
                <a:latin typeface="Times New Roman" panose="02020603050405020304" pitchFamily="18" charset="0"/>
                <a:cs typeface="Times New Roman" panose="02020603050405020304" pitchFamily="18" charset="0"/>
              </a:rPr>
              <a:t> проявляющееся в преимущественном воздействии одного члена группы (или коллектива) на других. Выделяют следующие типы лидеров: лидер-организатор, лидер-инициатор, лидер-эрудит, лидер-генератор эмоционального настроя. </a:t>
            </a:r>
            <a:endParaRPr lang="ru-RU" altLang="ru-RU">
              <a:solidFill>
                <a:srgbClr val="000000"/>
              </a:solidFill>
              <a:latin typeface="Constantia" panose="02030602050306030303"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cf.ppt-online.org/files1/slide/d/dKELajiHkX7S3N2rAcefpP0TmIuyGsDz9VJ8oxhw5/slide-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463" y="115888"/>
            <a:ext cx="8556625"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Прямоугольник 1"/>
          <p:cNvSpPr>
            <a:spLocks noChangeArrowheads="1"/>
          </p:cNvSpPr>
          <p:nvPr/>
        </p:nvSpPr>
        <p:spPr bwMode="auto">
          <a:xfrm>
            <a:off x="792163" y="2205038"/>
            <a:ext cx="73453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4000" b="1">
                <a:solidFill>
                  <a:srgbClr val="FF0000"/>
                </a:solidFill>
                <a:latin typeface="Calibri" panose="020F0502020204030204" pitchFamily="34" charset="0"/>
              </a:rPr>
              <a:t>Категории слушателей. Поведение слушателей. </a:t>
            </a:r>
          </a:p>
          <a:p>
            <a:pPr algn="ctr" eaLnBrk="1" hangingPunct="1"/>
            <a:r>
              <a:rPr lang="ru-RU" altLang="ru-RU" sz="4000" b="1">
                <a:solidFill>
                  <a:srgbClr val="FF0000"/>
                </a:solidFill>
                <a:latin typeface="Calibri" panose="020F0502020204030204" pitchFamily="34" charset="0"/>
              </a:rPr>
              <a:t>«Трудные слушатели». </a:t>
            </a:r>
          </a:p>
        </p:txBody>
      </p:sp>
      <p:pic>
        <p:nvPicPr>
          <p:cNvPr id="49155" name="Рисунок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60888" y="4221163"/>
            <a:ext cx="40322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Рисунок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7900" y="115888"/>
            <a:ext cx="27971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descr="https://primamedia_2537050521.s3.cloud.mts.ru/files/big/1598/15978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188" y="4221163"/>
            <a:ext cx="38608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https://stihi.ru/pics/2021/01/22/589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4850" y="176213"/>
            <a:ext cx="36734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Прямоугольник 1"/>
          <p:cNvSpPr>
            <a:spLocks noChangeArrowheads="1"/>
          </p:cNvSpPr>
          <p:nvPr/>
        </p:nvSpPr>
        <p:spPr bwMode="auto">
          <a:xfrm>
            <a:off x="1331913" y="188913"/>
            <a:ext cx="681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a:solidFill>
                  <a:srgbClr val="FF0000"/>
                </a:solidFill>
                <a:latin typeface="Calibri" panose="020F0502020204030204" pitchFamily="34" charset="0"/>
              </a:rPr>
              <a:t>Причины появления сложных слушателей</a:t>
            </a:r>
          </a:p>
        </p:txBody>
      </p:sp>
      <p:sp>
        <p:nvSpPr>
          <p:cNvPr id="50179" name="Прямоугольник 3"/>
          <p:cNvSpPr>
            <a:spLocks noChangeArrowheads="1"/>
          </p:cNvSpPr>
          <p:nvPr/>
        </p:nvSpPr>
        <p:spPr bwMode="auto">
          <a:xfrm>
            <a:off x="179388" y="620713"/>
            <a:ext cx="8713787"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Calibri" panose="020F0502020204030204" pitchFamily="34" charset="0"/>
              </a:rPr>
              <a:t>Внешние причины:</a:t>
            </a:r>
          </a:p>
          <a:p>
            <a:pPr eaLnBrk="1" hangingPunct="1"/>
            <a:r>
              <a:rPr lang="ru-RU" altLang="ru-RU" b="1">
                <a:latin typeface="Calibri" panose="020F0502020204030204" pitchFamily="34" charset="0"/>
              </a:rPr>
              <a:t>Неуверенность преподавателя.</a:t>
            </a:r>
          </a:p>
          <a:p>
            <a:pPr eaLnBrk="1" hangingPunct="1"/>
            <a:r>
              <a:rPr lang="ru-RU" altLang="ru-RU" b="1">
                <a:latin typeface="Calibri" panose="020F0502020204030204" pitchFamily="34" charset="0"/>
              </a:rPr>
              <a:t>Самоуверенность преподавателя.</a:t>
            </a:r>
          </a:p>
          <a:p>
            <a:pPr eaLnBrk="1" hangingPunct="1"/>
            <a:r>
              <a:rPr lang="ru-RU" altLang="ru-RU">
                <a:latin typeface="Calibri" panose="020F0502020204030204" pitchFamily="34" charset="0"/>
              </a:rPr>
              <a:t>Высокомерное поведение </a:t>
            </a:r>
            <a:r>
              <a:rPr lang="ru-RU" altLang="ru-RU" b="1">
                <a:latin typeface="Calibri" panose="020F0502020204030204" pitchFamily="34" charset="0"/>
              </a:rPr>
              <a:t>преподавателя </a:t>
            </a:r>
            <a:r>
              <a:rPr lang="ru-RU" altLang="ru-RU">
                <a:latin typeface="Calibri" panose="020F0502020204030204" pitchFamily="34" charset="0"/>
              </a:rPr>
              <a:t>также очень часто провоцирует сопротивление. При этом очень это может быть не открытая конфронтация, а пассивное выражение своего нежелания работать: скука, пассивность, нежелание выполнять задание. Поэтому тренер всегда должен находить ту золотую середину, когда он уверен в себе, однако же, уважительно относится к своей группе.</a:t>
            </a:r>
          </a:p>
          <a:p>
            <a:pPr eaLnBrk="1" hangingPunct="1"/>
            <a:r>
              <a:rPr lang="ru-RU" altLang="ru-RU" b="1">
                <a:latin typeface="Calibri" panose="020F0502020204030204" pitchFamily="34" charset="0"/>
              </a:rPr>
              <a:t>Неправильная подача материала - </a:t>
            </a:r>
            <a:r>
              <a:rPr lang="ru-RU" altLang="ru-RU">
                <a:latin typeface="Calibri" panose="020F0502020204030204" pitchFamily="34" charset="0"/>
              </a:rPr>
              <a:t> ряд возможных ошибок преподавателя: слишком много теории, чрезмерная сложность подачи, примитивность материала, скучность изложения и т.п. </a:t>
            </a:r>
          </a:p>
          <a:p>
            <a:pPr algn="ctr" eaLnBrk="1" hangingPunct="1"/>
            <a:r>
              <a:rPr lang="ru-RU" altLang="ru-RU" b="1">
                <a:latin typeface="Calibri" panose="020F0502020204030204" pitchFamily="34" charset="0"/>
              </a:rPr>
              <a:t>Внутренние причины:</a:t>
            </a:r>
          </a:p>
          <a:p>
            <a:pPr eaLnBrk="1" hangingPunct="1"/>
            <a:r>
              <a:rPr lang="ru-RU" altLang="ru-RU" b="1">
                <a:latin typeface="Calibri" panose="020F0502020204030204" pitchFamily="34" charset="0"/>
              </a:rPr>
              <a:t>Утомление</a:t>
            </a:r>
          </a:p>
          <a:p>
            <a:pPr eaLnBrk="1" hangingPunct="1"/>
            <a:r>
              <a:rPr lang="ru-RU" altLang="ru-RU">
                <a:latin typeface="Calibri" panose="020F0502020204030204" pitchFamily="34" charset="0"/>
              </a:rPr>
              <a:t>Участники могут становиться пассивными, отказываться от выполнения заданий или открыто заявлять о своем нежелании продолжать работу. Стоит изначально оценить объем информации и убедиться в том, что он будет доступен большинству участников. сократить его объем либо разбить его на 2 дня, увеличить количество перерывов.</a:t>
            </a:r>
          </a:p>
          <a:p>
            <a:pPr eaLnBrk="1" hangingPunct="1"/>
            <a:r>
              <a:rPr lang="ru-RU" altLang="ru-RU" b="1">
                <a:latin typeface="Calibri" panose="020F0502020204030204" pitchFamily="34" charset="0"/>
              </a:rPr>
              <a:t>Низкий культурный уровень</a:t>
            </a:r>
          </a:p>
          <a:p>
            <a:pPr eaLnBrk="1" hangingPunct="1"/>
            <a:r>
              <a:rPr lang="ru-RU" altLang="ru-RU">
                <a:latin typeface="Calibri" panose="020F0502020204030204" pitchFamily="34" charset="0"/>
              </a:rPr>
              <a:t>Участники, которые перебивают, разговаривают по телефону, грубо выражаются, опаздывают и в целом ведут себя вызывающе. Всегда заранее оговаривайте правила занятия и призывайте участников строго следовать им. Это особенно важно при работе с новой аудиторией, участники которой вам незнакомы.</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Прямоугольник 1"/>
          <p:cNvSpPr>
            <a:spLocks noChangeArrowheads="1"/>
          </p:cNvSpPr>
          <p:nvPr/>
        </p:nvSpPr>
        <p:spPr bwMode="auto">
          <a:xfrm>
            <a:off x="250825" y="115888"/>
            <a:ext cx="8642350"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Антипатия к преподавателю</a:t>
            </a:r>
          </a:p>
          <a:p>
            <a:pPr eaLnBrk="1" hangingPunct="1"/>
            <a:r>
              <a:rPr lang="ru-RU" altLang="ru-RU">
                <a:latin typeface="Calibri" panose="020F0502020204030204" pitchFamily="34" charset="0"/>
              </a:rPr>
              <a:t>Даже если он ведет себя корректно, участнику может казаться, что преподаватель недостаточно квалифицирован или практичен: это может быть обусловлено разницей в возрасте, опыте работы, должности и т.д. Как правило, сопротивление, вызванное этой причиной быстро уходит в процессе общения, когда слушатель убеждается в компетентности преподавателя.</a:t>
            </a:r>
          </a:p>
          <a:p>
            <a:pPr eaLnBrk="1" hangingPunct="1"/>
            <a:r>
              <a:rPr lang="ru-RU" altLang="ru-RU" b="1">
                <a:latin typeface="Calibri" panose="020F0502020204030204" pitchFamily="34" charset="0"/>
              </a:rPr>
              <a:t>Низкая мотивация</a:t>
            </a:r>
          </a:p>
          <a:p>
            <a:pPr eaLnBrk="1" hangingPunct="1"/>
            <a:r>
              <a:rPr lang="ru-RU" altLang="ru-RU">
                <a:latin typeface="Calibri" panose="020F0502020204030204" pitchFamily="34" charset="0"/>
              </a:rPr>
              <a:t>Слушатель не считает обучение необходимым. Часто слышать фразы «зачем мы вообще пришли», «а можно уйти пораньше», «зачем вы нам это рассказываете», и т.д. В данном случае стоит обратить внимание на разъяснение практической пользы от обучения и уделить больше времени на проблематизацию участников (упражнения, которые показывают, что участники недостаточно компетентны в некоторых сферах). </a:t>
            </a:r>
          </a:p>
          <a:p>
            <a:pPr eaLnBrk="1" hangingPunct="1"/>
            <a:r>
              <a:rPr lang="ru-RU" altLang="ru-RU" b="1">
                <a:latin typeface="Calibri" panose="020F0502020204030204" pitchFamily="34" charset="0"/>
              </a:rPr>
              <a:t>Тревога</a:t>
            </a:r>
          </a:p>
          <a:p>
            <a:pPr eaLnBrk="1" hangingPunct="1"/>
            <a:r>
              <a:rPr lang="ru-RU" altLang="ru-RU">
                <a:latin typeface="Calibri" panose="020F0502020204030204" pitchFamily="34" charset="0"/>
              </a:rPr>
              <a:t>Очень часто слушателям кажется, что их пытаются в чем-либо обвинить, либо ухудшить условия работы, либо показать им какие они «плохие», то есть некомпетентные или непрофессиональные. Это происходит, когда слушателям изначально дали неправильную установку и они воспринимают обучение не как возможность развития, а как наказание. Участник могут быть настроены агрессивно («ну что вы тут расскажете», «вы не знаете как мы работаем») либо часто отвлекаться на жалобы и оправдания.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Прямоугольник 1"/>
          <p:cNvSpPr>
            <a:spLocks noChangeArrowheads="1"/>
          </p:cNvSpPr>
          <p:nvPr/>
        </p:nvSpPr>
        <p:spPr bwMode="auto">
          <a:xfrm>
            <a:off x="1908175" y="188913"/>
            <a:ext cx="5422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solidFill>
                  <a:srgbClr val="FF0000"/>
                </a:solidFill>
                <a:latin typeface="Calibri" panose="020F0502020204030204" pitchFamily="34" charset="0"/>
              </a:rPr>
              <a:t>5 типов сложных слушателей</a:t>
            </a:r>
          </a:p>
        </p:txBody>
      </p:sp>
      <p:sp>
        <p:nvSpPr>
          <p:cNvPr id="52227" name="Прямоугольник 2"/>
          <p:cNvSpPr>
            <a:spLocks noChangeArrowheads="1"/>
          </p:cNvSpPr>
          <p:nvPr/>
        </p:nvSpPr>
        <p:spPr bwMode="auto">
          <a:xfrm>
            <a:off x="468313" y="706438"/>
            <a:ext cx="79200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Calibri" panose="020F0502020204030204" pitchFamily="34" charset="0"/>
              </a:rPr>
              <a:t>1.Чрезмерно общительный</a:t>
            </a:r>
          </a:p>
          <a:p>
            <a:pPr eaLnBrk="1" hangingPunct="1"/>
            <a:r>
              <a:rPr lang="ru-RU" altLang="ru-RU">
                <a:latin typeface="Calibri" panose="020F0502020204030204" pitchFamily="34" charset="0"/>
              </a:rPr>
              <a:t>Слушатели, которые постоянно отходят от темы, рассказывают бесконечные (порой очень интересные) истории, задают множество вопросов, которые не имеют практического значения и в целом стараются перетянуть на себя внимание аудитории. Часто очень доброжелательны и нет причин для конфликта. </a:t>
            </a:r>
          </a:p>
          <a:p>
            <a:pPr eaLnBrk="1" hangingPunct="1"/>
            <a:r>
              <a:rPr lang="ru-RU" altLang="ru-RU">
                <a:latin typeface="Calibri" panose="020F0502020204030204" pitchFamily="34" charset="0"/>
              </a:rPr>
              <a:t>Нужно призывать слушателей соблюдать правила и не отвлекаться на посторонние или малозначимые темы.</a:t>
            </a:r>
          </a:p>
        </p:txBody>
      </p:sp>
      <p:sp>
        <p:nvSpPr>
          <p:cNvPr id="52228" name="Прямоугольник 3"/>
          <p:cNvSpPr>
            <a:spLocks noChangeArrowheads="1"/>
          </p:cNvSpPr>
          <p:nvPr/>
        </p:nvSpPr>
        <p:spPr bwMode="auto">
          <a:xfrm>
            <a:off x="482600" y="3213100"/>
            <a:ext cx="79200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Calibri" panose="020F0502020204030204" pitchFamily="34" charset="0"/>
              </a:rPr>
              <a:t>2.Лидер/Эксперт</a:t>
            </a:r>
          </a:p>
          <a:p>
            <a:pPr eaLnBrk="1" hangingPunct="1"/>
            <a:r>
              <a:rPr lang="ru-RU" altLang="ru-RU">
                <a:latin typeface="Calibri" panose="020F0502020204030204" pitchFamily="34" charset="0"/>
              </a:rPr>
              <a:t>Слушатель, стремящийся показать свое превосходство, как перед преподавателем, так и перед другими участникам группы. Если он отлично разбирается в  предмете, можно позволить ему дополнять занятие интересными подробностями. Однако, в любом случае, ведущая роль  принадлежит преподавателю. Если же слушатель экспертом не является, можно дать ему это понять (задавая вопросы, которые покажут его недостаточную компетентность) или просто ограничить его высказывания, отдавая слово другим слушателям.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323850" y="188913"/>
            <a:ext cx="82804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                                           </a:t>
            </a:r>
            <a:r>
              <a:rPr lang="ru-RU" altLang="ru-RU" sz="2800" b="1">
                <a:solidFill>
                  <a:srgbClr val="FF0000"/>
                </a:solidFill>
                <a:latin typeface="Calibri" panose="020F0502020204030204" pitchFamily="34" charset="0"/>
              </a:rPr>
              <a:t>5 основных функций общения</a:t>
            </a:r>
            <a:r>
              <a:rPr lang="ru-RU" altLang="ru-RU">
                <a:latin typeface="Calibri" panose="020F0502020204030204" pitchFamily="34" charset="0"/>
              </a:rPr>
              <a:t>:</a:t>
            </a:r>
            <a:br>
              <a:rPr lang="ru-RU" altLang="ru-RU">
                <a:latin typeface="Calibri" panose="020F0502020204030204" pitchFamily="34" charset="0"/>
              </a:rPr>
            </a:br>
            <a:r>
              <a:rPr lang="ru-RU" altLang="ru-RU">
                <a:latin typeface="Calibri" panose="020F0502020204030204" pitchFamily="34" charset="0"/>
              </a:rPr>
              <a:t>1. </a:t>
            </a:r>
            <a:r>
              <a:rPr lang="ru-RU" altLang="ru-RU" b="1">
                <a:latin typeface="Calibri" panose="020F0502020204030204" pitchFamily="34" charset="0"/>
              </a:rPr>
              <a:t>Прагматическая</a:t>
            </a:r>
            <a:r>
              <a:rPr lang="ru-RU" altLang="ru-RU">
                <a:latin typeface="Calibri" panose="020F0502020204030204" pitchFamily="34" charset="0"/>
              </a:rPr>
              <a:t>. Реализуется при взаимодействии людей в процессе совместной деятельности. </a:t>
            </a:r>
            <a:br>
              <a:rPr lang="ru-RU" altLang="ru-RU">
                <a:latin typeface="Calibri" panose="020F0502020204030204" pitchFamily="34" charset="0"/>
              </a:rPr>
            </a:br>
            <a:r>
              <a:rPr lang="ru-RU" altLang="ru-RU">
                <a:latin typeface="Calibri" panose="020F0502020204030204" pitchFamily="34" charset="0"/>
              </a:rPr>
              <a:t>2. </a:t>
            </a:r>
            <a:r>
              <a:rPr lang="ru-RU" altLang="ru-RU" b="1">
                <a:latin typeface="Calibri" panose="020F0502020204030204" pitchFamily="34" charset="0"/>
              </a:rPr>
              <a:t>Функция формирования и развития </a:t>
            </a:r>
            <a:r>
              <a:rPr lang="ru-RU" altLang="ru-RU">
                <a:latin typeface="Calibri" panose="020F0502020204030204" pitchFamily="34" charset="0"/>
              </a:rPr>
              <a:t>отражает способность общения оказывать воздействие на партнеров, развивая и совершенствуя их во всех отношениях. Общаясь с другими людьми, человек усваивает общечеловеческий опыт, исторически сложившиеся социальные нормы, ценности, знания и способы деятельности, а также формируется как личность.</a:t>
            </a:r>
            <a:br>
              <a:rPr lang="ru-RU" altLang="ru-RU">
                <a:latin typeface="Calibri" panose="020F0502020204030204" pitchFamily="34" charset="0"/>
              </a:rPr>
            </a:br>
            <a:r>
              <a:rPr lang="ru-RU" altLang="ru-RU">
                <a:latin typeface="Calibri" panose="020F0502020204030204" pitchFamily="34" charset="0"/>
              </a:rPr>
              <a:t>3. </a:t>
            </a:r>
            <a:r>
              <a:rPr lang="ru-RU" altLang="ru-RU" b="1">
                <a:latin typeface="Calibri" panose="020F0502020204030204" pitchFamily="34" charset="0"/>
              </a:rPr>
              <a:t>Функция подтверждения</a:t>
            </a:r>
            <a:r>
              <a:rPr lang="ru-RU" altLang="ru-RU">
                <a:latin typeface="Calibri" panose="020F0502020204030204" pitchFamily="34" charset="0"/>
              </a:rPr>
              <a:t>. В процессе общения с другими людьми человек получает возможность познать, утвердить и подтвердить себя. Желая утвердиться в своем существовании и в своей ценности, человек ищет точку опоры в других людях, с помощью процедур, организованных по принципу простейшей «подтверждающей терапии»: ритуалы знакомства, приветствия, именования, оказание различных знаков внимания и направленных на поддержание у человека «минимума подтвержденности».</a:t>
            </a:r>
            <a:br>
              <a:rPr lang="ru-RU" altLang="ru-RU">
                <a:latin typeface="Calibri" panose="020F0502020204030204" pitchFamily="34" charset="0"/>
              </a:rPr>
            </a:br>
            <a:r>
              <a:rPr lang="ru-RU" altLang="ru-RU">
                <a:latin typeface="Calibri" panose="020F0502020204030204" pitchFamily="34" charset="0"/>
              </a:rPr>
              <a:t>4. </a:t>
            </a:r>
            <a:r>
              <a:rPr lang="ru-RU" altLang="ru-RU" b="1">
                <a:latin typeface="Calibri" panose="020F0502020204030204" pitchFamily="34" charset="0"/>
              </a:rPr>
              <a:t>Функция организации и поддержания межличностных отношений </a:t>
            </a:r>
            <a:r>
              <a:rPr lang="ru-RU" altLang="ru-RU">
                <a:latin typeface="Calibri" panose="020F0502020204030204" pitchFamily="34" charset="0"/>
              </a:rPr>
              <a:t>служит интересам налаживания и сохранения достаточно устойчивых и продуктивных связей, контактов и взаимоотношений между людьми в интересах их совместной деятельности.</a:t>
            </a:r>
            <a:br>
              <a:rPr lang="ru-RU" altLang="ru-RU">
                <a:latin typeface="Calibri" panose="020F0502020204030204" pitchFamily="34" charset="0"/>
              </a:rPr>
            </a:br>
            <a:r>
              <a:rPr lang="ru-RU" altLang="ru-RU">
                <a:latin typeface="Calibri" panose="020F0502020204030204" pitchFamily="34" charset="0"/>
              </a:rPr>
              <a:t>5. </a:t>
            </a:r>
            <a:r>
              <a:rPr lang="ru-RU" altLang="ru-RU" b="1">
                <a:latin typeface="Calibri" panose="020F0502020204030204" pitchFamily="34" charset="0"/>
              </a:rPr>
              <a:t>Внутриличностная функция </a:t>
            </a:r>
            <a:r>
              <a:rPr lang="ru-RU" altLang="ru-RU">
                <a:latin typeface="Calibri" panose="020F0502020204030204" pitchFamily="34" charset="0"/>
              </a:rPr>
              <a:t>общения реализуется в общении человека с самим собой (через внутреннюю или внешнюю речь, построенную по типу диалога). Такое общение может рассматриваться как универсальный способ мышления</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1"/>
          <p:cNvSpPr>
            <a:spLocks noChangeArrowheads="1"/>
          </p:cNvSpPr>
          <p:nvPr/>
        </p:nvSpPr>
        <p:spPr bwMode="auto">
          <a:xfrm>
            <a:off x="250825" y="33338"/>
            <a:ext cx="8424863"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3.Пассивный</a:t>
            </a:r>
          </a:p>
          <a:p>
            <a:pPr eaLnBrk="1" hangingPunct="1"/>
            <a:r>
              <a:rPr lang="ru-RU" altLang="ru-RU">
                <a:latin typeface="Calibri" panose="020F0502020204030204" pitchFamily="34" charset="0"/>
              </a:rPr>
              <a:t>Всегда есть те слушатели, которые садятся на самый дальний стул или последний ряд, смотрят в окно и не выражают желания работать. В данном случае нужно убедиться в том, что человек здоров и хорошо себя чувствует (это можно сделать на перерыве, например) и применять методы вовлечения – задать вопрос, сделать участником малой группы и т.д.. Кроме того, часть участников – интроверты, которые могут чувствовать себя некомфортно в группе. В работе с такими людьми вы можете периодически убеждаться в том, что они все понимают, однако задействовать их в меньшей степени.</a:t>
            </a:r>
          </a:p>
        </p:txBody>
      </p:sp>
      <p:sp>
        <p:nvSpPr>
          <p:cNvPr id="53251" name="Прямоугольник 2"/>
          <p:cNvSpPr>
            <a:spLocks noChangeArrowheads="1"/>
          </p:cNvSpPr>
          <p:nvPr/>
        </p:nvSpPr>
        <p:spPr bwMode="auto">
          <a:xfrm>
            <a:off x="250825" y="2565400"/>
            <a:ext cx="8424863"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4. Спорщик</a:t>
            </a:r>
          </a:p>
          <a:p>
            <a:pPr eaLnBrk="1" hangingPunct="1"/>
            <a:r>
              <a:rPr lang="ru-RU" altLang="ru-RU">
                <a:latin typeface="Calibri" panose="020F0502020204030204" pitchFamily="34" charset="0"/>
              </a:rPr>
              <a:t>Есть ряд участников, которые постоянно оспаривают ваши доводы и стремятся во что бы то ни стало доказать свою правоту. Часто споры касаются несущественных вопросов, которые не являются важными и в целом они утомляют аудиторию. Если заданный вопрос важный, можно вовлечь остальную аудитория в дискуссию. Слушатель получит развернутый ответ и аудитория повторит материал.  </a:t>
            </a:r>
          </a:p>
          <a:p>
            <a:pPr eaLnBrk="1" hangingPunct="1"/>
            <a:r>
              <a:rPr lang="ru-RU" altLang="ru-RU" b="1">
                <a:latin typeface="Calibri" panose="020F0502020204030204" pitchFamily="34" charset="0"/>
              </a:rPr>
              <a:t>5.Нарушающий дисциплину</a:t>
            </a:r>
          </a:p>
          <a:p>
            <a:pPr eaLnBrk="1" hangingPunct="1"/>
            <a:r>
              <a:rPr lang="ru-RU" altLang="ru-RU">
                <a:latin typeface="Calibri" panose="020F0502020204030204" pitchFamily="34" charset="0"/>
              </a:rPr>
              <a:t>Есть участники, которые постоянно опаздывают, отвечают на звонки или перебивают остальных участников. В данном случае поможет строгое следование правилам занятия и выполнение всех наказаний. Если обещали закрыть дверь после перерыва и никого не пускать – значить, надо это сделать. Если вы договорились, что за использование телефона участник должен, например, читать стихи, значит, после следующего перерыва он должен сделать это. Кроме того, вы сами должны выражать свое неодобрение такого поведения, акцентируя внимание на том, что оно снижает эффективность тренинга.</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Прямоугольник 1"/>
          <p:cNvSpPr>
            <a:spLocks noChangeArrowheads="1"/>
          </p:cNvSpPr>
          <p:nvPr/>
        </p:nvSpPr>
        <p:spPr bwMode="auto">
          <a:xfrm>
            <a:off x="1979613" y="692150"/>
            <a:ext cx="5451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4800" b="1">
                <a:solidFill>
                  <a:srgbClr val="FF0000"/>
                </a:solidFill>
                <a:latin typeface="Calibri" panose="020F0502020204030204" pitchFamily="34" charset="0"/>
              </a:rPr>
              <a:t>Основы педагогики</a:t>
            </a:r>
            <a:endParaRPr lang="ru-RU" altLang="ru-RU" sz="4800">
              <a:latin typeface="Calibri" panose="020F0502020204030204" pitchFamily="34" charset="0"/>
            </a:endParaRPr>
          </a:p>
        </p:txBody>
      </p:sp>
      <p:pic>
        <p:nvPicPr>
          <p:cNvPr id="54275" name="Picture 2" descr="https://cf.ppt-online.org/files/slide/v/vMdqgRz9xk81T06o7HhfnbK4E3W5ePiJFXpStI/slide-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350" y="1484313"/>
            <a:ext cx="6657975"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900igr.net/datas/psikhologija/Psikhologija-i-pedagogika/0034-034--Obuchenie.jpg"/>
          <p:cNvPicPr>
            <a:picLocks noChangeAspect="1" noChangeArrowheads="1"/>
          </p:cNvPicPr>
          <p:nvPr/>
        </p:nvPicPr>
        <p:blipFill>
          <a:blip r:embed="rId2" cstate="email">
            <a:duotone>
              <a:prstClr val="black"/>
              <a:schemeClr val="accent1">
                <a:tint val="45000"/>
                <a:satMod val="400000"/>
              </a:schemeClr>
            </a:duotone>
            <a:lum bright="4000" contrast="8000"/>
            <a:extLst>
              <a:ext uri="{28A0092B-C50C-407E-A947-70E740481C1C}">
                <a14:useLocalDpi xmlns:a14="http://schemas.microsoft.com/office/drawing/2010/main"/>
              </a:ext>
            </a:extLst>
          </a:blip>
          <a:srcRect/>
          <a:stretch>
            <a:fillRect/>
          </a:stretch>
        </p:blipFill>
        <p:spPr bwMode="auto">
          <a:xfrm>
            <a:off x="611560" y="292366"/>
            <a:ext cx="7776864" cy="6353969"/>
          </a:xfrm>
          <a:prstGeom prst="rect">
            <a:avLst/>
          </a:prstGeom>
          <a:noFill/>
          <a:ln w="107950" cmpd="sng">
            <a:solidFill>
              <a:schemeClr val="accent3">
                <a:lumMod val="50000"/>
                <a:alpha val="65000"/>
              </a:schemeClr>
            </a:solidFill>
          </a:ln>
          <a:effectLst>
            <a:outerShdw blurRad="50800" dist="50800" dir="5400000" algn="ctr" rotWithShape="0">
              <a:srgbClr val="000000">
                <a:alpha val="79000"/>
              </a:srgb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404813"/>
            <a:ext cx="882015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84213" y="2133600"/>
            <a:ext cx="8208962" cy="1568450"/>
          </a:xfrm>
          <a:prstGeom prst="rect">
            <a:avLst/>
          </a:prstGeom>
        </p:spPr>
        <p:txBody>
          <a:bodyPr>
            <a:spAutoFit/>
          </a:bodyPr>
          <a:lstStyle/>
          <a:p>
            <a:pPr fontAlgn="auto">
              <a:spcBef>
                <a:spcPts val="0"/>
              </a:spcBef>
              <a:spcAft>
                <a:spcPts val="0"/>
              </a:spcAft>
              <a:defRPr/>
            </a:pPr>
            <a:r>
              <a:rPr lang="ru-RU" sz="2400" b="1" dirty="0">
                <a:solidFill>
                  <a:schemeClr val="accent2">
                    <a:lumMod val="50000"/>
                  </a:schemeClr>
                </a:solidFill>
                <a:latin typeface="+mn-lt"/>
                <a:cs typeface="+mn-cs"/>
              </a:rPr>
              <a:t>упорядоченная совокупность действий, операций и процедур, инструментально обеспечивающих достижение прогнозируемого результата в изменяющихся условиях образовательного процесса (</a:t>
            </a:r>
            <a:r>
              <a:rPr lang="ru-RU" sz="2400" b="1" dirty="0" err="1">
                <a:solidFill>
                  <a:schemeClr val="accent2">
                    <a:lumMod val="50000"/>
                  </a:schemeClr>
                </a:solidFill>
                <a:latin typeface="+mn-lt"/>
                <a:cs typeface="+mn-cs"/>
              </a:rPr>
              <a:t>В.А.Сластенин</a:t>
            </a:r>
            <a:r>
              <a:rPr lang="ru-RU" sz="2400" b="1" dirty="0">
                <a:solidFill>
                  <a:schemeClr val="accent2">
                    <a:lumMod val="50000"/>
                  </a:schemeClr>
                </a:solidFill>
                <a:latin typeface="+mn-lt"/>
                <a:cs typeface="+mn-cs"/>
              </a:rPr>
              <a:t>). </a:t>
            </a:r>
          </a:p>
        </p:txBody>
      </p:sp>
      <p:sp>
        <p:nvSpPr>
          <p:cNvPr id="4" name="Прямоугольник 3"/>
          <p:cNvSpPr/>
          <p:nvPr/>
        </p:nvSpPr>
        <p:spPr>
          <a:xfrm>
            <a:off x="1908175" y="3716338"/>
            <a:ext cx="6156325" cy="1201737"/>
          </a:xfrm>
          <a:prstGeom prst="rect">
            <a:avLst/>
          </a:prstGeom>
        </p:spPr>
        <p:txBody>
          <a:bodyPr>
            <a:spAutoFit/>
          </a:bodyPr>
          <a:lstStyle/>
          <a:p>
            <a:pPr fontAlgn="auto">
              <a:spcBef>
                <a:spcPts val="0"/>
              </a:spcBef>
              <a:spcAft>
                <a:spcPts val="0"/>
              </a:spcAft>
              <a:defRPr/>
            </a:pPr>
            <a:r>
              <a:rPr lang="ru-RU" sz="2400" b="1" dirty="0">
                <a:solidFill>
                  <a:schemeClr val="accent2">
                    <a:lumMod val="50000"/>
                  </a:schemeClr>
                </a:solidFill>
                <a:latin typeface="+mn-lt"/>
                <a:cs typeface="+mn-cs"/>
              </a:rPr>
              <a:t>совокупность методов, приемов обучения, гарантировано приводящих к заданному результату (В.В. Юдин)</a:t>
            </a:r>
          </a:p>
        </p:txBody>
      </p:sp>
      <p:sp>
        <p:nvSpPr>
          <p:cNvPr id="5" name="Прямоугольник 4"/>
          <p:cNvSpPr/>
          <p:nvPr/>
        </p:nvSpPr>
        <p:spPr>
          <a:xfrm>
            <a:off x="620713" y="4929188"/>
            <a:ext cx="8054975" cy="1446212"/>
          </a:xfrm>
          <a:prstGeom prst="rect">
            <a:avLst/>
          </a:prstGeom>
        </p:spPr>
        <p:txBody>
          <a:bodyPr>
            <a:spAutoFit/>
          </a:bodyPr>
          <a:lstStyle/>
          <a:p>
            <a:pPr fontAlgn="auto">
              <a:spcBef>
                <a:spcPts val="0"/>
              </a:spcBef>
              <a:spcAft>
                <a:spcPts val="0"/>
              </a:spcAft>
              <a:defRPr/>
            </a:pPr>
            <a:r>
              <a:rPr lang="ru-RU" sz="2200" b="1" dirty="0">
                <a:solidFill>
                  <a:schemeClr val="accent2">
                    <a:lumMod val="50000"/>
                  </a:schemeClr>
                </a:solidFill>
                <a:latin typeface="+mn-lt"/>
                <a:cs typeface="+mn-cs"/>
              </a:rPr>
              <a:t>построение системы целей (от общих к конкретным) для достижения определенного результата развития ученика с высокой вариативностью использования методов, приемов, средств и форм организации обучения (Т.В. </a:t>
            </a:r>
            <a:r>
              <a:rPr lang="ru-RU" sz="2200" b="1" dirty="0" err="1">
                <a:solidFill>
                  <a:schemeClr val="accent2">
                    <a:lumMod val="50000"/>
                  </a:schemeClr>
                </a:solidFill>
                <a:latin typeface="+mn-lt"/>
                <a:cs typeface="+mn-cs"/>
              </a:rPr>
              <a:t>Машарова</a:t>
            </a:r>
            <a:r>
              <a:rPr lang="ru-RU" sz="2200" b="1" dirty="0">
                <a:solidFill>
                  <a:schemeClr val="accent2">
                    <a:lumMod val="50000"/>
                  </a:schemeClr>
                </a:solidFill>
                <a:latin typeface="+mn-lt"/>
                <a:cs typeface="+mn-cs"/>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0213" y="2827338"/>
            <a:ext cx="81724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60425" y="1282700"/>
            <a:ext cx="7312025" cy="1200150"/>
          </a:xfrm>
          <a:prstGeom prst="rect">
            <a:avLst/>
          </a:prstGeom>
          <a:solidFill>
            <a:schemeClr val="accent6">
              <a:lumMod val="40000"/>
              <a:lumOff val="60000"/>
            </a:schemeClr>
          </a:solidFill>
          <a:ln w="38100">
            <a:solidFill>
              <a:schemeClr val="accent3">
                <a:lumMod val="50000"/>
              </a:schemeClr>
            </a:solidFill>
          </a:ln>
        </p:spPr>
        <p:txBody>
          <a:bodyPr>
            <a:spAutoFit/>
          </a:bodyPr>
          <a:lstStyle/>
          <a:p>
            <a:pPr algn="ctr" fontAlgn="auto">
              <a:spcBef>
                <a:spcPts val="0"/>
              </a:spcBef>
              <a:spcAft>
                <a:spcPts val="0"/>
              </a:spcAft>
              <a:defRPr/>
            </a:pPr>
            <a:r>
              <a:rPr lang="ru-RU" sz="3600" b="1" dirty="0">
                <a:solidFill>
                  <a:schemeClr val="accent3">
                    <a:lumMod val="50000"/>
                  </a:schemeClr>
                </a:solidFill>
                <a:latin typeface="+mn-lt"/>
                <a:cs typeface="+mn-cs"/>
              </a:rPr>
              <a:t>Требования к педагогической технологии</a:t>
            </a:r>
            <a:endParaRPr lang="ru-RU" sz="3600" dirty="0">
              <a:solidFill>
                <a:schemeClr val="accent3">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6213" y="654050"/>
            <a:ext cx="62515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200" y="2682875"/>
            <a:ext cx="838041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4825" y="381000"/>
            <a:ext cx="8267700"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Рисунок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85750" y="209550"/>
            <a:ext cx="8582025" cy="643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7513" y="276225"/>
            <a:ext cx="8308975"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Рисунок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350" y="849313"/>
            <a:ext cx="8588375"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cf2.ppt-online.org/files2/slide/o/OQ2UNsZxEB038pFzbSLatVr6lAJRYcmCnyu19M4kid/slide-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slide.ru/images/25/31794/960/img1.jp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93519" y="192446"/>
            <a:ext cx="5730371" cy="5730372"/>
          </a:xfrm>
          <a:prstGeom prst="rect">
            <a:avLst/>
          </a:prstGeom>
          <a:noFill/>
          <a:extLst/>
        </p:spPr>
      </p:pic>
      <p:sp>
        <p:nvSpPr>
          <p:cNvPr id="63491" name="Прямоугольник 2"/>
          <p:cNvSpPr>
            <a:spLocks noChangeArrowheads="1"/>
          </p:cNvSpPr>
          <p:nvPr/>
        </p:nvSpPr>
        <p:spPr bwMode="auto">
          <a:xfrm>
            <a:off x="6011863" y="3573463"/>
            <a:ext cx="30210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i="1">
                <a:solidFill>
                  <a:srgbClr val="FF0000"/>
                </a:solidFill>
                <a:latin typeface="Calibri" panose="020F0502020204030204" pitchFamily="34" charset="0"/>
              </a:rPr>
              <a:t>Метод обучения</a:t>
            </a:r>
            <a:r>
              <a:rPr lang="ru-RU" altLang="ru-RU" sz="2000" i="1">
                <a:solidFill>
                  <a:srgbClr val="FF0000"/>
                </a:solidFill>
                <a:latin typeface="Calibri" panose="020F0502020204030204" pitchFamily="34" charset="0"/>
              </a:rPr>
              <a:t> </a:t>
            </a:r>
            <a:r>
              <a:rPr lang="ru-RU" altLang="ru-RU" sz="2000">
                <a:latin typeface="Calibri" panose="020F0502020204030204" pitchFamily="34" charset="0"/>
              </a:rPr>
              <a:t>– совместная деятельность педагога и учащихся, направленная на достижение определенной цели обучения. </a:t>
            </a:r>
          </a:p>
        </p:txBody>
      </p:sp>
      <p:sp>
        <p:nvSpPr>
          <p:cNvPr id="63492" name="Прямоугольник 3"/>
          <p:cNvSpPr>
            <a:spLocks noChangeArrowheads="1"/>
          </p:cNvSpPr>
          <p:nvPr/>
        </p:nvSpPr>
        <p:spPr bwMode="auto">
          <a:xfrm>
            <a:off x="5940425" y="260350"/>
            <a:ext cx="3022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i="1">
                <a:solidFill>
                  <a:srgbClr val="FF0000"/>
                </a:solidFill>
                <a:latin typeface="Calibri" panose="020F0502020204030204" pitchFamily="34" charset="0"/>
              </a:rPr>
              <a:t>Цель обучения </a:t>
            </a:r>
            <a:r>
              <a:rPr lang="ru-RU" altLang="ru-RU" sz="2000">
                <a:latin typeface="Calibri" panose="020F0502020204030204" pitchFamily="34" charset="0"/>
              </a:rPr>
              <a:t>- это сознательно планируемый результат процесса обучения</a:t>
            </a:r>
          </a:p>
        </p:txBody>
      </p:sp>
      <p:sp>
        <p:nvSpPr>
          <p:cNvPr id="63493" name="Прямоугольник 4"/>
          <p:cNvSpPr>
            <a:spLocks noChangeArrowheads="1"/>
          </p:cNvSpPr>
          <p:nvPr/>
        </p:nvSpPr>
        <p:spPr bwMode="auto">
          <a:xfrm>
            <a:off x="250825" y="5842000"/>
            <a:ext cx="482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i="1">
                <a:solidFill>
                  <a:srgbClr val="FF0000"/>
                </a:solidFill>
                <a:latin typeface="Calibri" panose="020F0502020204030204" pitchFamily="34" charset="0"/>
              </a:rPr>
              <a:t>Средства обучения</a:t>
            </a:r>
            <a:r>
              <a:rPr lang="ru-RU" altLang="ru-RU" sz="2000">
                <a:latin typeface="Calibri" panose="020F0502020204030204" pitchFamily="34" charset="0"/>
              </a:rPr>
              <a:t>– это все материалы, которые использует преподаватель для осуществления учебного процесса</a:t>
            </a:r>
          </a:p>
        </p:txBody>
      </p:sp>
      <p:sp>
        <p:nvSpPr>
          <p:cNvPr id="63494" name="Прямоугольник 5"/>
          <p:cNvSpPr>
            <a:spLocks noChangeArrowheads="1"/>
          </p:cNvSpPr>
          <p:nvPr/>
        </p:nvSpPr>
        <p:spPr bwMode="auto">
          <a:xfrm>
            <a:off x="5940425" y="1700213"/>
            <a:ext cx="30241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i="1">
                <a:solidFill>
                  <a:srgbClr val="FF0000"/>
                </a:solidFill>
                <a:latin typeface="Calibri" panose="020F0502020204030204" pitchFamily="34" charset="0"/>
              </a:rPr>
              <a:t>Содержание обучения </a:t>
            </a:r>
            <a:r>
              <a:rPr lang="ru-RU" altLang="ru-RU" sz="2000">
                <a:latin typeface="Calibri" panose="020F0502020204030204" pitchFamily="34" charset="0"/>
              </a:rPr>
              <a:t>- совокупность того, что учащийся должен освоить в процессе обучения</a:t>
            </a:r>
          </a:p>
        </p:txBody>
      </p:sp>
      <p:sp>
        <p:nvSpPr>
          <p:cNvPr id="63495" name="Rectangle 3"/>
          <p:cNvSpPr>
            <a:spLocks noChangeArrowheads="1"/>
          </p:cNvSpPr>
          <p:nvPr/>
        </p:nvSpPr>
        <p:spPr bwMode="auto">
          <a:xfrm>
            <a:off x="4859338" y="5949950"/>
            <a:ext cx="4645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i="1">
                <a:solidFill>
                  <a:srgbClr val="FF0000"/>
                </a:solidFill>
                <a:latin typeface="Calibri" panose="020F0502020204030204" pitchFamily="34" charset="0"/>
              </a:rPr>
              <a:t>Форма</a:t>
            </a:r>
            <a:r>
              <a:rPr lang="ru-RU" altLang="ru-RU" sz="2000" i="1">
                <a:solidFill>
                  <a:srgbClr val="FF0000"/>
                </a:solidFill>
                <a:latin typeface="Calibri" panose="020F0502020204030204" pitchFamily="34" charset="0"/>
              </a:rPr>
              <a:t> </a:t>
            </a:r>
            <a:r>
              <a:rPr lang="ru-RU" altLang="ru-RU" sz="2000" b="1" i="1">
                <a:solidFill>
                  <a:srgbClr val="FF0000"/>
                </a:solidFill>
                <a:latin typeface="Calibri" panose="020F0502020204030204" pitchFamily="34" charset="0"/>
              </a:rPr>
              <a:t>обучения</a:t>
            </a:r>
            <a:r>
              <a:rPr lang="ru-RU" altLang="ru-RU" sz="2000" i="1">
                <a:solidFill>
                  <a:srgbClr val="FF0000"/>
                </a:solidFill>
                <a:latin typeface="Calibri" panose="020F0502020204030204" pitchFamily="34" charset="0"/>
              </a:rPr>
              <a:t> </a:t>
            </a:r>
            <a:r>
              <a:rPr lang="ru-RU" altLang="ru-RU" sz="2000">
                <a:latin typeface="Calibri" panose="020F0502020204030204" pitchFamily="34" charset="0"/>
              </a:rPr>
              <a:t>- способ организации </a:t>
            </a:r>
            <a:endParaRPr lang="en-US" altLang="ru-RU" sz="2000">
              <a:latin typeface="Calibri" panose="020F0502020204030204" pitchFamily="34" charset="0"/>
            </a:endParaRPr>
          </a:p>
          <a:p>
            <a:pPr eaLnBrk="1" hangingPunct="1"/>
            <a:r>
              <a:rPr lang="ru-RU" altLang="ru-RU" sz="2000">
                <a:latin typeface="Calibri" panose="020F0502020204030204" pitchFamily="34" charset="0"/>
              </a:rPr>
              <a:t>учебно-воспитательного процесса</a:t>
            </a:r>
            <a:r>
              <a:rPr lang="ru-RU" altLang="ru-RU">
                <a:latin typeface="Calibri" panose="020F0502020204030204" pitchFamily="34"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duotone>
              <a:prstClr val="black"/>
              <a:schemeClr val="accent1">
                <a:tint val="45000"/>
                <a:satMod val="400000"/>
              </a:schemeClr>
            </a:duotone>
            <a:extLst/>
          </a:blip>
          <a:srcRect/>
          <a:stretch>
            <a:fillRect/>
          </a:stretch>
        </p:blipFill>
        <p:spPr bwMode="auto">
          <a:xfrm>
            <a:off x="685909" y="940570"/>
            <a:ext cx="7661966" cy="5631873"/>
          </a:xfrm>
          <a:prstGeom prst="rect">
            <a:avLst/>
          </a:prstGeom>
          <a:noFill/>
          <a:ln>
            <a:noFill/>
          </a:ln>
          <a:extLst/>
        </p:spPr>
      </p:pic>
      <p:sp>
        <p:nvSpPr>
          <p:cNvPr id="64515" name="Rectangle 3"/>
          <p:cNvSpPr>
            <a:spLocks noChangeArrowheads="1"/>
          </p:cNvSpPr>
          <p:nvPr/>
        </p:nvSpPr>
        <p:spPr bwMode="auto">
          <a:xfrm>
            <a:off x="1117600" y="-3175"/>
            <a:ext cx="6991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800" b="1">
                <a:latin typeface="Calibri" panose="020F0502020204030204" pitchFamily="34" charset="0"/>
              </a:rPr>
              <a:t>Андрагогический подход к постановке цели</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Прямоугольник 1"/>
          <p:cNvSpPr>
            <a:spLocks noChangeArrowheads="1"/>
          </p:cNvSpPr>
          <p:nvPr/>
        </p:nvSpPr>
        <p:spPr bwMode="auto">
          <a:xfrm>
            <a:off x="1403350" y="333375"/>
            <a:ext cx="67452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3200" b="1" i="1">
                <a:latin typeface="Times New Roman" panose="02020603050405020304" pitchFamily="18" charset="0"/>
                <a:cs typeface="Times New Roman" panose="02020603050405020304" pitchFamily="18" charset="0"/>
              </a:rPr>
              <a:t>Классификация целей обучения по различным основаниям</a:t>
            </a:r>
            <a:endParaRPr lang="ru-RU" altLang="ru-RU" sz="3200">
              <a:latin typeface="Franklin Gothic Book" panose="020B0503020102020204" pitchFamily="34" charset="0"/>
            </a:endParaRPr>
          </a:p>
        </p:txBody>
      </p:sp>
      <p:sp>
        <p:nvSpPr>
          <p:cNvPr id="3" name="Прямоугольник 2"/>
          <p:cNvSpPr/>
          <p:nvPr/>
        </p:nvSpPr>
        <p:spPr>
          <a:xfrm>
            <a:off x="250825" y="1916113"/>
            <a:ext cx="2025650" cy="523875"/>
          </a:xfrm>
          <a:prstGeom prst="rect">
            <a:avLst/>
          </a:prstGeom>
          <a:solidFill>
            <a:schemeClr val="accent6">
              <a:lumMod val="60000"/>
              <a:lumOff val="40000"/>
            </a:schemeClr>
          </a:solidFill>
          <a:ln>
            <a:solidFill>
              <a:schemeClr val="accent2">
                <a:lumMod val="50000"/>
              </a:schemeClr>
            </a:solidFill>
          </a:ln>
        </p:spPr>
        <p:txBody>
          <a:bodyPr wrap="none">
            <a:spAutoFit/>
          </a:bodyPr>
          <a:lstStyle/>
          <a:p>
            <a:pPr fontAlgn="auto">
              <a:spcBef>
                <a:spcPts val="0"/>
              </a:spcBef>
              <a:spcAft>
                <a:spcPts val="0"/>
              </a:spcAft>
              <a:defRPr/>
            </a:pPr>
            <a:r>
              <a:rPr lang="ru-RU" sz="2800" b="1" i="1" dirty="0">
                <a:latin typeface="Times New Roman" pitchFamily="18" charset="0"/>
                <a:cs typeface="Times New Roman" pitchFamily="18" charset="0"/>
              </a:rPr>
              <a:t>По времени</a:t>
            </a:r>
            <a:endParaRPr lang="ru-RU" sz="2800" dirty="0">
              <a:latin typeface="+mn-lt"/>
              <a:cs typeface="+mn-cs"/>
            </a:endParaRPr>
          </a:p>
        </p:txBody>
      </p:sp>
      <p:sp>
        <p:nvSpPr>
          <p:cNvPr id="4" name="Прямоугольник 3"/>
          <p:cNvSpPr/>
          <p:nvPr/>
        </p:nvSpPr>
        <p:spPr>
          <a:xfrm>
            <a:off x="2555875" y="1844675"/>
            <a:ext cx="1612900" cy="708025"/>
          </a:xfrm>
          <a:prstGeom prst="rect">
            <a:avLst/>
          </a:prstGeom>
          <a:solidFill>
            <a:schemeClr val="accent6">
              <a:lumMod val="60000"/>
              <a:lumOff val="40000"/>
            </a:schemeClr>
          </a:solidFill>
          <a:ln>
            <a:solidFill>
              <a:schemeClr val="accent6">
                <a:lumMod val="60000"/>
                <a:lumOff val="40000"/>
              </a:schemeClr>
            </a:solidFill>
          </a:ln>
        </p:spPr>
        <p:txBody>
          <a:bodyPr>
            <a:spAutoFit/>
          </a:bodyPr>
          <a:lstStyle/>
          <a:p>
            <a:pPr algn="ctr" fontAlgn="auto">
              <a:spcBef>
                <a:spcPts val="0"/>
              </a:spcBef>
              <a:spcAft>
                <a:spcPts val="0"/>
              </a:spcAft>
              <a:defRPr/>
            </a:pPr>
            <a:r>
              <a:rPr lang="ru-RU" sz="2000" b="1" i="1" dirty="0">
                <a:latin typeface="Times New Roman" pitchFamily="18" charset="0"/>
                <a:cs typeface="Times New Roman" pitchFamily="18" charset="0"/>
              </a:rPr>
              <a:t>По приоритету </a:t>
            </a:r>
            <a:endParaRPr lang="ru-RU" sz="2000" dirty="0">
              <a:latin typeface="+mn-lt"/>
              <a:cs typeface="+mn-cs"/>
            </a:endParaRPr>
          </a:p>
        </p:txBody>
      </p:sp>
      <p:sp>
        <p:nvSpPr>
          <p:cNvPr id="5" name="Прямоугольник 4"/>
          <p:cNvSpPr/>
          <p:nvPr/>
        </p:nvSpPr>
        <p:spPr>
          <a:xfrm>
            <a:off x="4932363" y="1844675"/>
            <a:ext cx="1887537" cy="461963"/>
          </a:xfrm>
          <a:prstGeom prst="rect">
            <a:avLst/>
          </a:prstGeom>
          <a:solidFill>
            <a:schemeClr val="accent6">
              <a:lumMod val="60000"/>
              <a:lumOff val="40000"/>
            </a:schemeClr>
          </a:solidFill>
          <a:ln>
            <a:solidFill>
              <a:schemeClr val="accent2">
                <a:lumMod val="50000"/>
              </a:schemeClr>
            </a:solidFill>
          </a:ln>
        </p:spPr>
        <p:txBody>
          <a:bodyPr wrap="none">
            <a:spAutoFit/>
          </a:bodyPr>
          <a:lstStyle/>
          <a:p>
            <a:pPr fontAlgn="auto">
              <a:spcBef>
                <a:spcPts val="0"/>
              </a:spcBef>
              <a:spcAft>
                <a:spcPts val="0"/>
              </a:spcAft>
              <a:defRPr/>
            </a:pPr>
            <a:r>
              <a:rPr lang="ru-RU" sz="2400" b="1" i="1" dirty="0">
                <a:latin typeface="Times New Roman" pitchFamily="18" charset="0"/>
                <a:cs typeface="Times New Roman" pitchFamily="18" charset="0"/>
              </a:rPr>
              <a:t>По субъекту</a:t>
            </a:r>
            <a:endParaRPr lang="ru-RU" sz="2400" dirty="0">
              <a:latin typeface="+mn-lt"/>
              <a:cs typeface="+mn-cs"/>
            </a:endParaRPr>
          </a:p>
        </p:txBody>
      </p:sp>
      <p:sp>
        <p:nvSpPr>
          <p:cNvPr id="6" name="Прямоугольник 5"/>
          <p:cNvSpPr/>
          <p:nvPr/>
        </p:nvSpPr>
        <p:spPr>
          <a:xfrm>
            <a:off x="7164388" y="1844675"/>
            <a:ext cx="1771650" cy="461963"/>
          </a:xfrm>
          <a:prstGeom prst="rect">
            <a:avLst/>
          </a:prstGeom>
          <a:solidFill>
            <a:schemeClr val="accent6">
              <a:lumMod val="60000"/>
              <a:lumOff val="40000"/>
            </a:schemeClr>
          </a:solidFill>
          <a:ln>
            <a:solidFill>
              <a:schemeClr val="accent2">
                <a:lumMod val="50000"/>
              </a:schemeClr>
            </a:solidFill>
          </a:ln>
        </p:spPr>
        <p:txBody>
          <a:bodyPr wrap="none">
            <a:spAutoFit/>
          </a:bodyPr>
          <a:lstStyle/>
          <a:p>
            <a:pPr fontAlgn="auto">
              <a:spcBef>
                <a:spcPts val="0"/>
              </a:spcBef>
              <a:spcAft>
                <a:spcPts val="0"/>
              </a:spcAft>
              <a:defRPr/>
            </a:pPr>
            <a:r>
              <a:rPr lang="ru-RU" sz="2400" b="1" i="1" dirty="0">
                <a:latin typeface="Times New Roman" pitchFamily="18" charset="0"/>
                <a:cs typeface="Times New Roman" pitchFamily="18" charset="0"/>
              </a:rPr>
              <a:t>По объекту</a:t>
            </a:r>
            <a:endParaRPr lang="ru-RU" sz="2400" dirty="0">
              <a:latin typeface="+mn-lt"/>
              <a:cs typeface="+mn-cs"/>
            </a:endParaRPr>
          </a:p>
        </p:txBody>
      </p:sp>
      <p:sp>
        <p:nvSpPr>
          <p:cNvPr id="7" name="Прямоугольник 6"/>
          <p:cNvSpPr/>
          <p:nvPr/>
        </p:nvSpPr>
        <p:spPr>
          <a:xfrm>
            <a:off x="323850" y="2708275"/>
            <a:ext cx="1924050" cy="369888"/>
          </a:xfrm>
          <a:prstGeom prst="rect">
            <a:avLst/>
          </a:prstGeom>
          <a:solidFill>
            <a:schemeClr val="accent2">
              <a:lumMod val="60000"/>
              <a:lumOff val="40000"/>
            </a:schemeClr>
          </a:solidFill>
          <a:ln>
            <a:solidFill>
              <a:schemeClr val="accent2">
                <a:lumMod val="50000"/>
              </a:schemeClr>
            </a:solidFill>
          </a:ln>
        </p:spPr>
        <p:txBody>
          <a:bodyPr wrap="none">
            <a:spAutoFit/>
          </a:bodyPr>
          <a:lstStyle/>
          <a:p>
            <a:pPr fontAlgn="auto">
              <a:spcBef>
                <a:spcPts val="0"/>
              </a:spcBef>
              <a:spcAft>
                <a:spcPts val="0"/>
              </a:spcAft>
              <a:defRPr/>
            </a:pPr>
            <a:r>
              <a:rPr lang="ru-RU" b="1" i="1" dirty="0">
                <a:latin typeface="Times New Roman" pitchFamily="18" charset="0"/>
                <a:cs typeface="Times New Roman" pitchFamily="18" charset="0"/>
              </a:rPr>
              <a:t>Долговременные </a:t>
            </a:r>
            <a:endParaRPr lang="ru-RU" dirty="0">
              <a:latin typeface="+mn-lt"/>
              <a:cs typeface="+mn-cs"/>
            </a:endParaRPr>
          </a:p>
        </p:txBody>
      </p:sp>
      <p:sp>
        <p:nvSpPr>
          <p:cNvPr id="8" name="Прямоугольник 7"/>
          <p:cNvSpPr/>
          <p:nvPr/>
        </p:nvSpPr>
        <p:spPr>
          <a:xfrm>
            <a:off x="611188" y="3357563"/>
            <a:ext cx="1300162" cy="646112"/>
          </a:xfrm>
          <a:prstGeom prst="rect">
            <a:avLst/>
          </a:prstGeom>
          <a:solidFill>
            <a:schemeClr val="accent2">
              <a:lumMod val="60000"/>
              <a:lumOff val="40000"/>
            </a:schemeClr>
          </a:solidFill>
          <a:ln>
            <a:solidFill>
              <a:schemeClr val="accent2">
                <a:lumMod val="50000"/>
              </a:schemeClr>
            </a:solidFill>
          </a:ln>
        </p:spPr>
        <p:txBody>
          <a:bodyPr>
            <a:spAutoFit/>
          </a:bodyPr>
          <a:lstStyle/>
          <a:p>
            <a:pPr algn="ctr" fontAlgn="auto">
              <a:spcBef>
                <a:spcPts val="0"/>
              </a:spcBef>
              <a:spcAft>
                <a:spcPts val="0"/>
              </a:spcAft>
              <a:defRPr/>
            </a:pPr>
            <a:r>
              <a:rPr lang="ru-RU" b="1" i="1" dirty="0">
                <a:latin typeface="Times New Roman" pitchFamily="18" charset="0"/>
                <a:cs typeface="Times New Roman" pitchFamily="18" charset="0"/>
              </a:rPr>
              <a:t>Среднесрочные</a:t>
            </a:r>
            <a:endParaRPr lang="ru-RU" dirty="0">
              <a:latin typeface="+mn-lt"/>
              <a:cs typeface="+mn-cs"/>
            </a:endParaRPr>
          </a:p>
        </p:txBody>
      </p:sp>
      <p:sp>
        <p:nvSpPr>
          <p:cNvPr id="11" name="Прямоугольник 10"/>
          <p:cNvSpPr/>
          <p:nvPr/>
        </p:nvSpPr>
        <p:spPr>
          <a:xfrm>
            <a:off x="323850" y="4292600"/>
            <a:ext cx="1816100" cy="369888"/>
          </a:xfrm>
          <a:prstGeom prst="rect">
            <a:avLst/>
          </a:prstGeom>
          <a:solidFill>
            <a:schemeClr val="accent2">
              <a:lumMod val="60000"/>
              <a:lumOff val="40000"/>
            </a:schemeClr>
          </a:solidFill>
          <a:ln>
            <a:solidFill>
              <a:schemeClr val="accent2">
                <a:lumMod val="50000"/>
              </a:schemeClr>
            </a:solidFill>
          </a:ln>
        </p:spPr>
        <p:txBody>
          <a:bodyPr wrap="none">
            <a:spAutoFit/>
          </a:bodyPr>
          <a:lstStyle/>
          <a:p>
            <a:pPr fontAlgn="auto">
              <a:spcBef>
                <a:spcPts val="0"/>
              </a:spcBef>
              <a:spcAft>
                <a:spcPts val="0"/>
              </a:spcAft>
              <a:defRPr/>
            </a:pPr>
            <a:r>
              <a:rPr lang="ru-RU" b="1" i="1" dirty="0">
                <a:latin typeface="Times New Roman" pitchFamily="18" charset="0"/>
                <a:cs typeface="Times New Roman" pitchFamily="18" charset="0"/>
              </a:rPr>
              <a:t>Краткосрочные</a:t>
            </a:r>
            <a:endParaRPr lang="ru-RU" dirty="0">
              <a:latin typeface="+mn-lt"/>
              <a:cs typeface="+mn-cs"/>
            </a:endParaRPr>
          </a:p>
        </p:txBody>
      </p:sp>
      <p:sp>
        <p:nvSpPr>
          <p:cNvPr id="12" name="Прямоугольник 11"/>
          <p:cNvSpPr/>
          <p:nvPr/>
        </p:nvSpPr>
        <p:spPr>
          <a:xfrm>
            <a:off x="2484438" y="2924175"/>
            <a:ext cx="2030412" cy="647700"/>
          </a:xfrm>
          <a:prstGeom prst="rect">
            <a:avLst/>
          </a:prstGeom>
          <a:solidFill>
            <a:schemeClr val="accent2">
              <a:lumMod val="60000"/>
              <a:lumOff val="40000"/>
            </a:schemeClr>
          </a:solidFill>
          <a:ln>
            <a:solidFill>
              <a:schemeClr val="accent2">
                <a:lumMod val="50000"/>
              </a:schemeClr>
            </a:solidFill>
          </a:ln>
        </p:spPr>
        <p:txBody>
          <a:bodyPr wrap="none">
            <a:spAutoFit/>
          </a:bodyPr>
          <a:lstStyle/>
          <a:p>
            <a:pPr algn="ctr" fontAlgn="auto">
              <a:spcBef>
                <a:spcPts val="0"/>
              </a:spcBef>
              <a:spcAft>
                <a:spcPts val="0"/>
              </a:spcAft>
              <a:defRPr/>
            </a:pPr>
            <a:r>
              <a:rPr lang="ru-RU" b="1" i="1" dirty="0">
                <a:latin typeface="Times New Roman" pitchFamily="18" charset="0"/>
                <a:cs typeface="Times New Roman" pitchFamily="18" charset="0"/>
              </a:rPr>
              <a:t>Главные </a:t>
            </a:r>
          </a:p>
          <a:p>
            <a:pPr fontAlgn="auto">
              <a:spcBef>
                <a:spcPts val="0"/>
              </a:spcBef>
              <a:spcAft>
                <a:spcPts val="0"/>
              </a:spcAft>
              <a:defRPr/>
            </a:pPr>
            <a:r>
              <a:rPr lang="ru-RU" b="1" i="1" dirty="0">
                <a:latin typeface="Times New Roman" pitchFamily="18" charset="0"/>
                <a:cs typeface="Times New Roman" pitchFamily="18" charset="0"/>
              </a:rPr>
              <a:t>(первостепенные)</a:t>
            </a:r>
            <a:endParaRPr lang="ru-RU" dirty="0">
              <a:latin typeface="+mn-lt"/>
              <a:cs typeface="+mn-cs"/>
            </a:endParaRPr>
          </a:p>
        </p:txBody>
      </p:sp>
      <p:sp>
        <p:nvSpPr>
          <p:cNvPr id="13" name="Прямоугольник 12"/>
          <p:cNvSpPr/>
          <p:nvPr/>
        </p:nvSpPr>
        <p:spPr>
          <a:xfrm>
            <a:off x="2411413" y="3860800"/>
            <a:ext cx="2095500" cy="646113"/>
          </a:xfrm>
          <a:prstGeom prst="rect">
            <a:avLst/>
          </a:prstGeom>
          <a:solidFill>
            <a:schemeClr val="accent2">
              <a:lumMod val="60000"/>
              <a:lumOff val="40000"/>
            </a:schemeClr>
          </a:solidFill>
          <a:ln>
            <a:solidFill>
              <a:schemeClr val="accent2">
                <a:lumMod val="50000"/>
              </a:schemeClr>
            </a:solidFill>
          </a:ln>
        </p:spPr>
        <p:txBody>
          <a:bodyPr wrap="none">
            <a:spAutoFit/>
          </a:bodyPr>
          <a:lstStyle/>
          <a:p>
            <a:pPr fontAlgn="auto">
              <a:spcBef>
                <a:spcPts val="0"/>
              </a:spcBef>
              <a:spcAft>
                <a:spcPts val="0"/>
              </a:spcAft>
              <a:defRPr/>
            </a:pPr>
            <a:r>
              <a:rPr lang="ru-RU" b="1" i="1" dirty="0">
                <a:latin typeface="Times New Roman" pitchFamily="18" charset="0"/>
                <a:cs typeface="Times New Roman" pitchFamily="18" charset="0"/>
              </a:rPr>
              <a:t>Вспомогательные</a:t>
            </a:r>
          </a:p>
          <a:p>
            <a:pPr fontAlgn="auto">
              <a:spcBef>
                <a:spcPts val="0"/>
              </a:spcBef>
              <a:spcAft>
                <a:spcPts val="0"/>
              </a:spcAft>
              <a:defRPr/>
            </a:pPr>
            <a:r>
              <a:rPr lang="ru-RU" b="1" i="1" dirty="0">
                <a:latin typeface="Times New Roman" pitchFamily="18" charset="0"/>
                <a:cs typeface="Times New Roman" pitchFamily="18" charset="0"/>
              </a:rPr>
              <a:t>(второстепенные)</a:t>
            </a:r>
            <a:endParaRPr lang="ru-RU" dirty="0">
              <a:latin typeface="+mn-lt"/>
              <a:cs typeface="+mn-cs"/>
            </a:endParaRPr>
          </a:p>
        </p:txBody>
      </p:sp>
      <p:sp>
        <p:nvSpPr>
          <p:cNvPr id="14" name="Прямоугольник 13"/>
          <p:cNvSpPr/>
          <p:nvPr/>
        </p:nvSpPr>
        <p:spPr>
          <a:xfrm>
            <a:off x="4859338" y="3213100"/>
            <a:ext cx="2046287" cy="1138238"/>
          </a:xfrm>
          <a:prstGeom prst="rect">
            <a:avLst/>
          </a:prstGeom>
          <a:solidFill>
            <a:schemeClr val="accent2">
              <a:lumMod val="60000"/>
              <a:lumOff val="40000"/>
            </a:schemeClr>
          </a:solidFill>
          <a:ln>
            <a:solidFill>
              <a:schemeClr val="accent2">
                <a:lumMod val="50000"/>
              </a:schemeClr>
            </a:solidFill>
          </a:ln>
        </p:spPr>
        <p:txBody>
          <a:bodyPr wrap="none">
            <a:spAutoFit/>
          </a:bodyPr>
          <a:lstStyle/>
          <a:p>
            <a:pPr algn="ctr" fontAlgn="auto">
              <a:spcBef>
                <a:spcPts val="0"/>
              </a:spcBef>
              <a:spcAft>
                <a:spcPts val="0"/>
              </a:spcAft>
              <a:defRPr/>
            </a:pPr>
            <a:r>
              <a:rPr lang="ru-RU" b="1" i="1" dirty="0">
                <a:latin typeface="Times New Roman" pitchFamily="18" charset="0"/>
                <a:cs typeface="Times New Roman" pitchFamily="18" charset="0"/>
              </a:rPr>
              <a:t>Личностные</a:t>
            </a:r>
          </a:p>
          <a:p>
            <a:pPr algn="ctr" fontAlgn="auto">
              <a:spcBef>
                <a:spcPts val="0"/>
              </a:spcBef>
              <a:spcAft>
                <a:spcPts val="0"/>
              </a:spcAft>
              <a:defRPr/>
            </a:pPr>
            <a:r>
              <a:rPr lang="ru-RU" b="1" i="1" dirty="0">
                <a:latin typeface="Times New Roman" pitchFamily="18" charset="0"/>
                <a:cs typeface="Times New Roman" pitchFamily="18" charset="0"/>
              </a:rPr>
              <a:t>(</a:t>
            </a:r>
            <a:r>
              <a:rPr lang="ru-RU" sz="1400" b="1" i="1" dirty="0">
                <a:latin typeface="Times New Roman" pitchFamily="18" charset="0"/>
                <a:cs typeface="Times New Roman" pitchFamily="18" charset="0"/>
              </a:rPr>
              <a:t>формирование </a:t>
            </a:r>
          </a:p>
          <a:p>
            <a:pPr algn="ctr" fontAlgn="auto">
              <a:spcBef>
                <a:spcPts val="0"/>
              </a:spcBef>
              <a:spcAft>
                <a:spcPts val="0"/>
              </a:spcAft>
              <a:defRPr/>
            </a:pPr>
            <a:r>
              <a:rPr lang="ru-RU" sz="1400" b="1" i="1" dirty="0">
                <a:latin typeface="Times New Roman" pitchFamily="18" charset="0"/>
                <a:cs typeface="Times New Roman" pitchFamily="18" charset="0"/>
              </a:rPr>
              <a:t>и развитие  отдельных</a:t>
            </a:r>
          </a:p>
          <a:p>
            <a:pPr fontAlgn="auto">
              <a:spcBef>
                <a:spcPts val="0"/>
              </a:spcBef>
              <a:spcAft>
                <a:spcPts val="0"/>
              </a:spcAft>
              <a:defRPr/>
            </a:pPr>
            <a:r>
              <a:rPr lang="ru-RU" sz="1400" b="1" i="1" dirty="0">
                <a:latin typeface="Times New Roman" pitchFamily="18" charset="0"/>
                <a:cs typeface="Times New Roman" pitchFamily="18" charset="0"/>
              </a:rPr>
              <a:t>качеств личности</a:t>
            </a:r>
            <a:r>
              <a:rPr lang="ru-RU" b="1" i="1" dirty="0">
                <a:latin typeface="Times New Roman" pitchFamily="18" charset="0"/>
                <a:cs typeface="Times New Roman" pitchFamily="18" charset="0"/>
              </a:rPr>
              <a:t>)</a:t>
            </a:r>
            <a:endParaRPr lang="ru-RU" dirty="0">
              <a:latin typeface="+mn-lt"/>
              <a:cs typeface="+mn-cs"/>
            </a:endParaRPr>
          </a:p>
        </p:txBody>
      </p:sp>
      <p:sp>
        <p:nvSpPr>
          <p:cNvPr id="15" name="Прямоугольник 14"/>
          <p:cNvSpPr/>
          <p:nvPr/>
        </p:nvSpPr>
        <p:spPr>
          <a:xfrm>
            <a:off x="4500563" y="4724400"/>
            <a:ext cx="2690812" cy="647700"/>
          </a:xfrm>
          <a:prstGeom prst="rect">
            <a:avLst/>
          </a:prstGeom>
          <a:solidFill>
            <a:schemeClr val="accent2">
              <a:lumMod val="60000"/>
              <a:lumOff val="40000"/>
            </a:schemeClr>
          </a:solidFill>
          <a:ln>
            <a:solidFill>
              <a:schemeClr val="accent2">
                <a:lumMod val="75000"/>
              </a:schemeClr>
            </a:solidFill>
          </a:ln>
        </p:spPr>
        <p:txBody>
          <a:bodyPr wrap="none">
            <a:spAutoFit/>
          </a:bodyPr>
          <a:lstStyle/>
          <a:p>
            <a:pPr algn="ctr" fontAlgn="auto">
              <a:spcBef>
                <a:spcPts val="0"/>
              </a:spcBef>
              <a:spcAft>
                <a:spcPts val="0"/>
              </a:spcAft>
              <a:defRPr/>
            </a:pPr>
            <a:r>
              <a:rPr lang="ru-RU" b="1" i="1" dirty="0">
                <a:latin typeface="Times New Roman" pitchFamily="18" charset="0"/>
                <a:cs typeface="Times New Roman" pitchFamily="18" charset="0"/>
              </a:rPr>
              <a:t>Коллективные </a:t>
            </a:r>
          </a:p>
          <a:p>
            <a:pPr fontAlgn="auto">
              <a:spcBef>
                <a:spcPts val="0"/>
              </a:spcBef>
              <a:spcAft>
                <a:spcPts val="0"/>
              </a:spcAft>
              <a:defRPr/>
            </a:pPr>
            <a:r>
              <a:rPr lang="ru-RU" b="1" i="1" dirty="0">
                <a:latin typeface="Times New Roman" pitchFamily="18" charset="0"/>
                <a:cs typeface="Times New Roman" pitchFamily="18" charset="0"/>
              </a:rPr>
              <a:t>(социальные, групповые)</a:t>
            </a:r>
            <a:endParaRPr lang="ru-RU" dirty="0">
              <a:latin typeface="+mn-lt"/>
              <a:cs typeface="+mn-cs"/>
            </a:endParaRPr>
          </a:p>
        </p:txBody>
      </p:sp>
      <p:sp>
        <p:nvSpPr>
          <p:cNvPr id="16" name="Прямоугольник 15"/>
          <p:cNvSpPr/>
          <p:nvPr/>
        </p:nvSpPr>
        <p:spPr>
          <a:xfrm>
            <a:off x="5148263" y="5589588"/>
            <a:ext cx="1611312" cy="646112"/>
          </a:xfrm>
          <a:prstGeom prst="rect">
            <a:avLst/>
          </a:prstGeom>
          <a:solidFill>
            <a:schemeClr val="accent2">
              <a:lumMod val="60000"/>
              <a:lumOff val="40000"/>
            </a:schemeClr>
          </a:solidFill>
          <a:ln>
            <a:solidFill>
              <a:schemeClr val="accent2">
                <a:lumMod val="75000"/>
              </a:schemeClr>
            </a:solidFill>
          </a:ln>
        </p:spPr>
        <p:txBody>
          <a:bodyPr>
            <a:spAutoFit/>
          </a:bodyPr>
          <a:lstStyle/>
          <a:p>
            <a:pPr algn="ctr" fontAlgn="auto">
              <a:spcBef>
                <a:spcPts val="0"/>
              </a:spcBef>
              <a:spcAft>
                <a:spcPts val="0"/>
              </a:spcAft>
              <a:defRPr/>
            </a:pPr>
            <a:r>
              <a:rPr lang="ru-RU" b="1" i="1" dirty="0">
                <a:latin typeface="Times New Roman" pitchFamily="18" charset="0"/>
                <a:cs typeface="Times New Roman" pitchFamily="18" charset="0"/>
              </a:rPr>
              <a:t>Общечеловеческие</a:t>
            </a:r>
            <a:endParaRPr lang="ru-RU" dirty="0">
              <a:latin typeface="+mn-lt"/>
              <a:cs typeface="+mn-cs"/>
            </a:endParaRPr>
          </a:p>
        </p:txBody>
      </p:sp>
      <p:sp>
        <p:nvSpPr>
          <p:cNvPr id="17" name="Прямоугольник 16"/>
          <p:cNvSpPr/>
          <p:nvPr/>
        </p:nvSpPr>
        <p:spPr>
          <a:xfrm>
            <a:off x="7081838" y="2852738"/>
            <a:ext cx="2062162" cy="646112"/>
          </a:xfrm>
          <a:prstGeom prst="rect">
            <a:avLst/>
          </a:prstGeom>
          <a:solidFill>
            <a:schemeClr val="accent2">
              <a:lumMod val="60000"/>
              <a:lumOff val="40000"/>
            </a:schemeClr>
          </a:solidFill>
          <a:ln>
            <a:solidFill>
              <a:schemeClr val="accent2">
                <a:lumMod val="75000"/>
              </a:schemeClr>
            </a:solidFill>
          </a:ln>
        </p:spPr>
        <p:txBody>
          <a:bodyPr wrap="none">
            <a:spAutoFit/>
          </a:bodyPr>
          <a:lstStyle/>
          <a:p>
            <a:pPr fontAlgn="auto">
              <a:spcBef>
                <a:spcPts val="0"/>
              </a:spcBef>
              <a:spcAft>
                <a:spcPts val="0"/>
              </a:spcAft>
              <a:defRPr/>
            </a:pPr>
            <a:r>
              <a:rPr lang="ru-RU" b="1" i="1" dirty="0">
                <a:latin typeface="Times New Roman" pitchFamily="18" charset="0"/>
                <a:cs typeface="Times New Roman" pitchFamily="18" charset="0"/>
              </a:rPr>
              <a:t>Образовательные </a:t>
            </a:r>
          </a:p>
          <a:p>
            <a:pPr fontAlgn="auto">
              <a:spcBef>
                <a:spcPts val="0"/>
              </a:spcBef>
              <a:spcAft>
                <a:spcPts val="0"/>
              </a:spcAft>
              <a:defRPr/>
            </a:pPr>
            <a:r>
              <a:rPr lang="ru-RU" b="1" i="1" dirty="0">
                <a:latin typeface="Times New Roman" pitchFamily="18" charset="0"/>
                <a:cs typeface="Times New Roman" pitchFamily="18" charset="0"/>
              </a:rPr>
              <a:t>(познавательные)</a:t>
            </a:r>
            <a:endParaRPr lang="ru-RU" dirty="0">
              <a:latin typeface="+mn-lt"/>
              <a:cs typeface="+mn-cs"/>
            </a:endParaRPr>
          </a:p>
        </p:txBody>
      </p:sp>
      <p:sp>
        <p:nvSpPr>
          <p:cNvPr id="18" name="Прямоугольник 17"/>
          <p:cNvSpPr/>
          <p:nvPr/>
        </p:nvSpPr>
        <p:spPr>
          <a:xfrm>
            <a:off x="7308850" y="4365625"/>
            <a:ext cx="1560513" cy="368300"/>
          </a:xfrm>
          <a:prstGeom prst="rect">
            <a:avLst/>
          </a:prstGeom>
          <a:solidFill>
            <a:schemeClr val="accent2">
              <a:lumMod val="60000"/>
              <a:lumOff val="40000"/>
            </a:schemeClr>
          </a:solidFill>
          <a:ln>
            <a:solidFill>
              <a:schemeClr val="accent2">
                <a:lumMod val="50000"/>
              </a:schemeClr>
            </a:solidFill>
          </a:ln>
        </p:spPr>
        <p:txBody>
          <a:bodyPr wrap="none">
            <a:spAutoFit/>
          </a:bodyPr>
          <a:lstStyle/>
          <a:p>
            <a:pPr fontAlgn="auto">
              <a:spcBef>
                <a:spcPts val="0"/>
              </a:spcBef>
              <a:spcAft>
                <a:spcPts val="0"/>
              </a:spcAft>
              <a:defRPr/>
            </a:pPr>
            <a:r>
              <a:rPr lang="ru-RU" b="1" i="1" dirty="0">
                <a:latin typeface="Times New Roman" pitchFamily="18" charset="0"/>
                <a:cs typeface="Times New Roman" pitchFamily="18" charset="0"/>
              </a:rPr>
              <a:t>Развивающие</a:t>
            </a:r>
            <a:endParaRPr lang="ru-RU" dirty="0">
              <a:latin typeface="+mn-lt"/>
              <a:cs typeface="+mn-cs"/>
            </a:endParaRPr>
          </a:p>
        </p:txBody>
      </p:sp>
      <p:sp>
        <p:nvSpPr>
          <p:cNvPr id="19" name="Прямоугольник 18"/>
          <p:cNvSpPr/>
          <p:nvPr/>
        </p:nvSpPr>
        <p:spPr>
          <a:xfrm>
            <a:off x="7146925" y="3789363"/>
            <a:ext cx="1997075" cy="368300"/>
          </a:xfrm>
          <a:prstGeom prst="rect">
            <a:avLst/>
          </a:prstGeom>
          <a:solidFill>
            <a:schemeClr val="accent2">
              <a:lumMod val="60000"/>
              <a:lumOff val="40000"/>
            </a:schemeClr>
          </a:solidFill>
          <a:ln>
            <a:solidFill>
              <a:schemeClr val="accent2">
                <a:lumMod val="50000"/>
              </a:schemeClr>
            </a:solidFill>
          </a:ln>
        </p:spPr>
        <p:txBody>
          <a:bodyPr wrap="none">
            <a:spAutoFit/>
          </a:bodyPr>
          <a:lstStyle/>
          <a:p>
            <a:pPr fontAlgn="auto">
              <a:spcBef>
                <a:spcPts val="0"/>
              </a:spcBef>
              <a:spcAft>
                <a:spcPts val="0"/>
              </a:spcAft>
              <a:defRPr/>
            </a:pPr>
            <a:r>
              <a:rPr lang="ru-RU" b="1" i="1" dirty="0">
                <a:latin typeface="Times New Roman" pitchFamily="18" charset="0"/>
                <a:cs typeface="Times New Roman" pitchFamily="18" charset="0"/>
              </a:rPr>
              <a:t>Воспитательные</a:t>
            </a:r>
            <a:endParaRPr lang="ru-RU" dirty="0">
              <a:latin typeface="+mn-lt"/>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Прямоугольник 1"/>
          <p:cNvSpPr>
            <a:spLocks noChangeArrowheads="1"/>
          </p:cNvSpPr>
          <p:nvPr/>
        </p:nvSpPr>
        <p:spPr bwMode="auto">
          <a:xfrm>
            <a:off x="1835150" y="765175"/>
            <a:ext cx="4916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i="1">
                <a:latin typeface="Times New Roman" panose="02020603050405020304" pitchFamily="18" charset="0"/>
                <a:cs typeface="Times New Roman" panose="02020603050405020304" pitchFamily="18" charset="0"/>
              </a:rPr>
              <a:t>ЗАДАЧИ – качественные составляющие цели</a:t>
            </a:r>
            <a:endParaRPr lang="ru-RU" altLang="ru-RU">
              <a:latin typeface="Franklin Gothic Book" panose="020B0503020102020204" pitchFamily="34" charset="0"/>
            </a:endParaRPr>
          </a:p>
        </p:txBody>
      </p:sp>
      <p:sp>
        <p:nvSpPr>
          <p:cNvPr id="66563" name="Прямоугольник 4"/>
          <p:cNvSpPr>
            <a:spLocks noChangeArrowheads="1"/>
          </p:cNvSpPr>
          <p:nvPr/>
        </p:nvSpPr>
        <p:spPr bwMode="auto">
          <a:xfrm>
            <a:off x="179388" y="1268413"/>
            <a:ext cx="3240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i="1">
                <a:latin typeface="Times New Roman" panose="02020603050405020304" pitchFamily="18" charset="0"/>
                <a:cs typeface="Times New Roman" panose="02020603050405020304" pitchFamily="18" charset="0"/>
              </a:rPr>
              <a:t>ЗАДАЧА меньше по объему, чем цель</a:t>
            </a:r>
            <a:endParaRPr lang="ru-RU" altLang="ru-RU">
              <a:latin typeface="Franklin Gothic Book" panose="020B0503020102020204" pitchFamily="34" charset="0"/>
            </a:endParaRPr>
          </a:p>
        </p:txBody>
      </p:sp>
      <p:sp>
        <p:nvSpPr>
          <p:cNvPr id="66564" name="Прямоугольник 5"/>
          <p:cNvSpPr>
            <a:spLocks noChangeArrowheads="1"/>
          </p:cNvSpPr>
          <p:nvPr/>
        </p:nvSpPr>
        <p:spPr bwMode="auto">
          <a:xfrm>
            <a:off x="179388" y="1916113"/>
            <a:ext cx="2879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i="1">
                <a:latin typeface="Times New Roman" panose="02020603050405020304" pitchFamily="18" charset="0"/>
                <a:cs typeface="Times New Roman" panose="02020603050405020304" pitchFamily="18" charset="0"/>
              </a:rPr>
              <a:t>ЗАДАЧА – этап ( звено) на пути к цели</a:t>
            </a:r>
            <a:endParaRPr lang="ru-RU" altLang="ru-RU">
              <a:latin typeface="Franklin Gothic Book" panose="020B0503020102020204" pitchFamily="34" charset="0"/>
            </a:endParaRPr>
          </a:p>
        </p:txBody>
      </p:sp>
      <p:sp>
        <p:nvSpPr>
          <p:cNvPr id="66565" name="Прямоугольник 8"/>
          <p:cNvSpPr>
            <a:spLocks noChangeArrowheads="1"/>
          </p:cNvSpPr>
          <p:nvPr/>
        </p:nvSpPr>
        <p:spPr bwMode="auto">
          <a:xfrm>
            <a:off x="3652838" y="1125538"/>
            <a:ext cx="54911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i="1">
                <a:latin typeface="Times New Roman" panose="02020603050405020304" pitchFamily="18" charset="0"/>
                <a:cs typeface="Times New Roman" panose="02020603050405020304" pitchFamily="18" charset="0"/>
              </a:rPr>
              <a:t>ЗАДАЧИ группируются по удобным признакам (времени исполнения, ресурсам) и записываются в линейный список так, чтобы всегда можно было определить – когда и что необходимо сделать</a:t>
            </a:r>
          </a:p>
          <a:p>
            <a:pPr eaLnBrk="1" hangingPunct="1"/>
            <a:r>
              <a:rPr lang="ru-RU" altLang="ru-RU" b="1" i="1">
                <a:latin typeface="Times New Roman" panose="02020603050405020304" pitchFamily="18" charset="0"/>
                <a:cs typeface="Times New Roman" panose="02020603050405020304" pitchFamily="18" charset="0"/>
              </a:rPr>
              <a:t>Дробление должно быть обоснованным,  по значимым объектам работ</a:t>
            </a:r>
            <a:endParaRPr lang="ru-RU" altLang="ru-RU">
              <a:latin typeface="Franklin Gothic Book" panose="020B0503020102020204" pitchFamily="34" charset="0"/>
            </a:endParaRPr>
          </a:p>
        </p:txBody>
      </p:sp>
      <p:sp>
        <p:nvSpPr>
          <p:cNvPr id="7" name="Прямоугольник 6"/>
          <p:cNvSpPr/>
          <p:nvPr/>
        </p:nvSpPr>
        <p:spPr>
          <a:xfrm>
            <a:off x="107950" y="2781300"/>
            <a:ext cx="4248150" cy="1754188"/>
          </a:xfrm>
          <a:prstGeom prst="rect">
            <a:avLst/>
          </a:prstGeom>
        </p:spPr>
        <p:txBody>
          <a:bodyPr>
            <a:spAutoFit/>
          </a:bodyPr>
          <a:lstStyle/>
          <a:p>
            <a:pPr fontAlgn="auto">
              <a:spcBef>
                <a:spcPts val="0"/>
              </a:spcBef>
              <a:spcAft>
                <a:spcPts val="0"/>
              </a:spcAft>
              <a:defRPr/>
            </a:pPr>
            <a:r>
              <a:rPr lang="ru-RU" b="1" i="1" dirty="0">
                <a:latin typeface="Times New Roman" pitchFamily="18" charset="0"/>
                <a:cs typeface="Times New Roman" pitchFamily="18" charset="0"/>
              </a:rPr>
              <a:t>Ошибки при формулировании задач</a:t>
            </a:r>
          </a:p>
          <a:p>
            <a:pPr marL="285750" indent="-285750" fontAlgn="auto">
              <a:spcBef>
                <a:spcPts val="0"/>
              </a:spcBef>
              <a:spcAft>
                <a:spcPts val="0"/>
              </a:spcAft>
              <a:buFontTx/>
              <a:buChar char="-"/>
              <a:defRPr/>
            </a:pPr>
            <a:r>
              <a:rPr lang="ru-RU" i="1" dirty="0">
                <a:latin typeface="Times New Roman" pitchFamily="18" charset="0"/>
                <a:cs typeface="Times New Roman" pitchFamily="18" charset="0"/>
              </a:rPr>
              <a:t>«размельчение» на отдельные технологические части</a:t>
            </a:r>
          </a:p>
          <a:p>
            <a:pPr marL="285750" indent="-285750" fontAlgn="auto">
              <a:spcBef>
                <a:spcPts val="0"/>
              </a:spcBef>
              <a:spcAft>
                <a:spcPts val="0"/>
              </a:spcAft>
              <a:buFontTx/>
              <a:buChar char="-"/>
              <a:defRPr/>
            </a:pPr>
            <a:r>
              <a:rPr lang="ru-RU" i="1" dirty="0">
                <a:latin typeface="Times New Roman" pitchFamily="18" charset="0"/>
                <a:cs typeface="Times New Roman" pitchFamily="18" charset="0"/>
              </a:rPr>
              <a:t>слишком большое количество задач</a:t>
            </a:r>
          </a:p>
          <a:p>
            <a:pPr marL="285750" indent="-285750" fontAlgn="auto">
              <a:spcBef>
                <a:spcPts val="0"/>
              </a:spcBef>
              <a:spcAft>
                <a:spcPts val="0"/>
              </a:spcAft>
              <a:buFontTx/>
              <a:buChar char="-"/>
              <a:defRPr/>
            </a:pPr>
            <a:r>
              <a:rPr lang="ru-RU" i="1" dirty="0">
                <a:latin typeface="Times New Roman" pitchFamily="18" charset="0"/>
                <a:cs typeface="Times New Roman" pitchFamily="18" charset="0"/>
              </a:rPr>
              <a:t>не обоснованно малое количество задач</a:t>
            </a:r>
            <a:endParaRPr lang="ru-RU" dirty="0">
              <a:latin typeface="+mn-lt"/>
              <a:cs typeface="+mn-cs"/>
            </a:endParaRPr>
          </a:p>
        </p:txBody>
      </p:sp>
      <p:sp>
        <p:nvSpPr>
          <p:cNvPr id="8" name="Прямоугольник 7"/>
          <p:cNvSpPr/>
          <p:nvPr/>
        </p:nvSpPr>
        <p:spPr>
          <a:xfrm>
            <a:off x="179388" y="4652963"/>
            <a:ext cx="5688012" cy="2032000"/>
          </a:xfrm>
          <a:prstGeom prst="rect">
            <a:avLst/>
          </a:prstGeom>
        </p:spPr>
        <p:txBody>
          <a:bodyPr>
            <a:spAutoFit/>
          </a:bodyPr>
          <a:lstStyle/>
          <a:p>
            <a:pPr fontAlgn="auto">
              <a:spcBef>
                <a:spcPts val="0"/>
              </a:spcBef>
              <a:spcAft>
                <a:spcPts val="0"/>
              </a:spcAft>
              <a:defRPr/>
            </a:pPr>
            <a:r>
              <a:rPr lang="ru-RU" b="1" i="1" dirty="0">
                <a:latin typeface="Times New Roman" pitchFamily="18" charset="0"/>
                <a:cs typeface="Times New Roman" pitchFamily="18" charset="0"/>
              </a:rPr>
              <a:t>Разработка задач</a:t>
            </a:r>
          </a:p>
          <a:p>
            <a:pPr marL="285750" indent="-285750" fontAlgn="auto">
              <a:spcBef>
                <a:spcPts val="0"/>
              </a:spcBef>
              <a:spcAft>
                <a:spcPts val="0"/>
              </a:spcAft>
              <a:buFontTx/>
              <a:buChar char="-"/>
              <a:defRPr/>
            </a:pPr>
            <a:r>
              <a:rPr lang="ru-RU" i="1" dirty="0">
                <a:latin typeface="Times New Roman" pitchFamily="18" charset="0"/>
                <a:cs typeface="Times New Roman" pitchFamily="18" charset="0"/>
              </a:rPr>
              <a:t>разбить цель на отдельные этапы, выстроить их в последовательности решения</a:t>
            </a:r>
          </a:p>
          <a:p>
            <a:pPr marL="285750" indent="-285750" fontAlgn="auto">
              <a:spcBef>
                <a:spcPts val="0"/>
              </a:spcBef>
              <a:spcAft>
                <a:spcPts val="0"/>
              </a:spcAft>
              <a:buFontTx/>
              <a:buChar char="-"/>
              <a:defRPr/>
            </a:pPr>
            <a:r>
              <a:rPr lang="ru-RU" i="1" dirty="0">
                <a:latin typeface="Times New Roman" pitchFamily="18" charset="0"/>
                <a:cs typeface="Times New Roman" pitchFamily="18" charset="0"/>
              </a:rPr>
              <a:t>выяснить, приведет ли выполнение каждой из задач к достижению цели</a:t>
            </a:r>
          </a:p>
          <a:p>
            <a:pPr marL="285750" indent="-285750" fontAlgn="auto">
              <a:spcBef>
                <a:spcPts val="0"/>
              </a:spcBef>
              <a:spcAft>
                <a:spcPts val="0"/>
              </a:spcAft>
              <a:buFontTx/>
              <a:buChar char="-"/>
              <a:defRPr/>
            </a:pPr>
            <a:r>
              <a:rPr lang="ru-RU" i="1" dirty="0">
                <a:latin typeface="Times New Roman" pitchFamily="18" charset="0"/>
                <a:cs typeface="Times New Roman" pitchFamily="18" charset="0"/>
              </a:rPr>
              <a:t>выяснить, нет ли «побочных» для данной цели задач</a:t>
            </a:r>
          </a:p>
          <a:p>
            <a:pPr marL="285750" indent="-285750" fontAlgn="auto">
              <a:spcBef>
                <a:spcPts val="0"/>
              </a:spcBef>
              <a:spcAft>
                <a:spcPts val="0"/>
              </a:spcAft>
              <a:buFontTx/>
              <a:buChar char="-"/>
              <a:defRPr/>
            </a:pPr>
            <a:r>
              <a:rPr lang="ru-RU" i="1" dirty="0">
                <a:latin typeface="Times New Roman" pitchFamily="18" charset="0"/>
                <a:cs typeface="Times New Roman" pitchFamily="18" charset="0"/>
              </a:rPr>
              <a:t>выяснить, последовательно ли выстроены задачи</a:t>
            </a:r>
            <a:endParaRPr lang="ru-RU" dirty="0">
              <a:latin typeface="+mn-lt"/>
              <a:cs typeface="+mn-cs"/>
            </a:endParaRPr>
          </a:p>
        </p:txBody>
      </p:sp>
      <p:sp>
        <p:nvSpPr>
          <p:cNvPr id="10" name="Прямоугольник 9"/>
          <p:cNvSpPr/>
          <p:nvPr/>
        </p:nvSpPr>
        <p:spPr>
          <a:xfrm>
            <a:off x="5651500" y="4149725"/>
            <a:ext cx="1082675" cy="368300"/>
          </a:xfrm>
          <a:prstGeom prst="rect">
            <a:avLst/>
          </a:prstGeom>
          <a:ln w="38100">
            <a:solidFill>
              <a:schemeClr val="accent2">
                <a:lumMod val="50000"/>
              </a:schemeClr>
            </a:solidFill>
          </a:ln>
        </p:spPr>
        <p:txBody>
          <a:bodyPr wrap="none">
            <a:spAutoFit/>
          </a:bodyPr>
          <a:lstStyle/>
          <a:p>
            <a:pPr fontAlgn="auto">
              <a:spcBef>
                <a:spcPts val="0"/>
              </a:spcBef>
              <a:spcAft>
                <a:spcPts val="0"/>
              </a:spcAft>
              <a:defRPr/>
            </a:pPr>
            <a:r>
              <a:rPr lang="ru-RU" b="1" i="1" dirty="0">
                <a:latin typeface="Times New Roman" pitchFamily="18" charset="0"/>
                <a:cs typeface="Times New Roman" pitchFamily="18" charset="0"/>
              </a:rPr>
              <a:t>ЗАДАЧА</a:t>
            </a:r>
            <a:endParaRPr lang="ru-RU" dirty="0">
              <a:latin typeface="+mn-lt"/>
              <a:cs typeface="+mn-cs"/>
            </a:endParaRPr>
          </a:p>
        </p:txBody>
      </p:sp>
      <p:sp>
        <p:nvSpPr>
          <p:cNvPr id="15" name="Прямоугольник 14"/>
          <p:cNvSpPr/>
          <p:nvPr/>
        </p:nvSpPr>
        <p:spPr>
          <a:xfrm>
            <a:off x="4500563" y="4149725"/>
            <a:ext cx="1081087" cy="368300"/>
          </a:xfrm>
          <a:prstGeom prst="rect">
            <a:avLst/>
          </a:prstGeom>
          <a:ln w="38100">
            <a:solidFill>
              <a:schemeClr val="accent2">
                <a:lumMod val="50000"/>
              </a:schemeClr>
            </a:solidFill>
          </a:ln>
        </p:spPr>
        <p:txBody>
          <a:bodyPr wrap="none">
            <a:spAutoFit/>
          </a:bodyPr>
          <a:lstStyle/>
          <a:p>
            <a:pPr fontAlgn="auto">
              <a:spcBef>
                <a:spcPts val="0"/>
              </a:spcBef>
              <a:spcAft>
                <a:spcPts val="0"/>
              </a:spcAft>
              <a:defRPr/>
            </a:pPr>
            <a:r>
              <a:rPr lang="ru-RU" b="1" i="1" dirty="0">
                <a:latin typeface="Times New Roman" pitchFamily="18" charset="0"/>
                <a:cs typeface="Times New Roman" pitchFamily="18" charset="0"/>
              </a:rPr>
              <a:t>ЗАДАЧА</a:t>
            </a:r>
            <a:endParaRPr lang="ru-RU" dirty="0">
              <a:latin typeface="+mn-lt"/>
              <a:cs typeface="+mn-cs"/>
            </a:endParaRPr>
          </a:p>
        </p:txBody>
      </p:sp>
      <p:sp>
        <p:nvSpPr>
          <p:cNvPr id="16" name="Прямоугольник 15"/>
          <p:cNvSpPr/>
          <p:nvPr/>
        </p:nvSpPr>
        <p:spPr>
          <a:xfrm>
            <a:off x="6804025" y="4149725"/>
            <a:ext cx="1082675" cy="368300"/>
          </a:xfrm>
          <a:prstGeom prst="rect">
            <a:avLst/>
          </a:prstGeom>
          <a:ln w="38100">
            <a:solidFill>
              <a:schemeClr val="accent2">
                <a:lumMod val="50000"/>
              </a:schemeClr>
            </a:solidFill>
          </a:ln>
        </p:spPr>
        <p:txBody>
          <a:bodyPr wrap="none">
            <a:spAutoFit/>
          </a:bodyPr>
          <a:lstStyle/>
          <a:p>
            <a:pPr fontAlgn="auto">
              <a:spcBef>
                <a:spcPts val="0"/>
              </a:spcBef>
              <a:spcAft>
                <a:spcPts val="0"/>
              </a:spcAft>
              <a:defRPr/>
            </a:pPr>
            <a:r>
              <a:rPr lang="ru-RU" b="1" i="1" dirty="0">
                <a:latin typeface="Times New Roman" pitchFamily="18" charset="0"/>
                <a:cs typeface="Times New Roman" pitchFamily="18" charset="0"/>
              </a:rPr>
              <a:t>ЗАДАЧА</a:t>
            </a:r>
            <a:endParaRPr lang="ru-RU" dirty="0">
              <a:latin typeface="+mn-lt"/>
              <a:cs typeface="+mn-cs"/>
            </a:endParaRPr>
          </a:p>
        </p:txBody>
      </p:sp>
      <p:sp>
        <p:nvSpPr>
          <p:cNvPr id="17" name="Прямоугольник 16"/>
          <p:cNvSpPr/>
          <p:nvPr/>
        </p:nvSpPr>
        <p:spPr>
          <a:xfrm>
            <a:off x="7885113" y="4149725"/>
            <a:ext cx="1081087" cy="368300"/>
          </a:xfrm>
          <a:prstGeom prst="rect">
            <a:avLst/>
          </a:prstGeom>
          <a:ln w="38100">
            <a:solidFill>
              <a:schemeClr val="accent2">
                <a:lumMod val="50000"/>
              </a:schemeClr>
            </a:solidFill>
          </a:ln>
        </p:spPr>
        <p:txBody>
          <a:bodyPr wrap="none">
            <a:spAutoFit/>
          </a:bodyPr>
          <a:lstStyle/>
          <a:p>
            <a:pPr fontAlgn="auto">
              <a:spcBef>
                <a:spcPts val="0"/>
              </a:spcBef>
              <a:spcAft>
                <a:spcPts val="0"/>
              </a:spcAft>
              <a:defRPr/>
            </a:pPr>
            <a:r>
              <a:rPr lang="ru-RU" b="1" i="1" dirty="0">
                <a:latin typeface="Times New Roman" pitchFamily="18" charset="0"/>
                <a:cs typeface="Times New Roman" pitchFamily="18" charset="0"/>
              </a:rPr>
              <a:t>ЗАДАЧА</a:t>
            </a:r>
            <a:endParaRPr lang="ru-RU" dirty="0">
              <a:latin typeface="+mn-lt"/>
              <a:cs typeface="+mn-cs"/>
            </a:endParaRPr>
          </a:p>
        </p:txBody>
      </p:sp>
      <p:sp>
        <p:nvSpPr>
          <p:cNvPr id="18" name="Прямоугольник 17"/>
          <p:cNvSpPr/>
          <p:nvPr/>
        </p:nvSpPr>
        <p:spPr>
          <a:xfrm>
            <a:off x="6443663" y="3068638"/>
            <a:ext cx="895350" cy="369887"/>
          </a:xfrm>
          <a:prstGeom prst="rect">
            <a:avLst/>
          </a:prstGeom>
          <a:ln w="38100">
            <a:solidFill>
              <a:schemeClr val="accent2">
                <a:lumMod val="50000"/>
              </a:schemeClr>
            </a:solidFill>
          </a:ln>
        </p:spPr>
        <p:txBody>
          <a:bodyPr>
            <a:spAutoFit/>
          </a:bodyPr>
          <a:lstStyle/>
          <a:p>
            <a:pPr fontAlgn="auto">
              <a:spcBef>
                <a:spcPts val="0"/>
              </a:spcBef>
              <a:spcAft>
                <a:spcPts val="0"/>
              </a:spcAft>
              <a:defRPr/>
            </a:pPr>
            <a:r>
              <a:rPr lang="ru-RU" b="1" i="1" dirty="0">
                <a:latin typeface="Times New Roman" pitchFamily="18" charset="0"/>
                <a:cs typeface="Times New Roman" pitchFamily="18" charset="0"/>
              </a:rPr>
              <a:t>ЦЕЛЬ</a:t>
            </a:r>
            <a:endParaRPr lang="ru-RU" dirty="0">
              <a:latin typeface="+mn-lt"/>
              <a:cs typeface="+mn-cs"/>
            </a:endParaRPr>
          </a:p>
        </p:txBody>
      </p:sp>
      <p:sp>
        <p:nvSpPr>
          <p:cNvPr id="19" name="Прямоугольник 18"/>
          <p:cNvSpPr/>
          <p:nvPr/>
        </p:nvSpPr>
        <p:spPr>
          <a:xfrm>
            <a:off x="6300788" y="5516563"/>
            <a:ext cx="1439862" cy="369887"/>
          </a:xfrm>
          <a:prstGeom prst="rect">
            <a:avLst/>
          </a:prstGeom>
          <a:ln w="38100">
            <a:solidFill>
              <a:schemeClr val="accent2">
                <a:lumMod val="75000"/>
              </a:schemeClr>
            </a:solidFill>
          </a:ln>
        </p:spPr>
        <p:txBody>
          <a:bodyPr wrap="none">
            <a:spAutoFit/>
          </a:bodyPr>
          <a:lstStyle/>
          <a:p>
            <a:pPr fontAlgn="auto">
              <a:spcBef>
                <a:spcPts val="0"/>
              </a:spcBef>
              <a:spcAft>
                <a:spcPts val="0"/>
              </a:spcAft>
              <a:defRPr/>
            </a:pPr>
            <a:r>
              <a:rPr lang="ru-RU" b="1" i="1" dirty="0">
                <a:latin typeface="Times New Roman" pitchFamily="18" charset="0"/>
                <a:cs typeface="Times New Roman" pitchFamily="18" charset="0"/>
              </a:rPr>
              <a:t>РЕЗУЛЬТАТ</a:t>
            </a:r>
            <a:endParaRPr lang="ru-RU" dirty="0">
              <a:latin typeface="+mn-lt"/>
              <a:cs typeface="+mn-cs"/>
            </a:endParaRPr>
          </a:p>
        </p:txBody>
      </p:sp>
      <p:cxnSp>
        <p:nvCxnSpPr>
          <p:cNvPr id="4" name="Прямая со стрелкой 3"/>
          <p:cNvCxnSpPr/>
          <p:nvPr/>
        </p:nvCxnSpPr>
        <p:spPr>
          <a:xfrm flipH="1">
            <a:off x="7380288" y="4581525"/>
            <a:ext cx="1152525" cy="8636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5003800" y="4581525"/>
            <a:ext cx="1439863" cy="8636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6948488" y="3500438"/>
            <a:ext cx="719137" cy="649287"/>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7164388" y="3429000"/>
            <a:ext cx="1584325" cy="6477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a:off x="5148263" y="3429000"/>
            <a:ext cx="1584325" cy="720725"/>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6151563" y="4491038"/>
            <a:ext cx="723900" cy="954087"/>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a:off x="7019925" y="4508500"/>
            <a:ext cx="428625" cy="936625"/>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6156325" y="3500438"/>
            <a:ext cx="708025" cy="649287"/>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6582" name="Прямоугольник 21"/>
          <p:cNvSpPr>
            <a:spLocks noChangeArrowheads="1"/>
          </p:cNvSpPr>
          <p:nvPr/>
        </p:nvSpPr>
        <p:spPr bwMode="auto">
          <a:xfrm>
            <a:off x="250825" y="115888"/>
            <a:ext cx="8648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       Цель</a:t>
            </a:r>
            <a:r>
              <a:rPr lang="ru-RU" altLang="ru-RU">
                <a:latin typeface="Calibri" panose="020F0502020204030204" pitchFamily="34" charset="0"/>
              </a:rPr>
              <a:t> разбивается на </a:t>
            </a:r>
            <a:r>
              <a:rPr lang="ru-RU" altLang="ru-RU" b="1">
                <a:latin typeface="Calibri" panose="020F0502020204030204" pitchFamily="34" charset="0"/>
              </a:rPr>
              <a:t>задачи</a:t>
            </a:r>
            <a:r>
              <a:rPr lang="ru-RU" altLang="ru-RU">
                <a:latin typeface="Calibri" panose="020F0502020204030204" pitchFamily="34" charset="0"/>
              </a:rPr>
              <a:t> - её составные части – подцели, постепенно достигаемые участниками урока в ходе смены видов деятельности.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Прямоугольник 1"/>
          <p:cNvSpPr>
            <a:spLocks noChangeArrowheads="1"/>
          </p:cNvSpPr>
          <p:nvPr/>
        </p:nvSpPr>
        <p:spPr bwMode="auto">
          <a:xfrm>
            <a:off x="1187450" y="0"/>
            <a:ext cx="6450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3200" b="1" i="1">
                <a:latin typeface="Times New Roman" panose="02020603050405020304" pitchFamily="18" charset="0"/>
                <a:cs typeface="Times New Roman" panose="02020603050405020304" pitchFamily="18" charset="0"/>
              </a:rPr>
              <a:t>Диагностично поставленная цель</a:t>
            </a:r>
            <a:endParaRPr lang="ru-RU" altLang="ru-RU" sz="3200">
              <a:latin typeface="Franklin Gothic Book" panose="020B0503020102020204" pitchFamily="34" charset="0"/>
            </a:endParaRPr>
          </a:p>
        </p:txBody>
      </p:sp>
      <p:sp>
        <p:nvSpPr>
          <p:cNvPr id="67587" name="Прямоугольник 2"/>
          <p:cNvSpPr>
            <a:spLocks noChangeArrowheads="1"/>
          </p:cNvSpPr>
          <p:nvPr/>
        </p:nvSpPr>
        <p:spPr bwMode="auto">
          <a:xfrm>
            <a:off x="323850" y="549275"/>
            <a:ext cx="8474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i="1">
                <a:latin typeface="Times New Roman" panose="02020603050405020304" pitchFamily="18" charset="0"/>
                <a:cs typeface="Times New Roman" panose="02020603050405020304" pitchFamily="18" charset="0"/>
              </a:rPr>
              <a:t>       Цель должна быть сформулирована точно и определенно, так, чтобы можно было однозначно сделать вывод о  степени ее реализации и построить определенный дидактический процесс, гарантирующий ее достижение за определенное время.</a:t>
            </a:r>
          </a:p>
        </p:txBody>
      </p:sp>
      <p:sp>
        <p:nvSpPr>
          <p:cNvPr id="4" name="Прямоугольник 3"/>
          <p:cNvSpPr/>
          <p:nvPr/>
        </p:nvSpPr>
        <p:spPr>
          <a:xfrm>
            <a:off x="684213" y="2708275"/>
            <a:ext cx="1838325" cy="369888"/>
          </a:xfrm>
          <a:prstGeom prst="rect">
            <a:avLst/>
          </a:prstGeom>
          <a:solidFill>
            <a:schemeClr val="accent6">
              <a:lumMod val="40000"/>
              <a:lumOff val="60000"/>
            </a:schemeClr>
          </a:solidFill>
          <a:ln>
            <a:solidFill>
              <a:schemeClr val="accent2">
                <a:lumMod val="50000"/>
              </a:schemeClr>
            </a:solidFill>
          </a:ln>
        </p:spPr>
        <p:txBody>
          <a:bodyPr>
            <a:spAutoFit/>
          </a:bodyPr>
          <a:lstStyle/>
          <a:p>
            <a:pPr algn="ctr" fontAlgn="auto">
              <a:spcBef>
                <a:spcPts val="0"/>
              </a:spcBef>
              <a:spcAft>
                <a:spcPts val="0"/>
              </a:spcAft>
              <a:defRPr/>
            </a:pPr>
            <a:r>
              <a:rPr lang="ru-RU" b="1" i="1" dirty="0">
                <a:latin typeface="Times New Roman" pitchFamily="18" charset="0"/>
                <a:cs typeface="Times New Roman" pitchFamily="18" charset="0"/>
              </a:rPr>
              <a:t>Конкретность</a:t>
            </a:r>
            <a:endParaRPr lang="ru-RU" dirty="0">
              <a:latin typeface="+mn-lt"/>
              <a:cs typeface="+mn-cs"/>
            </a:endParaRPr>
          </a:p>
        </p:txBody>
      </p:sp>
      <p:sp>
        <p:nvSpPr>
          <p:cNvPr id="9" name="Прямоугольник 8"/>
          <p:cNvSpPr/>
          <p:nvPr/>
        </p:nvSpPr>
        <p:spPr>
          <a:xfrm>
            <a:off x="684213" y="3716338"/>
            <a:ext cx="1814512" cy="368300"/>
          </a:xfrm>
          <a:prstGeom prst="rect">
            <a:avLst/>
          </a:prstGeom>
          <a:solidFill>
            <a:schemeClr val="accent6">
              <a:lumMod val="40000"/>
              <a:lumOff val="60000"/>
            </a:schemeClr>
          </a:solidFill>
          <a:ln>
            <a:solidFill>
              <a:schemeClr val="accent2">
                <a:lumMod val="50000"/>
              </a:schemeClr>
            </a:solidFill>
          </a:ln>
        </p:spPr>
        <p:txBody>
          <a:bodyPr>
            <a:spAutoFit/>
          </a:bodyPr>
          <a:lstStyle/>
          <a:p>
            <a:pPr algn="ctr" fontAlgn="auto">
              <a:spcBef>
                <a:spcPts val="0"/>
              </a:spcBef>
              <a:spcAft>
                <a:spcPts val="0"/>
              </a:spcAft>
              <a:defRPr/>
            </a:pPr>
            <a:r>
              <a:rPr lang="ru-RU" b="1" i="1" dirty="0">
                <a:latin typeface="Times New Roman" pitchFamily="18" charset="0"/>
                <a:cs typeface="Times New Roman" pitchFamily="18" charset="0"/>
              </a:rPr>
              <a:t>Измеримость</a:t>
            </a:r>
            <a:endParaRPr lang="ru-RU" dirty="0">
              <a:latin typeface="+mn-lt"/>
              <a:cs typeface="+mn-cs"/>
            </a:endParaRPr>
          </a:p>
        </p:txBody>
      </p:sp>
      <p:sp>
        <p:nvSpPr>
          <p:cNvPr id="10" name="Прямоугольник 9"/>
          <p:cNvSpPr/>
          <p:nvPr/>
        </p:nvSpPr>
        <p:spPr>
          <a:xfrm>
            <a:off x="601663" y="4357688"/>
            <a:ext cx="1954212" cy="369887"/>
          </a:xfrm>
          <a:prstGeom prst="rect">
            <a:avLst/>
          </a:prstGeom>
          <a:solidFill>
            <a:schemeClr val="accent6">
              <a:lumMod val="40000"/>
              <a:lumOff val="60000"/>
            </a:schemeClr>
          </a:solidFill>
          <a:ln>
            <a:solidFill>
              <a:schemeClr val="accent2">
                <a:lumMod val="50000"/>
              </a:schemeClr>
            </a:solidFill>
          </a:ln>
        </p:spPr>
        <p:txBody>
          <a:bodyPr>
            <a:spAutoFit/>
          </a:bodyPr>
          <a:lstStyle/>
          <a:p>
            <a:pPr algn="ctr" fontAlgn="auto">
              <a:spcBef>
                <a:spcPts val="0"/>
              </a:spcBef>
              <a:spcAft>
                <a:spcPts val="0"/>
              </a:spcAft>
              <a:defRPr/>
            </a:pPr>
            <a:r>
              <a:rPr lang="ru-RU" b="1" i="1" dirty="0">
                <a:latin typeface="Times New Roman" pitchFamily="18" charset="0"/>
                <a:cs typeface="Times New Roman" pitchFamily="18" charset="0"/>
              </a:rPr>
              <a:t>Достижимость</a:t>
            </a:r>
            <a:endParaRPr lang="ru-RU" dirty="0">
              <a:latin typeface="+mn-lt"/>
              <a:cs typeface="+mn-cs"/>
            </a:endParaRPr>
          </a:p>
        </p:txBody>
      </p:sp>
      <p:sp>
        <p:nvSpPr>
          <p:cNvPr id="11" name="Прямоугольник 10"/>
          <p:cNvSpPr/>
          <p:nvPr/>
        </p:nvSpPr>
        <p:spPr>
          <a:xfrm>
            <a:off x="755650" y="4868863"/>
            <a:ext cx="1830388" cy="923925"/>
          </a:xfrm>
          <a:prstGeom prst="rect">
            <a:avLst/>
          </a:prstGeom>
          <a:solidFill>
            <a:schemeClr val="accent6">
              <a:lumMod val="40000"/>
              <a:lumOff val="60000"/>
            </a:schemeClr>
          </a:solidFill>
          <a:ln>
            <a:solidFill>
              <a:schemeClr val="accent2">
                <a:lumMod val="50000"/>
              </a:schemeClr>
            </a:solidFill>
          </a:ln>
        </p:spPr>
        <p:txBody>
          <a:bodyPr>
            <a:spAutoFit/>
          </a:bodyPr>
          <a:lstStyle/>
          <a:p>
            <a:pPr algn="ctr" fontAlgn="auto">
              <a:spcBef>
                <a:spcPts val="0"/>
              </a:spcBef>
              <a:spcAft>
                <a:spcPts val="0"/>
              </a:spcAft>
              <a:defRPr/>
            </a:pPr>
            <a:r>
              <a:rPr lang="ru-RU" b="1" i="1" dirty="0">
                <a:latin typeface="Times New Roman" pitchFamily="18" charset="0"/>
                <a:cs typeface="Times New Roman" pitchFamily="18" charset="0"/>
              </a:rPr>
              <a:t>Ориентированность </a:t>
            </a:r>
          </a:p>
          <a:p>
            <a:pPr algn="ctr" fontAlgn="auto">
              <a:spcBef>
                <a:spcPts val="0"/>
              </a:spcBef>
              <a:spcAft>
                <a:spcPts val="0"/>
              </a:spcAft>
              <a:defRPr/>
            </a:pPr>
            <a:r>
              <a:rPr lang="ru-RU" b="1" i="1" dirty="0">
                <a:latin typeface="Times New Roman" pitchFamily="18" charset="0"/>
                <a:cs typeface="Times New Roman" pitchFamily="18" charset="0"/>
              </a:rPr>
              <a:t>на результат</a:t>
            </a:r>
            <a:endParaRPr lang="ru-RU" dirty="0">
              <a:latin typeface="+mn-lt"/>
              <a:cs typeface="+mn-cs"/>
            </a:endParaRPr>
          </a:p>
        </p:txBody>
      </p:sp>
      <p:sp>
        <p:nvSpPr>
          <p:cNvPr id="12" name="Прямоугольник 11"/>
          <p:cNvSpPr/>
          <p:nvPr/>
        </p:nvSpPr>
        <p:spPr>
          <a:xfrm>
            <a:off x="468313" y="5876925"/>
            <a:ext cx="2446337" cy="646113"/>
          </a:xfrm>
          <a:prstGeom prst="rect">
            <a:avLst/>
          </a:prstGeom>
          <a:solidFill>
            <a:schemeClr val="accent6">
              <a:lumMod val="40000"/>
              <a:lumOff val="60000"/>
            </a:schemeClr>
          </a:solidFill>
          <a:ln>
            <a:solidFill>
              <a:schemeClr val="accent2">
                <a:lumMod val="50000"/>
              </a:schemeClr>
            </a:solidFill>
          </a:ln>
        </p:spPr>
        <p:txBody>
          <a:bodyPr wrap="none">
            <a:spAutoFit/>
          </a:bodyPr>
          <a:lstStyle/>
          <a:p>
            <a:pPr algn="ctr" fontAlgn="auto">
              <a:spcBef>
                <a:spcPts val="0"/>
              </a:spcBef>
              <a:spcAft>
                <a:spcPts val="0"/>
              </a:spcAft>
              <a:defRPr/>
            </a:pPr>
            <a:r>
              <a:rPr lang="ru-RU" b="1" i="1" dirty="0">
                <a:latin typeface="Times New Roman" pitchFamily="18" charset="0"/>
                <a:cs typeface="Times New Roman" pitchFamily="18" charset="0"/>
              </a:rPr>
              <a:t>Соотносимость</a:t>
            </a:r>
          </a:p>
          <a:p>
            <a:pPr fontAlgn="auto">
              <a:spcBef>
                <a:spcPts val="0"/>
              </a:spcBef>
              <a:spcAft>
                <a:spcPts val="0"/>
              </a:spcAft>
              <a:defRPr/>
            </a:pPr>
            <a:r>
              <a:rPr lang="ru-RU" b="1" i="1" dirty="0">
                <a:latin typeface="Times New Roman" pitchFamily="18" charset="0"/>
                <a:cs typeface="Times New Roman" pitchFamily="18" charset="0"/>
              </a:rPr>
              <a:t>с конкретным сроком</a:t>
            </a:r>
            <a:endParaRPr lang="ru-RU" dirty="0">
              <a:latin typeface="+mn-lt"/>
              <a:cs typeface="+mn-cs"/>
            </a:endParaRPr>
          </a:p>
        </p:txBody>
      </p:sp>
      <p:sp>
        <p:nvSpPr>
          <p:cNvPr id="13" name="Прямоугольник 12"/>
          <p:cNvSpPr/>
          <p:nvPr/>
        </p:nvSpPr>
        <p:spPr>
          <a:xfrm>
            <a:off x="3492500" y="2205038"/>
            <a:ext cx="4938713" cy="1200150"/>
          </a:xfrm>
          <a:prstGeom prst="rect">
            <a:avLst/>
          </a:prstGeom>
          <a:solidFill>
            <a:schemeClr val="accent6">
              <a:lumMod val="40000"/>
              <a:lumOff val="60000"/>
            </a:schemeClr>
          </a:solidFill>
          <a:ln>
            <a:solidFill>
              <a:schemeClr val="accent2">
                <a:lumMod val="50000"/>
              </a:schemeClr>
            </a:solidFill>
          </a:ln>
        </p:spPr>
        <p:txBody>
          <a:bodyPr>
            <a:spAutoFit/>
          </a:bodyPr>
          <a:lstStyle/>
          <a:p>
            <a:pPr fontAlgn="auto">
              <a:spcBef>
                <a:spcPts val="0"/>
              </a:spcBef>
              <a:spcAft>
                <a:spcPts val="0"/>
              </a:spcAft>
              <a:defRPr/>
            </a:pPr>
            <a:r>
              <a:rPr lang="ru-RU" b="1" i="1" dirty="0">
                <a:latin typeface="Times New Roman" pitchFamily="18" charset="0"/>
                <a:cs typeface="Times New Roman" pitchFamily="18" charset="0"/>
              </a:rPr>
              <a:t>Цель должна быть четко сформулирована, не абстрактна, а направлена  на изменение конкретной ситуации, привязана к конкретной проблеме.</a:t>
            </a:r>
          </a:p>
        </p:txBody>
      </p:sp>
      <p:sp>
        <p:nvSpPr>
          <p:cNvPr id="14" name="Прямоугольник 13"/>
          <p:cNvSpPr/>
          <p:nvPr/>
        </p:nvSpPr>
        <p:spPr>
          <a:xfrm>
            <a:off x="3563938" y="3500438"/>
            <a:ext cx="4962525" cy="923925"/>
          </a:xfrm>
          <a:prstGeom prst="rect">
            <a:avLst/>
          </a:prstGeom>
          <a:solidFill>
            <a:schemeClr val="accent6">
              <a:lumMod val="40000"/>
              <a:lumOff val="60000"/>
            </a:schemeClr>
          </a:solidFill>
          <a:ln>
            <a:solidFill>
              <a:schemeClr val="accent2">
                <a:lumMod val="50000"/>
              </a:schemeClr>
            </a:solidFill>
          </a:ln>
        </p:spPr>
        <p:txBody>
          <a:bodyPr>
            <a:spAutoFit/>
          </a:bodyPr>
          <a:lstStyle/>
          <a:p>
            <a:pPr fontAlgn="auto">
              <a:spcBef>
                <a:spcPts val="0"/>
              </a:spcBef>
              <a:spcAft>
                <a:spcPts val="0"/>
              </a:spcAft>
              <a:defRPr/>
            </a:pPr>
            <a:r>
              <a:rPr lang="ru-RU" b="1" i="1" dirty="0">
                <a:latin typeface="Times New Roman" pitchFamily="18" charset="0"/>
                <a:cs typeface="Times New Roman" pitchFamily="18" charset="0"/>
              </a:rPr>
              <a:t>Если у цели нет конкретных параметров, то невозможно определить – достигнут ли результат</a:t>
            </a:r>
            <a:endParaRPr lang="ru-RU" dirty="0">
              <a:latin typeface="+mn-lt"/>
              <a:cs typeface="+mn-cs"/>
            </a:endParaRPr>
          </a:p>
        </p:txBody>
      </p:sp>
      <p:sp>
        <p:nvSpPr>
          <p:cNvPr id="15" name="Прямоугольник 14"/>
          <p:cNvSpPr/>
          <p:nvPr/>
        </p:nvSpPr>
        <p:spPr>
          <a:xfrm>
            <a:off x="3635375" y="4508500"/>
            <a:ext cx="4919663" cy="369888"/>
          </a:xfrm>
          <a:prstGeom prst="rect">
            <a:avLst/>
          </a:prstGeom>
          <a:solidFill>
            <a:schemeClr val="accent6">
              <a:lumMod val="40000"/>
              <a:lumOff val="60000"/>
            </a:schemeClr>
          </a:solidFill>
          <a:ln>
            <a:solidFill>
              <a:schemeClr val="accent2">
                <a:lumMod val="50000"/>
              </a:schemeClr>
            </a:solidFill>
          </a:ln>
        </p:spPr>
        <p:txBody>
          <a:bodyPr>
            <a:spAutoFit/>
          </a:bodyPr>
          <a:lstStyle/>
          <a:p>
            <a:pPr fontAlgn="auto">
              <a:spcBef>
                <a:spcPts val="0"/>
              </a:spcBef>
              <a:spcAft>
                <a:spcPts val="0"/>
              </a:spcAft>
              <a:defRPr/>
            </a:pPr>
            <a:r>
              <a:rPr lang="ru-RU" b="1" i="1" dirty="0">
                <a:latin typeface="Times New Roman" pitchFamily="18" charset="0"/>
                <a:cs typeface="Times New Roman" pitchFamily="18" charset="0"/>
              </a:rPr>
              <a:t>Цель должна быть реалистичной</a:t>
            </a:r>
            <a:endParaRPr lang="ru-RU" dirty="0">
              <a:latin typeface="+mn-lt"/>
              <a:cs typeface="+mn-cs"/>
            </a:endParaRPr>
          </a:p>
        </p:txBody>
      </p:sp>
      <p:sp>
        <p:nvSpPr>
          <p:cNvPr id="16" name="Прямоугольник 15"/>
          <p:cNvSpPr/>
          <p:nvPr/>
        </p:nvSpPr>
        <p:spPr>
          <a:xfrm>
            <a:off x="3635375" y="5084763"/>
            <a:ext cx="4957763" cy="646112"/>
          </a:xfrm>
          <a:prstGeom prst="rect">
            <a:avLst/>
          </a:prstGeom>
          <a:solidFill>
            <a:schemeClr val="accent6">
              <a:lumMod val="40000"/>
              <a:lumOff val="60000"/>
            </a:schemeClr>
          </a:solidFill>
          <a:ln>
            <a:solidFill>
              <a:schemeClr val="accent2">
                <a:lumMod val="50000"/>
              </a:schemeClr>
            </a:solidFill>
          </a:ln>
        </p:spPr>
        <p:txBody>
          <a:bodyPr>
            <a:spAutoFit/>
          </a:bodyPr>
          <a:lstStyle/>
          <a:p>
            <a:pPr fontAlgn="auto">
              <a:spcBef>
                <a:spcPts val="0"/>
              </a:spcBef>
              <a:spcAft>
                <a:spcPts val="0"/>
              </a:spcAft>
              <a:defRPr/>
            </a:pPr>
            <a:r>
              <a:rPr lang="ru-RU" b="1" i="1" dirty="0">
                <a:latin typeface="Times New Roman" pitchFamily="18" charset="0"/>
                <a:cs typeface="Times New Roman" pitchFamily="18" charset="0"/>
              </a:rPr>
              <a:t>Цели определяются результатом, а не процессом работы</a:t>
            </a:r>
            <a:endParaRPr lang="ru-RU" dirty="0">
              <a:latin typeface="+mn-lt"/>
              <a:cs typeface="+mn-cs"/>
            </a:endParaRPr>
          </a:p>
        </p:txBody>
      </p:sp>
      <p:sp>
        <p:nvSpPr>
          <p:cNvPr id="17" name="Прямоугольник 16"/>
          <p:cNvSpPr/>
          <p:nvPr/>
        </p:nvSpPr>
        <p:spPr>
          <a:xfrm>
            <a:off x="3708400" y="5949950"/>
            <a:ext cx="4957763" cy="646113"/>
          </a:xfrm>
          <a:prstGeom prst="rect">
            <a:avLst/>
          </a:prstGeom>
          <a:solidFill>
            <a:schemeClr val="accent6">
              <a:lumMod val="40000"/>
              <a:lumOff val="60000"/>
            </a:schemeClr>
          </a:solidFill>
          <a:ln>
            <a:solidFill>
              <a:schemeClr val="accent2">
                <a:lumMod val="50000"/>
              </a:schemeClr>
            </a:solidFill>
          </a:ln>
        </p:spPr>
        <p:txBody>
          <a:bodyPr>
            <a:spAutoFit/>
          </a:bodyPr>
          <a:lstStyle/>
          <a:p>
            <a:pPr fontAlgn="auto">
              <a:spcBef>
                <a:spcPts val="0"/>
              </a:spcBef>
              <a:spcAft>
                <a:spcPts val="0"/>
              </a:spcAft>
              <a:defRPr/>
            </a:pPr>
            <a:r>
              <a:rPr lang="ru-RU" b="1" i="1" dirty="0">
                <a:latin typeface="Times New Roman" pitchFamily="18" charset="0"/>
                <a:cs typeface="Times New Roman" pitchFamily="18" charset="0"/>
              </a:rPr>
              <a:t>Цель должна быть выполнима в определенном временном измерении</a:t>
            </a:r>
            <a:endParaRPr lang="ru-RU" dirty="0">
              <a:latin typeface="+mn-lt"/>
              <a:cs typeface="+mn-cs"/>
            </a:endParaRPr>
          </a:p>
        </p:txBody>
      </p:sp>
      <p:sp>
        <p:nvSpPr>
          <p:cNvPr id="5" name="Стрелка вправо 4"/>
          <p:cNvSpPr/>
          <p:nvPr/>
        </p:nvSpPr>
        <p:spPr>
          <a:xfrm>
            <a:off x="2700338" y="2781300"/>
            <a:ext cx="673100" cy="92075"/>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Стрелка вправо 18"/>
          <p:cNvSpPr/>
          <p:nvPr/>
        </p:nvSpPr>
        <p:spPr>
          <a:xfrm>
            <a:off x="2700338" y="3933825"/>
            <a:ext cx="674687" cy="92075"/>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Стрелка вправо 19"/>
          <p:cNvSpPr/>
          <p:nvPr/>
        </p:nvSpPr>
        <p:spPr>
          <a:xfrm>
            <a:off x="2771775" y="4652963"/>
            <a:ext cx="674688" cy="93662"/>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 name="Стрелка вправо 20"/>
          <p:cNvSpPr/>
          <p:nvPr/>
        </p:nvSpPr>
        <p:spPr>
          <a:xfrm>
            <a:off x="2771775" y="5300663"/>
            <a:ext cx="674688" cy="92075"/>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Стрелка вправо 21"/>
          <p:cNvSpPr/>
          <p:nvPr/>
        </p:nvSpPr>
        <p:spPr>
          <a:xfrm>
            <a:off x="2987675" y="6165850"/>
            <a:ext cx="674688" cy="92075"/>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7603" name="Прямоугольник 1"/>
          <p:cNvSpPr>
            <a:spLocks noChangeArrowheads="1"/>
          </p:cNvSpPr>
          <p:nvPr/>
        </p:nvSpPr>
        <p:spPr bwMode="auto">
          <a:xfrm>
            <a:off x="684213" y="1700213"/>
            <a:ext cx="7883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3200" b="1" i="1">
                <a:latin typeface="Times New Roman" panose="02020603050405020304" pitchFamily="18" charset="0"/>
                <a:cs typeface="Times New Roman" panose="02020603050405020304" pitchFamily="18" charset="0"/>
              </a:rPr>
              <a:t>Требования к постановке цели</a:t>
            </a:r>
            <a:endParaRPr lang="ru-RU" altLang="ru-RU" sz="32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Овал 18"/>
          <p:cNvSpPr/>
          <p:nvPr/>
        </p:nvSpPr>
        <p:spPr>
          <a:xfrm>
            <a:off x="104775" y="4664075"/>
            <a:ext cx="3046413" cy="1944688"/>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Овал 17"/>
          <p:cNvSpPr/>
          <p:nvPr/>
        </p:nvSpPr>
        <p:spPr>
          <a:xfrm>
            <a:off x="169863" y="150813"/>
            <a:ext cx="2916237" cy="1860550"/>
          </a:xfrm>
          <a:prstGeom prst="ellipse">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Овал 16"/>
          <p:cNvSpPr/>
          <p:nvPr/>
        </p:nvSpPr>
        <p:spPr>
          <a:xfrm>
            <a:off x="5541963" y="3989388"/>
            <a:ext cx="3249612" cy="2619375"/>
          </a:xfrm>
          <a:prstGeom prst="ellipse">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Овал 15"/>
          <p:cNvSpPr/>
          <p:nvPr/>
        </p:nvSpPr>
        <p:spPr>
          <a:xfrm>
            <a:off x="5465763" y="198438"/>
            <a:ext cx="3678237" cy="1765300"/>
          </a:xfrm>
          <a:prstGeom prst="ellipse">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Овал 13"/>
          <p:cNvSpPr/>
          <p:nvPr/>
        </p:nvSpPr>
        <p:spPr>
          <a:xfrm>
            <a:off x="2435225" y="1916113"/>
            <a:ext cx="3865563" cy="2206625"/>
          </a:xfrm>
          <a:prstGeom prst="ellipse">
            <a:avLst/>
          </a:prstGeom>
          <a:solidFill>
            <a:schemeClr val="accent1">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8615" name="Прямоугольник 1"/>
          <p:cNvSpPr>
            <a:spLocks noChangeArrowheads="1"/>
          </p:cNvSpPr>
          <p:nvPr/>
        </p:nvSpPr>
        <p:spPr bwMode="auto">
          <a:xfrm>
            <a:off x="373063" y="4956175"/>
            <a:ext cx="2774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i="1">
                <a:latin typeface="Times New Roman" panose="02020603050405020304" pitchFamily="18" charset="0"/>
                <a:cs typeface="Times New Roman" panose="02020603050405020304" pitchFamily="18" charset="0"/>
              </a:rPr>
              <a:t>Через </a:t>
            </a:r>
            <a:r>
              <a:rPr lang="ru-RU" altLang="ru-RU" sz="2400" b="1" i="1">
                <a:latin typeface="Times New Roman" panose="02020603050405020304" pitchFamily="18" charset="0"/>
                <a:cs typeface="Times New Roman" panose="02020603050405020304" pitchFamily="18" charset="0"/>
              </a:rPr>
              <a:t>учебную деятельность</a:t>
            </a:r>
            <a:r>
              <a:rPr lang="ru-RU" altLang="ru-RU" sz="2400" i="1">
                <a:latin typeface="Times New Roman" panose="02020603050405020304" pitchFamily="18" charset="0"/>
                <a:cs typeface="Times New Roman" panose="02020603050405020304" pitchFamily="18" charset="0"/>
              </a:rPr>
              <a:t> учащегося</a:t>
            </a:r>
            <a:endParaRPr lang="ru-RU" altLang="ru-RU" sz="2400">
              <a:latin typeface="Franklin Gothic Book" panose="020B0503020102020204" pitchFamily="34" charset="0"/>
            </a:endParaRPr>
          </a:p>
        </p:txBody>
      </p:sp>
      <p:sp>
        <p:nvSpPr>
          <p:cNvPr id="68616" name="Прямоугольник 8"/>
          <p:cNvSpPr>
            <a:spLocks noChangeArrowheads="1"/>
          </p:cNvSpPr>
          <p:nvPr/>
        </p:nvSpPr>
        <p:spPr bwMode="auto">
          <a:xfrm>
            <a:off x="2124075" y="2636838"/>
            <a:ext cx="42068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800" b="1" i="1">
                <a:latin typeface="Times New Roman" panose="02020603050405020304" pitchFamily="18" charset="0"/>
                <a:cs typeface="Times New Roman" panose="02020603050405020304" pitchFamily="18" charset="0"/>
              </a:rPr>
              <a:t>Способы</a:t>
            </a:r>
            <a:r>
              <a:rPr lang="ru-RU" altLang="ru-RU" sz="2800" i="1">
                <a:latin typeface="Times New Roman" panose="02020603050405020304" pitchFamily="18" charset="0"/>
                <a:cs typeface="Times New Roman" panose="02020603050405020304" pitchFamily="18" charset="0"/>
              </a:rPr>
              <a:t> </a:t>
            </a:r>
            <a:r>
              <a:rPr lang="ru-RU" altLang="ru-RU" sz="2800" b="1" i="1">
                <a:latin typeface="Times New Roman" panose="02020603050405020304" pitchFamily="18" charset="0"/>
                <a:cs typeface="Times New Roman" panose="02020603050405020304" pitchFamily="18" charset="0"/>
              </a:rPr>
              <a:t>определения,</a:t>
            </a:r>
          </a:p>
          <a:p>
            <a:pPr algn="ctr" eaLnBrk="1" hangingPunct="1"/>
            <a:r>
              <a:rPr lang="ru-RU" altLang="ru-RU" sz="2800" b="1" i="1">
                <a:latin typeface="Times New Roman" panose="02020603050405020304" pitchFamily="18" charset="0"/>
                <a:cs typeface="Times New Roman" panose="02020603050405020304" pitchFamily="18" charset="0"/>
              </a:rPr>
              <a:t> постановки целей</a:t>
            </a:r>
          </a:p>
        </p:txBody>
      </p:sp>
      <p:sp>
        <p:nvSpPr>
          <p:cNvPr id="68617" name="Прямоугольник 9"/>
          <p:cNvSpPr>
            <a:spLocks noChangeArrowheads="1"/>
          </p:cNvSpPr>
          <p:nvPr/>
        </p:nvSpPr>
        <p:spPr bwMode="auto">
          <a:xfrm>
            <a:off x="355600" y="441325"/>
            <a:ext cx="2511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i="1">
                <a:latin typeface="Times New Roman" panose="02020603050405020304" pitchFamily="18" charset="0"/>
                <a:cs typeface="Times New Roman" panose="02020603050405020304" pitchFamily="18" charset="0"/>
              </a:rPr>
              <a:t>Через</a:t>
            </a:r>
          </a:p>
          <a:p>
            <a:pPr algn="ctr" eaLnBrk="1" hangingPunct="1"/>
            <a:r>
              <a:rPr lang="ru-RU" altLang="ru-RU" sz="2400" i="1">
                <a:latin typeface="Times New Roman" panose="02020603050405020304" pitchFamily="18" charset="0"/>
                <a:cs typeface="Times New Roman" panose="02020603050405020304" pitchFamily="18" charset="0"/>
              </a:rPr>
              <a:t> изучаемое </a:t>
            </a:r>
            <a:r>
              <a:rPr lang="ru-RU" altLang="ru-RU" sz="2400" b="1" i="1">
                <a:latin typeface="Times New Roman" panose="02020603050405020304" pitchFamily="18" charset="0"/>
                <a:cs typeface="Times New Roman" panose="02020603050405020304" pitchFamily="18" charset="0"/>
              </a:rPr>
              <a:t>содержание</a:t>
            </a:r>
          </a:p>
        </p:txBody>
      </p:sp>
      <p:sp>
        <p:nvSpPr>
          <p:cNvPr id="68618" name="Прямоугольник 10"/>
          <p:cNvSpPr>
            <a:spLocks noChangeArrowheads="1"/>
          </p:cNvSpPr>
          <p:nvPr/>
        </p:nvSpPr>
        <p:spPr bwMode="auto">
          <a:xfrm>
            <a:off x="6300788" y="476250"/>
            <a:ext cx="2243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i="1">
                <a:latin typeface="Times New Roman" panose="02020603050405020304" pitchFamily="18" charset="0"/>
                <a:cs typeface="Times New Roman" panose="02020603050405020304" pitchFamily="18" charset="0"/>
              </a:rPr>
              <a:t>Через </a:t>
            </a:r>
          </a:p>
          <a:p>
            <a:pPr eaLnBrk="1" hangingPunct="1"/>
            <a:r>
              <a:rPr lang="ru-RU" altLang="ru-RU" sz="2400" b="1" i="1">
                <a:latin typeface="Times New Roman" panose="02020603050405020304" pitchFamily="18" charset="0"/>
                <a:cs typeface="Times New Roman" panose="02020603050405020304" pitchFamily="18" charset="0"/>
              </a:rPr>
              <a:t>деятельность </a:t>
            </a:r>
          </a:p>
          <a:p>
            <a:pPr eaLnBrk="1" hangingPunct="1"/>
            <a:r>
              <a:rPr lang="ru-RU" altLang="ru-RU" sz="2400" b="1" i="1">
                <a:latin typeface="Times New Roman" panose="02020603050405020304" pitchFamily="18" charset="0"/>
                <a:cs typeface="Times New Roman" panose="02020603050405020304" pitchFamily="18" charset="0"/>
              </a:rPr>
              <a:t>преподавателя</a:t>
            </a:r>
          </a:p>
        </p:txBody>
      </p:sp>
      <p:sp>
        <p:nvSpPr>
          <p:cNvPr id="68619" name="Прямоугольник 11"/>
          <p:cNvSpPr>
            <a:spLocks noChangeArrowheads="1"/>
          </p:cNvSpPr>
          <p:nvPr/>
        </p:nvSpPr>
        <p:spPr bwMode="auto">
          <a:xfrm>
            <a:off x="5364163" y="4271963"/>
            <a:ext cx="357346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i="1">
                <a:latin typeface="Times New Roman" panose="02020603050405020304" pitchFamily="18" charset="0"/>
                <a:cs typeface="Times New Roman" panose="02020603050405020304" pitchFamily="18" charset="0"/>
              </a:rPr>
              <a:t>Через </a:t>
            </a:r>
            <a:r>
              <a:rPr lang="ru-RU" altLang="ru-RU" sz="2400" b="1" i="1">
                <a:latin typeface="Times New Roman" panose="02020603050405020304" pitchFamily="18" charset="0"/>
                <a:cs typeface="Times New Roman" panose="02020603050405020304" pitchFamily="18" charset="0"/>
              </a:rPr>
              <a:t>внутренние </a:t>
            </a:r>
            <a:r>
              <a:rPr lang="ru-RU" altLang="ru-RU" sz="2400" i="1">
                <a:latin typeface="Times New Roman" panose="02020603050405020304" pitchFamily="18" charset="0"/>
                <a:cs typeface="Times New Roman" panose="02020603050405020304" pitchFamily="18" charset="0"/>
              </a:rPr>
              <a:t>процессы интеллектуального, эмоционального, личностного </a:t>
            </a:r>
            <a:r>
              <a:rPr lang="ru-RU" altLang="ru-RU" sz="2400" b="1" i="1">
                <a:latin typeface="Times New Roman" panose="02020603050405020304" pitchFamily="18" charset="0"/>
                <a:cs typeface="Times New Roman" panose="02020603050405020304" pitchFamily="18" charset="0"/>
              </a:rPr>
              <a:t>развития </a:t>
            </a:r>
            <a:r>
              <a:rPr lang="ru-RU" altLang="ru-RU" sz="2400" i="1">
                <a:latin typeface="Times New Roman" panose="02020603050405020304" pitchFamily="18" charset="0"/>
                <a:cs typeface="Times New Roman" panose="02020603050405020304" pitchFamily="18" charset="0"/>
              </a:rPr>
              <a:t>учащегося</a:t>
            </a:r>
            <a:endParaRPr lang="ru-RU" altLang="ru-RU" sz="2400">
              <a:latin typeface="Franklin Gothic Book" panose="020B0503020102020204" pitchFamily="34" charset="0"/>
            </a:endParaRPr>
          </a:p>
          <a:p>
            <a:pPr eaLnBrk="1" hangingPunct="1"/>
            <a:endParaRPr lang="ru-RU" altLang="ru-RU">
              <a:latin typeface="Franklin Gothic Book" panose="020B0503020102020204" pitchFamily="34" charset="0"/>
            </a:endParaRPr>
          </a:p>
        </p:txBody>
      </p:sp>
      <p:cxnSp>
        <p:nvCxnSpPr>
          <p:cNvPr id="22" name="Прямая со стрелкой 21"/>
          <p:cNvCxnSpPr/>
          <p:nvPr/>
        </p:nvCxnSpPr>
        <p:spPr>
          <a:xfrm flipV="1">
            <a:off x="5360988" y="1889125"/>
            <a:ext cx="1085850" cy="606425"/>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5292725" y="4076700"/>
            <a:ext cx="638175" cy="404813"/>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2198688" y="3952875"/>
            <a:ext cx="838200" cy="71120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flipV="1">
            <a:off x="1925638" y="2011363"/>
            <a:ext cx="841375" cy="576262"/>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49763" y="192088"/>
            <a:ext cx="4560887" cy="3478212"/>
          </a:xfrm>
          <a:prstGeom prst="rect">
            <a:avLst/>
          </a:prstGeom>
          <a:ln>
            <a:solidFill>
              <a:schemeClr val="accent2">
                <a:lumMod val="50000"/>
              </a:schemeClr>
            </a:solidFill>
          </a:ln>
        </p:spPr>
        <p:txBody>
          <a:bodyPr>
            <a:spAutoFit/>
          </a:bodyPr>
          <a:lstStyle/>
          <a:p>
            <a:pPr fontAlgn="auto">
              <a:spcBef>
                <a:spcPts val="0"/>
              </a:spcBef>
              <a:spcAft>
                <a:spcPts val="0"/>
              </a:spcAft>
              <a:defRPr/>
            </a:pPr>
            <a:r>
              <a:rPr lang="ru-RU" dirty="0">
                <a:latin typeface="Times New Roman" pitchFamily="18" charset="0"/>
                <a:cs typeface="Times New Roman" pitchFamily="18" charset="0"/>
              </a:rPr>
              <a:t>Определение целей через </a:t>
            </a:r>
            <a:r>
              <a:rPr lang="ru-RU" sz="2000" b="1" dirty="0">
                <a:solidFill>
                  <a:srgbClr val="FF0000"/>
                </a:solidFill>
                <a:latin typeface="Times New Roman" pitchFamily="18" charset="0"/>
                <a:cs typeface="Times New Roman" pitchFamily="18" charset="0"/>
              </a:rPr>
              <a:t>внутренние процессы </a:t>
            </a:r>
            <a:r>
              <a:rPr lang="ru-RU" dirty="0">
                <a:latin typeface="Times New Roman" pitchFamily="18" charset="0"/>
                <a:cs typeface="Times New Roman" pitchFamily="18" charset="0"/>
              </a:rPr>
              <a:t>интеллектуального, эмоционального, личностного </a:t>
            </a:r>
            <a:r>
              <a:rPr lang="ru-RU" b="1" dirty="0">
                <a:latin typeface="Times New Roman" pitchFamily="18" charset="0"/>
                <a:cs typeface="Times New Roman" pitchFamily="18" charset="0"/>
              </a:rPr>
              <a:t>развития </a:t>
            </a:r>
            <a:r>
              <a:rPr lang="ru-RU" dirty="0">
                <a:latin typeface="Times New Roman" pitchFamily="18" charset="0"/>
                <a:cs typeface="Times New Roman" pitchFamily="18" charset="0"/>
              </a:rPr>
              <a:t>учащегося</a:t>
            </a:r>
          </a:p>
          <a:p>
            <a:pPr marL="285750" indent="-285750" fontAlgn="auto">
              <a:spcBef>
                <a:spcPts val="0"/>
              </a:spcBef>
              <a:spcAft>
                <a:spcPts val="0"/>
              </a:spcAft>
              <a:buFontTx/>
              <a:buChar char="-"/>
              <a:defRPr/>
            </a:pPr>
            <a:r>
              <a:rPr lang="ru-RU" i="1" dirty="0">
                <a:latin typeface="Times New Roman" pitchFamily="18" charset="0"/>
                <a:cs typeface="Times New Roman" pitchFamily="18" charset="0"/>
              </a:rPr>
              <a:t>Формировать умение анализировать наблюдаемые явления</a:t>
            </a:r>
          </a:p>
          <a:p>
            <a:pPr marL="285750" indent="-285750" fontAlgn="auto">
              <a:spcBef>
                <a:spcPts val="0"/>
              </a:spcBef>
              <a:spcAft>
                <a:spcPts val="0"/>
              </a:spcAft>
              <a:buFontTx/>
              <a:buChar char="-"/>
              <a:defRPr/>
            </a:pPr>
            <a:r>
              <a:rPr lang="ru-RU" i="1" dirty="0">
                <a:latin typeface="Times New Roman" pitchFamily="18" charset="0"/>
                <a:cs typeface="Times New Roman" pitchFamily="18" charset="0"/>
              </a:rPr>
              <a:t>Формировать интерес к…</a:t>
            </a:r>
          </a:p>
          <a:p>
            <a:pPr marL="285750" indent="-285750" fontAlgn="auto">
              <a:spcBef>
                <a:spcPts val="0"/>
              </a:spcBef>
              <a:spcAft>
                <a:spcPts val="0"/>
              </a:spcAft>
              <a:buFontTx/>
              <a:buChar char="-"/>
              <a:defRPr/>
            </a:pPr>
            <a:r>
              <a:rPr lang="ru-RU" i="1" dirty="0">
                <a:latin typeface="Times New Roman" pitchFamily="18" charset="0"/>
                <a:cs typeface="Times New Roman" pitchFamily="18" charset="0"/>
              </a:rPr>
              <a:t>Формировать внимание, память…</a:t>
            </a:r>
          </a:p>
          <a:p>
            <a:pPr fontAlgn="auto">
              <a:spcBef>
                <a:spcPts val="0"/>
              </a:spcBef>
              <a:spcAft>
                <a:spcPts val="0"/>
              </a:spcAft>
              <a:defRPr/>
            </a:pPr>
            <a:r>
              <a:rPr lang="ru-RU" b="1" dirty="0">
                <a:latin typeface="Times New Roman" pitchFamily="18" charset="0"/>
                <a:cs typeface="Times New Roman" pitchFamily="18" charset="0"/>
              </a:rPr>
              <a:t>Обобщенные образовательные цели на уровне ОУ, учебного предмета или цикла предметов, но не на ровне урока или даже серии уроков</a:t>
            </a:r>
            <a:endParaRPr lang="ru-RU" b="1" dirty="0">
              <a:latin typeface="+mn-lt"/>
              <a:cs typeface="+mn-cs"/>
            </a:endParaRPr>
          </a:p>
        </p:txBody>
      </p:sp>
      <p:sp>
        <p:nvSpPr>
          <p:cNvPr id="4" name="Прямоугольник 3"/>
          <p:cNvSpPr/>
          <p:nvPr/>
        </p:nvSpPr>
        <p:spPr>
          <a:xfrm>
            <a:off x="250825" y="188913"/>
            <a:ext cx="3827463" cy="2924175"/>
          </a:xfrm>
          <a:prstGeom prst="rect">
            <a:avLst/>
          </a:prstGeom>
          <a:ln>
            <a:solidFill>
              <a:schemeClr val="accent3">
                <a:lumMod val="50000"/>
              </a:schemeClr>
            </a:solidFill>
          </a:ln>
        </p:spPr>
        <p:txBody>
          <a:bodyPr>
            <a:spAutoFit/>
          </a:bodyPr>
          <a:lstStyle/>
          <a:p>
            <a:pPr fontAlgn="auto">
              <a:spcBef>
                <a:spcPts val="0"/>
              </a:spcBef>
              <a:spcAft>
                <a:spcPts val="0"/>
              </a:spcAft>
              <a:defRPr/>
            </a:pPr>
            <a:r>
              <a:rPr lang="ru-RU" dirty="0">
                <a:latin typeface="Times New Roman" pitchFamily="18" charset="0"/>
                <a:cs typeface="Times New Roman" pitchFamily="18" charset="0"/>
              </a:rPr>
              <a:t>Определение целей через </a:t>
            </a:r>
            <a:r>
              <a:rPr lang="ru-RU" sz="2000" b="1" dirty="0">
                <a:solidFill>
                  <a:srgbClr val="FF0000"/>
                </a:solidFill>
                <a:latin typeface="Times New Roman" pitchFamily="18" charset="0"/>
                <a:cs typeface="Times New Roman" pitchFamily="18" charset="0"/>
              </a:rPr>
              <a:t>учебную деятельность</a:t>
            </a:r>
            <a:r>
              <a:rPr lang="ru-RU" sz="2000"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учащегося</a:t>
            </a:r>
          </a:p>
          <a:p>
            <a:pPr marL="285750" indent="-285750" fontAlgn="auto">
              <a:spcBef>
                <a:spcPts val="0"/>
              </a:spcBef>
              <a:spcAft>
                <a:spcPts val="0"/>
              </a:spcAft>
              <a:buFontTx/>
              <a:buChar char="-"/>
              <a:defRPr/>
            </a:pPr>
            <a:r>
              <a:rPr lang="ru-RU" i="1" dirty="0">
                <a:latin typeface="Times New Roman" pitchFamily="18" charset="0"/>
                <a:cs typeface="Times New Roman" pitchFamily="18" charset="0"/>
              </a:rPr>
              <a:t>Решение задач на нахождение корней квадратного уравнения</a:t>
            </a:r>
          </a:p>
          <a:p>
            <a:pPr marL="285750" indent="-285750" fontAlgn="auto">
              <a:spcBef>
                <a:spcPts val="0"/>
              </a:spcBef>
              <a:spcAft>
                <a:spcPts val="0"/>
              </a:spcAft>
              <a:buFontTx/>
              <a:buChar char="-"/>
              <a:defRPr/>
            </a:pPr>
            <a:r>
              <a:rPr lang="ru-RU" i="1" dirty="0">
                <a:latin typeface="Times New Roman" pitchFamily="18" charset="0"/>
                <a:cs typeface="Times New Roman" pitchFamily="18" charset="0"/>
              </a:rPr>
              <a:t>Выполнение упражнений на шведской стенке</a:t>
            </a:r>
          </a:p>
          <a:p>
            <a:pPr marL="285750" indent="-285750" fontAlgn="auto">
              <a:spcBef>
                <a:spcPts val="0"/>
              </a:spcBef>
              <a:spcAft>
                <a:spcPts val="0"/>
              </a:spcAft>
              <a:buFontTx/>
              <a:buChar char="-"/>
              <a:defRPr/>
            </a:pPr>
            <a:r>
              <a:rPr lang="ru-RU" i="1" dirty="0">
                <a:latin typeface="Times New Roman" pitchFamily="18" charset="0"/>
                <a:cs typeface="Times New Roman" pitchFamily="18" charset="0"/>
              </a:rPr>
              <a:t>Исследование клеточной структуры растения</a:t>
            </a:r>
          </a:p>
          <a:p>
            <a:pPr fontAlgn="auto">
              <a:spcBef>
                <a:spcPts val="0"/>
              </a:spcBef>
              <a:spcAft>
                <a:spcPts val="0"/>
              </a:spcAft>
              <a:defRPr/>
            </a:pPr>
            <a:r>
              <a:rPr lang="ru-RU" b="1" dirty="0">
                <a:latin typeface="Times New Roman" pitchFamily="18" charset="0"/>
                <a:cs typeface="Times New Roman" pitchFamily="18" charset="0"/>
              </a:rPr>
              <a:t>Выпадает ожидаемый  результат обучения</a:t>
            </a:r>
            <a:endParaRPr lang="ru-RU" dirty="0">
              <a:latin typeface="+mn-lt"/>
              <a:cs typeface="+mn-cs"/>
            </a:endParaRPr>
          </a:p>
        </p:txBody>
      </p:sp>
      <p:sp>
        <p:nvSpPr>
          <p:cNvPr id="5" name="Прямоугольник 4"/>
          <p:cNvSpPr/>
          <p:nvPr/>
        </p:nvSpPr>
        <p:spPr>
          <a:xfrm>
            <a:off x="4140200" y="4437063"/>
            <a:ext cx="4703763" cy="1631950"/>
          </a:xfrm>
          <a:prstGeom prst="rect">
            <a:avLst/>
          </a:prstGeom>
          <a:solidFill>
            <a:schemeClr val="accent1">
              <a:lumMod val="60000"/>
              <a:lumOff val="40000"/>
            </a:schemeClr>
          </a:solidFill>
          <a:ln w="76200">
            <a:solidFill>
              <a:schemeClr val="accent2">
                <a:lumMod val="50000"/>
              </a:schemeClr>
            </a:solidFill>
          </a:ln>
        </p:spPr>
        <p:txBody>
          <a:bodyPr>
            <a:spAutoFit/>
          </a:bodyPr>
          <a:lstStyle/>
          <a:p>
            <a:pPr fontAlgn="auto">
              <a:spcBef>
                <a:spcPts val="0"/>
              </a:spcBef>
              <a:spcAft>
                <a:spcPts val="0"/>
              </a:spcAft>
              <a:defRPr/>
            </a:pPr>
            <a:r>
              <a:rPr lang="ru-RU" sz="2000" dirty="0">
                <a:latin typeface="Times New Roman" pitchFamily="18" charset="0"/>
                <a:cs typeface="Times New Roman" pitchFamily="18" charset="0"/>
              </a:rPr>
              <a:t>При таких способах определения целей педагогический процесс превращается в </a:t>
            </a:r>
            <a:r>
              <a:rPr lang="ru-RU" sz="2000" b="1" dirty="0">
                <a:latin typeface="Times New Roman" pitchFamily="18" charset="0"/>
                <a:cs typeface="Times New Roman" pitchFamily="18" charset="0"/>
              </a:rPr>
              <a:t>самоценный ритуал.</a:t>
            </a:r>
          </a:p>
          <a:p>
            <a:pPr fontAlgn="auto">
              <a:spcBef>
                <a:spcPts val="0"/>
              </a:spcBef>
              <a:spcAft>
                <a:spcPts val="0"/>
              </a:spcAft>
              <a:defRPr/>
            </a:pPr>
            <a:r>
              <a:rPr lang="ru-RU" sz="2000" dirty="0">
                <a:latin typeface="Times New Roman" pitchFamily="18" charset="0"/>
                <a:cs typeface="Times New Roman" pitchFamily="18" charset="0"/>
              </a:rPr>
              <a:t>Цели определены лишь на уровне лозунгов и призывов</a:t>
            </a:r>
            <a:endParaRPr lang="ru-RU" sz="2000" dirty="0">
              <a:latin typeface="+mn-lt"/>
              <a:cs typeface="+mn-cs"/>
            </a:endParaRPr>
          </a:p>
        </p:txBody>
      </p:sp>
      <p:sp>
        <p:nvSpPr>
          <p:cNvPr id="7" name="Прямоугольник 6"/>
          <p:cNvSpPr/>
          <p:nvPr/>
        </p:nvSpPr>
        <p:spPr>
          <a:xfrm>
            <a:off x="250825" y="3429000"/>
            <a:ext cx="3667125" cy="2892425"/>
          </a:xfrm>
          <a:prstGeom prst="rect">
            <a:avLst/>
          </a:prstGeom>
          <a:ln>
            <a:solidFill>
              <a:schemeClr val="accent2">
                <a:lumMod val="50000"/>
              </a:schemeClr>
            </a:solidFill>
          </a:ln>
        </p:spPr>
        <p:txBody>
          <a:bodyPr>
            <a:spAutoFit/>
          </a:bodyPr>
          <a:lstStyle/>
          <a:p>
            <a:pPr fontAlgn="auto">
              <a:spcBef>
                <a:spcPts val="0"/>
              </a:spcBef>
              <a:spcAft>
                <a:spcPts val="0"/>
              </a:spcAft>
              <a:defRPr/>
            </a:pPr>
            <a:r>
              <a:rPr lang="ru-RU" dirty="0">
                <a:latin typeface="Times New Roman" pitchFamily="18" charset="0"/>
                <a:cs typeface="Times New Roman" pitchFamily="18" charset="0"/>
              </a:rPr>
              <a:t>Определение целей через </a:t>
            </a:r>
          </a:p>
          <a:p>
            <a:pPr fontAlgn="auto">
              <a:spcBef>
                <a:spcPts val="0"/>
              </a:spcBef>
              <a:spcAft>
                <a:spcPts val="0"/>
              </a:spcAft>
              <a:defRPr/>
            </a:pPr>
            <a:r>
              <a:rPr lang="ru-RU" sz="2000" b="1" dirty="0">
                <a:solidFill>
                  <a:srgbClr val="FF0000"/>
                </a:solidFill>
                <a:latin typeface="Times New Roman" pitchFamily="18" charset="0"/>
                <a:cs typeface="Times New Roman" pitchFamily="18" charset="0"/>
              </a:rPr>
              <a:t>деятельность преподавателя</a:t>
            </a:r>
          </a:p>
          <a:p>
            <a:pPr marL="285750" indent="-285750" fontAlgn="auto">
              <a:spcBef>
                <a:spcPts val="0"/>
              </a:spcBef>
              <a:spcAft>
                <a:spcPts val="0"/>
              </a:spcAft>
              <a:defRPr/>
            </a:pPr>
            <a:r>
              <a:rPr lang="ru-RU" i="1" dirty="0">
                <a:latin typeface="Times New Roman" pitchFamily="18" charset="0"/>
                <a:cs typeface="Times New Roman" pitchFamily="18" charset="0"/>
              </a:rPr>
              <a:t>Ознакомить учащихся с принципом действия двигателя внутреннего сгорания</a:t>
            </a:r>
          </a:p>
          <a:p>
            <a:pPr marL="285750" indent="-285750" fontAlgn="auto">
              <a:spcBef>
                <a:spcPts val="0"/>
              </a:spcBef>
              <a:spcAft>
                <a:spcPts val="0"/>
              </a:spcAft>
              <a:defRPr/>
            </a:pPr>
            <a:r>
              <a:rPr lang="ru-RU" i="1" dirty="0">
                <a:latin typeface="Times New Roman" pitchFamily="18" charset="0"/>
                <a:cs typeface="Times New Roman" pitchFamily="18" charset="0"/>
              </a:rPr>
              <a:t>Продемонстрировать приемы чтения условных обозначений на географической карте</a:t>
            </a:r>
          </a:p>
          <a:p>
            <a:pPr fontAlgn="auto">
              <a:spcBef>
                <a:spcPts val="0"/>
              </a:spcBef>
              <a:spcAft>
                <a:spcPts val="0"/>
              </a:spcAft>
              <a:defRPr/>
            </a:pPr>
            <a:r>
              <a:rPr lang="ru-RU" b="1" dirty="0">
                <a:latin typeface="Times New Roman" pitchFamily="18" charset="0"/>
                <a:cs typeface="Times New Roman" pitchFamily="18" charset="0"/>
              </a:rPr>
              <a:t>Способ постановки цели сосредоточен на его деятельности</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25" y="908050"/>
            <a:ext cx="3668713" cy="647700"/>
          </a:xfrm>
          <a:prstGeom prst="rect">
            <a:avLst/>
          </a:prstGeom>
          <a:solidFill>
            <a:schemeClr val="accent6">
              <a:lumMod val="40000"/>
              <a:lumOff val="60000"/>
            </a:schemeClr>
          </a:solidFill>
          <a:ln>
            <a:solidFill>
              <a:schemeClr val="bg2">
                <a:lumMod val="10000"/>
              </a:schemeClr>
            </a:solidFill>
          </a:ln>
        </p:spPr>
        <p:txBody>
          <a:bodyPr>
            <a:spAutoFit/>
          </a:bodyPr>
          <a:lstStyle/>
          <a:p>
            <a:pPr marL="285750" indent="-285750" fontAlgn="auto">
              <a:spcBef>
                <a:spcPts val="0"/>
              </a:spcBef>
              <a:spcAft>
                <a:spcPts val="0"/>
              </a:spcAft>
              <a:defRPr/>
            </a:pPr>
            <a:r>
              <a:rPr lang="ru-RU" i="1" dirty="0">
                <a:latin typeface="Times New Roman" pitchFamily="18" charset="0"/>
                <a:cs typeface="Times New Roman" pitchFamily="18" charset="0"/>
              </a:rPr>
              <a:t>Решение задач на нахождение корней квадратного уравнения</a:t>
            </a:r>
          </a:p>
        </p:txBody>
      </p:sp>
      <p:sp>
        <p:nvSpPr>
          <p:cNvPr id="3" name="Прямоугольник 2"/>
          <p:cNvSpPr/>
          <p:nvPr/>
        </p:nvSpPr>
        <p:spPr>
          <a:xfrm>
            <a:off x="323850" y="1989138"/>
            <a:ext cx="3676650" cy="646112"/>
          </a:xfrm>
          <a:prstGeom prst="rect">
            <a:avLst/>
          </a:prstGeom>
          <a:solidFill>
            <a:schemeClr val="accent6">
              <a:lumMod val="40000"/>
              <a:lumOff val="60000"/>
            </a:schemeClr>
          </a:solidFill>
          <a:ln>
            <a:solidFill>
              <a:schemeClr val="accent2">
                <a:lumMod val="50000"/>
              </a:schemeClr>
            </a:solidFill>
          </a:ln>
        </p:spPr>
        <p:txBody>
          <a:bodyPr>
            <a:spAutoFit/>
          </a:bodyPr>
          <a:lstStyle/>
          <a:p>
            <a:pPr marL="285750" indent="-285750" fontAlgn="auto">
              <a:spcBef>
                <a:spcPts val="0"/>
              </a:spcBef>
              <a:spcAft>
                <a:spcPts val="0"/>
              </a:spcAft>
              <a:defRPr/>
            </a:pPr>
            <a:r>
              <a:rPr lang="ru-RU" i="1" dirty="0">
                <a:latin typeface="Times New Roman" pitchFamily="18" charset="0"/>
                <a:cs typeface="Times New Roman" pitchFamily="18" charset="0"/>
              </a:rPr>
              <a:t>Выполнение упражнений на шведской стенке</a:t>
            </a:r>
          </a:p>
        </p:txBody>
      </p:sp>
      <p:sp>
        <p:nvSpPr>
          <p:cNvPr id="4" name="Прямоугольник 3"/>
          <p:cNvSpPr/>
          <p:nvPr/>
        </p:nvSpPr>
        <p:spPr>
          <a:xfrm>
            <a:off x="323850" y="2997200"/>
            <a:ext cx="3662363" cy="646113"/>
          </a:xfrm>
          <a:prstGeom prst="rect">
            <a:avLst/>
          </a:prstGeom>
          <a:solidFill>
            <a:schemeClr val="accent6">
              <a:lumMod val="40000"/>
              <a:lumOff val="60000"/>
            </a:schemeClr>
          </a:solidFill>
          <a:ln>
            <a:solidFill>
              <a:schemeClr val="accent2">
                <a:lumMod val="50000"/>
              </a:schemeClr>
            </a:solidFill>
          </a:ln>
        </p:spPr>
        <p:txBody>
          <a:bodyPr>
            <a:spAutoFit/>
          </a:bodyPr>
          <a:lstStyle/>
          <a:p>
            <a:pPr marL="285750" indent="-285750" fontAlgn="auto">
              <a:spcBef>
                <a:spcPts val="0"/>
              </a:spcBef>
              <a:spcAft>
                <a:spcPts val="0"/>
              </a:spcAft>
              <a:defRPr/>
            </a:pPr>
            <a:r>
              <a:rPr lang="ru-RU" i="1" dirty="0">
                <a:latin typeface="Times New Roman" pitchFamily="18" charset="0"/>
                <a:cs typeface="Times New Roman" pitchFamily="18" charset="0"/>
              </a:rPr>
              <a:t>Исследование клеточной структуры растения</a:t>
            </a:r>
          </a:p>
        </p:txBody>
      </p:sp>
      <p:sp>
        <p:nvSpPr>
          <p:cNvPr id="8" name="Прямоугольник 7"/>
          <p:cNvSpPr/>
          <p:nvPr/>
        </p:nvSpPr>
        <p:spPr>
          <a:xfrm>
            <a:off x="323850" y="4076700"/>
            <a:ext cx="3714750" cy="923925"/>
          </a:xfrm>
          <a:prstGeom prst="rect">
            <a:avLst/>
          </a:prstGeom>
          <a:solidFill>
            <a:schemeClr val="accent6">
              <a:lumMod val="40000"/>
              <a:lumOff val="60000"/>
            </a:schemeClr>
          </a:solidFill>
          <a:ln>
            <a:solidFill>
              <a:schemeClr val="accent3">
                <a:lumMod val="50000"/>
              </a:schemeClr>
            </a:solidFill>
          </a:ln>
        </p:spPr>
        <p:txBody>
          <a:bodyPr>
            <a:spAutoFit/>
          </a:bodyPr>
          <a:lstStyle/>
          <a:p>
            <a:pPr marL="285750" indent="-285750" fontAlgn="auto">
              <a:spcBef>
                <a:spcPts val="0"/>
              </a:spcBef>
              <a:spcAft>
                <a:spcPts val="0"/>
              </a:spcAft>
              <a:defRPr/>
            </a:pPr>
            <a:r>
              <a:rPr lang="ru-RU" i="1" dirty="0">
                <a:latin typeface="Times New Roman" pitchFamily="18" charset="0"/>
                <a:cs typeface="Times New Roman" pitchFamily="18" charset="0"/>
              </a:rPr>
              <a:t>Ознакомить учащихся с принципом действия двигателя внутреннего сгорания</a:t>
            </a:r>
          </a:p>
        </p:txBody>
      </p:sp>
      <p:sp>
        <p:nvSpPr>
          <p:cNvPr id="9" name="Прямоугольник 8"/>
          <p:cNvSpPr/>
          <p:nvPr/>
        </p:nvSpPr>
        <p:spPr>
          <a:xfrm>
            <a:off x="323850" y="5373688"/>
            <a:ext cx="3752850" cy="922337"/>
          </a:xfrm>
          <a:prstGeom prst="rect">
            <a:avLst/>
          </a:prstGeom>
          <a:solidFill>
            <a:schemeClr val="accent6">
              <a:lumMod val="40000"/>
              <a:lumOff val="60000"/>
            </a:schemeClr>
          </a:solidFill>
          <a:ln>
            <a:solidFill>
              <a:schemeClr val="accent2">
                <a:lumMod val="50000"/>
              </a:schemeClr>
            </a:solidFill>
          </a:ln>
        </p:spPr>
        <p:txBody>
          <a:bodyPr>
            <a:spAutoFit/>
          </a:bodyPr>
          <a:lstStyle/>
          <a:p>
            <a:pPr marL="285750" indent="-285750" fontAlgn="auto">
              <a:spcBef>
                <a:spcPts val="0"/>
              </a:spcBef>
              <a:spcAft>
                <a:spcPts val="0"/>
              </a:spcAft>
              <a:defRPr/>
            </a:pPr>
            <a:r>
              <a:rPr lang="ru-RU" i="1" dirty="0">
                <a:latin typeface="Times New Roman" pitchFamily="18" charset="0"/>
                <a:cs typeface="Times New Roman" pitchFamily="18" charset="0"/>
              </a:rPr>
              <a:t>Продемонстрировать приемы чтения условных обозначений на географической карте</a:t>
            </a:r>
          </a:p>
        </p:txBody>
      </p:sp>
      <p:sp>
        <p:nvSpPr>
          <p:cNvPr id="10" name="Прямоугольник 9"/>
          <p:cNvSpPr/>
          <p:nvPr/>
        </p:nvSpPr>
        <p:spPr>
          <a:xfrm>
            <a:off x="4343400" y="708025"/>
            <a:ext cx="4629150" cy="923925"/>
          </a:xfrm>
          <a:prstGeom prst="rect">
            <a:avLst/>
          </a:prstGeom>
          <a:solidFill>
            <a:schemeClr val="accent1">
              <a:lumMod val="40000"/>
              <a:lumOff val="60000"/>
            </a:schemeClr>
          </a:solidFill>
          <a:ln>
            <a:solidFill>
              <a:schemeClr val="accent2">
                <a:lumMod val="50000"/>
              </a:schemeClr>
            </a:solidFill>
          </a:ln>
        </p:spPr>
        <p:txBody>
          <a:bodyPr>
            <a:spAutoFit/>
          </a:bodyPr>
          <a:lstStyle/>
          <a:p>
            <a:pPr marL="285750" indent="-285750" fontAlgn="auto">
              <a:spcBef>
                <a:spcPts val="0"/>
              </a:spcBef>
              <a:spcAft>
                <a:spcPts val="0"/>
              </a:spcAft>
              <a:defRPr/>
            </a:pPr>
            <a:r>
              <a:rPr lang="ru-RU" i="1" dirty="0">
                <a:latin typeface="Times New Roman" pitchFamily="18" charset="0"/>
                <a:cs typeface="Times New Roman" pitchFamily="18" charset="0"/>
              </a:rPr>
              <a:t>Сформировать навык использования  различных способов нахождения корней квадратного уравнения</a:t>
            </a:r>
          </a:p>
        </p:txBody>
      </p:sp>
      <p:sp>
        <p:nvSpPr>
          <p:cNvPr id="70664" name="Прямоугольник 1"/>
          <p:cNvSpPr>
            <a:spLocks noChangeArrowheads="1"/>
          </p:cNvSpPr>
          <p:nvPr/>
        </p:nvSpPr>
        <p:spPr bwMode="auto">
          <a:xfrm>
            <a:off x="950913" y="146050"/>
            <a:ext cx="309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Первоначальная цель</a:t>
            </a:r>
            <a:endParaRPr lang="ru-RU" altLang="ru-RU" sz="2400" i="1">
              <a:latin typeface="Franklin Gothic Book" panose="020B0503020102020204" pitchFamily="34" charset="0"/>
            </a:endParaRPr>
          </a:p>
        </p:txBody>
      </p:sp>
      <p:sp>
        <p:nvSpPr>
          <p:cNvPr id="70665" name="Прямоугольник 9"/>
          <p:cNvSpPr>
            <a:spLocks noChangeArrowheads="1"/>
          </p:cNvSpPr>
          <p:nvPr/>
        </p:nvSpPr>
        <p:spPr bwMode="auto">
          <a:xfrm>
            <a:off x="4572000" y="188913"/>
            <a:ext cx="3725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Отредактированная цель</a:t>
            </a:r>
            <a:endParaRPr lang="ru-RU" altLang="ru-RU" sz="2400" i="1">
              <a:latin typeface="Franklin Gothic Book" panose="020B0503020102020204" pitchFamily="34" charset="0"/>
            </a:endParaRPr>
          </a:p>
        </p:txBody>
      </p:sp>
      <p:sp>
        <p:nvSpPr>
          <p:cNvPr id="13" name="Прямоугольник 12"/>
          <p:cNvSpPr/>
          <p:nvPr/>
        </p:nvSpPr>
        <p:spPr>
          <a:xfrm>
            <a:off x="4356100" y="1773238"/>
            <a:ext cx="4622800" cy="922337"/>
          </a:xfrm>
          <a:prstGeom prst="rect">
            <a:avLst/>
          </a:prstGeom>
          <a:solidFill>
            <a:schemeClr val="accent1">
              <a:lumMod val="40000"/>
              <a:lumOff val="60000"/>
            </a:schemeClr>
          </a:solidFill>
          <a:ln>
            <a:solidFill>
              <a:schemeClr val="accent2">
                <a:lumMod val="50000"/>
              </a:schemeClr>
            </a:solidFill>
          </a:ln>
        </p:spPr>
        <p:txBody>
          <a:bodyPr>
            <a:spAutoFit/>
          </a:bodyPr>
          <a:lstStyle/>
          <a:p>
            <a:pPr marL="285750" indent="-285750" fontAlgn="auto">
              <a:spcBef>
                <a:spcPts val="0"/>
              </a:spcBef>
              <a:spcAft>
                <a:spcPts val="0"/>
              </a:spcAft>
              <a:defRPr/>
            </a:pPr>
            <a:r>
              <a:rPr lang="ru-RU" i="1" dirty="0">
                <a:latin typeface="Times New Roman" pitchFamily="18" charset="0"/>
                <a:cs typeface="Times New Roman" pitchFamily="18" charset="0"/>
              </a:rPr>
              <a:t>Укрепить мышцы брюшного пресса с помощью </a:t>
            </a:r>
          </a:p>
          <a:p>
            <a:pPr marL="285750" indent="-285750" fontAlgn="auto">
              <a:spcBef>
                <a:spcPts val="0"/>
              </a:spcBef>
              <a:spcAft>
                <a:spcPts val="0"/>
              </a:spcAft>
              <a:defRPr/>
            </a:pPr>
            <a:r>
              <a:rPr lang="ru-RU" i="1" dirty="0">
                <a:latin typeface="Times New Roman" pitchFamily="18" charset="0"/>
                <a:cs typeface="Times New Roman" pitchFamily="18" charset="0"/>
              </a:rPr>
              <a:t>выполнения упражнений на шведской стенке</a:t>
            </a:r>
          </a:p>
        </p:txBody>
      </p:sp>
      <p:sp>
        <p:nvSpPr>
          <p:cNvPr id="22" name="Прямоугольник 21"/>
          <p:cNvSpPr/>
          <p:nvPr/>
        </p:nvSpPr>
        <p:spPr>
          <a:xfrm>
            <a:off x="4552950" y="2924175"/>
            <a:ext cx="4411663" cy="923925"/>
          </a:xfrm>
          <a:prstGeom prst="rect">
            <a:avLst/>
          </a:prstGeom>
          <a:solidFill>
            <a:schemeClr val="accent1">
              <a:lumMod val="40000"/>
              <a:lumOff val="60000"/>
            </a:schemeClr>
          </a:solidFill>
          <a:ln>
            <a:solidFill>
              <a:schemeClr val="accent2">
                <a:lumMod val="50000"/>
              </a:schemeClr>
            </a:solidFill>
          </a:ln>
        </p:spPr>
        <p:txBody>
          <a:bodyPr>
            <a:spAutoFit/>
          </a:bodyPr>
          <a:lstStyle/>
          <a:p>
            <a:pPr marL="285750" indent="-285750" fontAlgn="auto">
              <a:spcBef>
                <a:spcPts val="0"/>
              </a:spcBef>
              <a:spcAft>
                <a:spcPts val="0"/>
              </a:spcAft>
              <a:defRPr/>
            </a:pPr>
            <a:r>
              <a:rPr lang="ru-RU" i="1" dirty="0">
                <a:latin typeface="Times New Roman" pitchFamily="18" charset="0"/>
                <a:cs typeface="Times New Roman" pitchFamily="18" charset="0"/>
              </a:rPr>
              <a:t> Перечислить  и описать органоиды клетки, выявить их общие и отличающиеся характеристики</a:t>
            </a:r>
          </a:p>
        </p:txBody>
      </p:sp>
      <p:sp>
        <p:nvSpPr>
          <p:cNvPr id="23" name="Прямоугольник 22"/>
          <p:cNvSpPr/>
          <p:nvPr/>
        </p:nvSpPr>
        <p:spPr>
          <a:xfrm>
            <a:off x="4533900" y="5300663"/>
            <a:ext cx="4430713" cy="923925"/>
          </a:xfrm>
          <a:prstGeom prst="rect">
            <a:avLst/>
          </a:prstGeom>
          <a:solidFill>
            <a:schemeClr val="accent1">
              <a:lumMod val="40000"/>
              <a:lumOff val="60000"/>
            </a:schemeClr>
          </a:solidFill>
          <a:ln>
            <a:solidFill>
              <a:schemeClr val="accent2">
                <a:lumMod val="50000"/>
              </a:schemeClr>
            </a:solidFill>
          </a:ln>
        </p:spPr>
        <p:txBody>
          <a:bodyPr>
            <a:spAutoFit/>
          </a:bodyPr>
          <a:lstStyle/>
          <a:p>
            <a:pPr marL="285750" indent="-285750" fontAlgn="auto">
              <a:spcBef>
                <a:spcPts val="0"/>
              </a:spcBef>
              <a:spcAft>
                <a:spcPts val="0"/>
              </a:spcAft>
              <a:defRPr/>
            </a:pPr>
            <a:r>
              <a:rPr lang="ru-RU" i="1" dirty="0">
                <a:latin typeface="Times New Roman" pitchFamily="18" charset="0"/>
                <a:cs typeface="Times New Roman" pitchFamily="18" charset="0"/>
              </a:rPr>
              <a:t>Перечислить и пояснить основные приемы чтения условных обозначений на географической карте</a:t>
            </a:r>
          </a:p>
        </p:txBody>
      </p:sp>
      <p:sp>
        <p:nvSpPr>
          <p:cNvPr id="24" name="Стрелка вправо 23"/>
          <p:cNvSpPr/>
          <p:nvPr/>
        </p:nvSpPr>
        <p:spPr>
          <a:xfrm>
            <a:off x="3779838" y="1052513"/>
            <a:ext cx="546100" cy="169862"/>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5" name="Стрелка вправо 24"/>
          <p:cNvSpPr/>
          <p:nvPr/>
        </p:nvSpPr>
        <p:spPr>
          <a:xfrm>
            <a:off x="3779838" y="2133600"/>
            <a:ext cx="546100" cy="177800"/>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Стрелка вправо 25"/>
          <p:cNvSpPr/>
          <p:nvPr/>
        </p:nvSpPr>
        <p:spPr>
          <a:xfrm>
            <a:off x="3924300" y="3213100"/>
            <a:ext cx="577850" cy="187325"/>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0" name="Стрелка вправо 29"/>
          <p:cNvSpPr/>
          <p:nvPr/>
        </p:nvSpPr>
        <p:spPr>
          <a:xfrm>
            <a:off x="3995738" y="5661025"/>
            <a:ext cx="539750" cy="177800"/>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1" name="Стрелка вправо 30"/>
          <p:cNvSpPr/>
          <p:nvPr/>
        </p:nvSpPr>
        <p:spPr>
          <a:xfrm>
            <a:off x="3995738" y="4437063"/>
            <a:ext cx="539750" cy="169862"/>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3" name="Прямоугольник 32"/>
          <p:cNvSpPr/>
          <p:nvPr/>
        </p:nvSpPr>
        <p:spPr>
          <a:xfrm>
            <a:off x="4572000" y="4076700"/>
            <a:ext cx="4392613" cy="923925"/>
          </a:xfrm>
          <a:prstGeom prst="rect">
            <a:avLst/>
          </a:prstGeom>
          <a:solidFill>
            <a:schemeClr val="accent1">
              <a:lumMod val="40000"/>
              <a:lumOff val="60000"/>
            </a:schemeClr>
          </a:solidFill>
          <a:ln>
            <a:solidFill>
              <a:schemeClr val="accent2">
                <a:lumMod val="50000"/>
              </a:schemeClr>
            </a:solidFill>
          </a:ln>
        </p:spPr>
        <p:txBody>
          <a:bodyPr>
            <a:spAutoFit/>
          </a:bodyPr>
          <a:lstStyle/>
          <a:p>
            <a:pPr marL="285750" indent="-285750" fontAlgn="auto">
              <a:spcBef>
                <a:spcPts val="0"/>
              </a:spcBef>
              <a:spcAft>
                <a:spcPts val="0"/>
              </a:spcAft>
              <a:defRPr/>
            </a:pPr>
            <a:r>
              <a:rPr lang="ru-RU" i="1" dirty="0">
                <a:latin typeface="Times New Roman" pitchFamily="18" charset="0"/>
                <a:cs typeface="Times New Roman" pitchFamily="18" charset="0"/>
              </a:rPr>
              <a:t>Сформировать представление  о принципе действия  двигателя внутреннего сгорания</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Прямоугольник 1"/>
          <p:cNvSpPr>
            <a:spLocks noChangeArrowheads="1"/>
          </p:cNvSpPr>
          <p:nvPr/>
        </p:nvSpPr>
        <p:spPr bwMode="auto">
          <a:xfrm>
            <a:off x="1014413" y="1023938"/>
            <a:ext cx="2608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i="1">
                <a:latin typeface="Times New Roman" panose="02020603050405020304" pitchFamily="18" charset="0"/>
                <a:cs typeface="Times New Roman" panose="02020603050405020304" pitchFamily="18" charset="0"/>
              </a:rPr>
              <a:t>Первоначальная цель</a:t>
            </a:r>
            <a:endParaRPr lang="ru-RU" altLang="ru-RU" sz="2000" i="1">
              <a:latin typeface="Franklin Gothic Book" panose="020B0503020102020204" pitchFamily="34" charset="0"/>
            </a:endParaRPr>
          </a:p>
        </p:txBody>
      </p:sp>
      <p:sp>
        <p:nvSpPr>
          <p:cNvPr id="71683" name="Прямоугольник 9"/>
          <p:cNvSpPr>
            <a:spLocks noChangeArrowheads="1"/>
          </p:cNvSpPr>
          <p:nvPr/>
        </p:nvSpPr>
        <p:spPr bwMode="auto">
          <a:xfrm>
            <a:off x="4140200" y="620713"/>
            <a:ext cx="4221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i="1">
                <a:solidFill>
                  <a:srgbClr val="FF0000"/>
                </a:solidFill>
                <a:latin typeface="Times New Roman" panose="02020603050405020304" pitchFamily="18" charset="0"/>
                <a:cs typeface="Times New Roman" panose="02020603050405020304" pitchFamily="18" charset="0"/>
              </a:rPr>
              <a:t>Цель отредактированная с учетом</a:t>
            </a:r>
          </a:p>
          <a:p>
            <a:pPr algn="ctr" eaLnBrk="1" hangingPunct="1"/>
            <a:r>
              <a:rPr lang="ru-RU" altLang="ru-RU" sz="2000" b="1" i="1">
                <a:solidFill>
                  <a:srgbClr val="FF0000"/>
                </a:solidFill>
                <a:latin typeface="Times New Roman" panose="02020603050405020304" pitchFamily="18" charset="0"/>
                <a:cs typeface="Times New Roman" panose="02020603050405020304" pitchFamily="18" charset="0"/>
              </a:rPr>
              <a:t>компетентностного подхода</a:t>
            </a:r>
            <a:endParaRPr lang="ru-RU" altLang="ru-RU" sz="2000" i="1">
              <a:solidFill>
                <a:srgbClr val="FF0000"/>
              </a:solidFill>
              <a:latin typeface="Franklin Gothic Book" panose="020B0503020102020204" pitchFamily="34" charset="0"/>
            </a:endParaRPr>
          </a:p>
        </p:txBody>
      </p:sp>
      <p:sp>
        <p:nvSpPr>
          <p:cNvPr id="11" name="Прямоугольник 10"/>
          <p:cNvSpPr/>
          <p:nvPr/>
        </p:nvSpPr>
        <p:spPr>
          <a:xfrm>
            <a:off x="179388" y="1557338"/>
            <a:ext cx="3343275" cy="922337"/>
          </a:xfrm>
          <a:prstGeom prst="rect">
            <a:avLst/>
          </a:prstGeom>
          <a:solidFill>
            <a:schemeClr val="accent6">
              <a:lumMod val="40000"/>
              <a:lumOff val="60000"/>
            </a:schemeClr>
          </a:solidFill>
          <a:ln>
            <a:solidFill>
              <a:schemeClr val="accent3">
                <a:lumMod val="50000"/>
              </a:schemeClr>
            </a:solidFill>
          </a:ln>
        </p:spPr>
        <p:txBody>
          <a:bodyPr>
            <a:spAutoFit/>
          </a:bodyPr>
          <a:lstStyle/>
          <a:p>
            <a:pPr algn="ctr" fontAlgn="auto">
              <a:spcBef>
                <a:spcPts val="0"/>
              </a:spcBef>
              <a:spcAft>
                <a:spcPts val="0"/>
              </a:spcAft>
              <a:defRPr/>
            </a:pPr>
            <a:r>
              <a:rPr lang="ru-RU" b="1" dirty="0">
                <a:latin typeface="Times New Roman" pitchFamily="18" charset="0"/>
                <a:cs typeface="Times New Roman" pitchFamily="18" charset="0"/>
              </a:rPr>
              <a:t>Учащиеся будут знать асептику</a:t>
            </a:r>
          </a:p>
          <a:p>
            <a:pPr algn="ctr" fontAlgn="auto">
              <a:spcBef>
                <a:spcPts val="0"/>
              </a:spcBef>
              <a:spcAft>
                <a:spcPts val="0"/>
              </a:spcAft>
              <a:defRPr/>
            </a:pPr>
            <a:r>
              <a:rPr lang="ru-RU" b="1" dirty="0">
                <a:latin typeface="Times New Roman" pitchFamily="18" charset="0"/>
                <a:cs typeface="Times New Roman" pitchFamily="18" charset="0"/>
              </a:rPr>
              <a:t> и антисептику </a:t>
            </a:r>
            <a:endParaRPr lang="ru-RU" dirty="0">
              <a:latin typeface="+mn-lt"/>
              <a:cs typeface="+mn-cs"/>
            </a:endParaRPr>
          </a:p>
        </p:txBody>
      </p:sp>
      <p:sp>
        <p:nvSpPr>
          <p:cNvPr id="12" name="Прямоугольник 11"/>
          <p:cNvSpPr/>
          <p:nvPr/>
        </p:nvSpPr>
        <p:spPr>
          <a:xfrm>
            <a:off x="250825" y="2997200"/>
            <a:ext cx="3343275" cy="646113"/>
          </a:xfrm>
          <a:prstGeom prst="rect">
            <a:avLst/>
          </a:prstGeom>
          <a:solidFill>
            <a:schemeClr val="accent6">
              <a:lumMod val="40000"/>
              <a:lumOff val="60000"/>
            </a:schemeClr>
          </a:solidFill>
          <a:ln>
            <a:solidFill>
              <a:schemeClr val="accent3">
                <a:lumMod val="50000"/>
              </a:schemeClr>
            </a:solidFill>
          </a:ln>
        </p:spPr>
        <p:txBody>
          <a:bodyPr>
            <a:spAutoFit/>
          </a:bodyPr>
          <a:lstStyle/>
          <a:p>
            <a:pPr algn="ctr" fontAlgn="auto">
              <a:spcBef>
                <a:spcPts val="0"/>
              </a:spcBef>
              <a:spcAft>
                <a:spcPts val="0"/>
              </a:spcAft>
              <a:defRPr/>
            </a:pPr>
            <a:r>
              <a:rPr lang="ru-RU" b="1" dirty="0">
                <a:latin typeface="Times New Roman" pitchFamily="18" charset="0"/>
                <a:cs typeface="Times New Roman" pitchFamily="18" charset="0"/>
              </a:rPr>
              <a:t>Учащиеся будут знать об </a:t>
            </a:r>
          </a:p>
          <a:p>
            <a:pPr algn="ctr" fontAlgn="auto">
              <a:spcBef>
                <a:spcPts val="0"/>
              </a:spcBef>
              <a:spcAft>
                <a:spcPts val="0"/>
              </a:spcAft>
              <a:defRPr/>
            </a:pPr>
            <a:r>
              <a:rPr lang="ru-RU" b="1" dirty="0">
                <a:latin typeface="Times New Roman" pitchFamily="18" charset="0"/>
                <a:cs typeface="Times New Roman" pitchFamily="18" charset="0"/>
              </a:rPr>
              <a:t>инфекционном процессе </a:t>
            </a:r>
            <a:endParaRPr lang="ru-RU" dirty="0">
              <a:latin typeface="+mn-lt"/>
              <a:cs typeface="+mn-cs"/>
            </a:endParaRPr>
          </a:p>
        </p:txBody>
      </p:sp>
      <p:sp>
        <p:nvSpPr>
          <p:cNvPr id="13" name="Прямоугольник 12"/>
          <p:cNvSpPr/>
          <p:nvPr/>
        </p:nvSpPr>
        <p:spPr>
          <a:xfrm>
            <a:off x="250825" y="4149725"/>
            <a:ext cx="3384550" cy="922338"/>
          </a:xfrm>
          <a:prstGeom prst="rect">
            <a:avLst/>
          </a:prstGeom>
          <a:solidFill>
            <a:schemeClr val="accent6">
              <a:lumMod val="40000"/>
              <a:lumOff val="60000"/>
            </a:schemeClr>
          </a:solidFill>
          <a:ln>
            <a:solidFill>
              <a:schemeClr val="accent3">
                <a:lumMod val="50000"/>
              </a:schemeClr>
            </a:solidFill>
          </a:ln>
        </p:spPr>
        <p:txBody>
          <a:bodyPr>
            <a:spAutoFit/>
          </a:bodyPr>
          <a:lstStyle/>
          <a:p>
            <a:pPr algn="ctr" fontAlgn="auto">
              <a:spcBef>
                <a:spcPts val="0"/>
              </a:spcBef>
              <a:spcAft>
                <a:spcPts val="0"/>
              </a:spcAft>
              <a:defRPr/>
            </a:pPr>
            <a:r>
              <a:rPr lang="ru-RU" b="1" dirty="0">
                <a:latin typeface="Times New Roman" pitchFamily="18" charset="0"/>
                <a:cs typeface="Times New Roman" pitchFamily="18" charset="0"/>
              </a:rPr>
              <a:t>Учащиеся будут знать, как использовать различные приемы массажа </a:t>
            </a:r>
            <a:endParaRPr lang="ru-RU" dirty="0">
              <a:latin typeface="+mn-lt"/>
              <a:cs typeface="+mn-cs"/>
            </a:endParaRPr>
          </a:p>
        </p:txBody>
      </p:sp>
      <p:sp>
        <p:nvSpPr>
          <p:cNvPr id="14" name="Прямоугольник 13"/>
          <p:cNvSpPr/>
          <p:nvPr/>
        </p:nvSpPr>
        <p:spPr>
          <a:xfrm>
            <a:off x="323850" y="5516563"/>
            <a:ext cx="3343275" cy="923925"/>
          </a:xfrm>
          <a:prstGeom prst="rect">
            <a:avLst/>
          </a:prstGeom>
          <a:solidFill>
            <a:schemeClr val="accent6">
              <a:lumMod val="40000"/>
              <a:lumOff val="60000"/>
            </a:schemeClr>
          </a:solidFill>
          <a:ln>
            <a:solidFill>
              <a:schemeClr val="accent2">
                <a:lumMod val="50000"/>
              </a:schemeClr>
            </a:solidFill>
          </a:ln>
        </p:spPr>
        <p:txBody>
          <a:bodyPr>
            <a:spAutoFit/>
          </a:bodyPr>
          <a:lstStyle/>
          <a:p>
            <a:pPr algn="ctr" fontAlgn="auto">
              <a:spcBef>
                <a:spcPts val="0"/>
              </a:spcBef>
              <a:spcAft>
                <a:spcPts val="0"/>
              </a:spcAft>
              <a:defRPr/>
            </a:pPr>
            <a:r>
              <a:rPr lang="ru-RU" b="1" dirty="0">
                <a:latin typeface="Times New Roman" pitchFamily="18" charset="0"/>
                <a:cs typeface="Times New Roman" pitchFamily="18" charset="0"/>
              </a:rPr>
              <a:t>Учащиеся будут знать современные </a:t>
            </a:r>
          </a:p>
          <a:p>
            <a:pPr algn="ctr" fontAlgn="auto">
              <a:spcBef>
                <a:spcPts val="0"/>
              </a:spcBef>
              <a:spcAft>
                <a:spcPts val="0"/>
              </a:spcAft>
              <a:defRPr/>
            </a:pPr>
            <a:r>
              <a:rPr lang="ru-RU" b="1" dirty="0">
                <a:latin typeface="Times New Roman" pitchFamily="18" charset="0"/>
                <a:cs typeface="Times New Roman" pitchFamily="18" charset="0"/>
              </a:rPr>
              <a:t>дезинфицирующие средства</a:t>
            </a:r>
            <a:endParaRPr lang="ru-RU" dirty="0">
              <a:latin typeface="+mn-lt"/>
              <a:cs typeface="+mn-cs"/>
            </a:endParaRPr>
          </a:p>
        </p:txBody>
      </p:sp>
      <p:sp>
        <p:nvSpPr>
          <p:cNvPr id="16" name="Прямоугольник 15"/>
          <p:cNvSpPr/>
          <p:nvPr/>
        </p:nvSpPr>
        <p:spPr>
          <a:xfrm>
            <a:off x="4211638" y="1341438"/>
            <a:ext cx="4384675" cy="1476375"/>
          </a:xfrm>
          <a:prstGeom prst="rect">
            <a:avLst/>
          </a:prstGeom>
          <a:solidFill>
            <a:schemeClr val="accent6">
              <a:lumMod val="40000"/>
              <a:lumOff val="60000"/>
            </a:schemeClr>
          </a:solidFill>
          <a:ln>
            <a:solidFill>
              <a:schemeClr val="accent2">
                <a:lumMod val="50000"/>
              </a:schemeClr>
            </a:solidFill>
          </a:ln>
        </p:spPr>
        <p:txBody>
          <a:bodyPr>
            <a:spAutoFit/>
          </a:bodyPr>
          <a:lstStyle/>
          <a:p>
            <a:pPr algn="ctr" fontAlgn="auto">
              <a:spcBef>
                <a:spcPts val="0"/>
              </a:spcBef>
              <a:spcAft>
                <a:spcPts val="0"/>
              </a:spcAft>
              <a:defRPr/>
            </a:pPr>
            <a:r>
              <a:rPr lang="ru-RU" b="1" dirty="0">
                <a:latin typeface="Times New Roman" pitchFamily="18" charset="0"/>
                <a:cs typeface="Times New Roman" pitchFamily="18" charset="0"/>
              </a:rPr>
              <a:t>Каждый учащийся сможет объяснить различия между асептикой и антисептикой и привести примеры из собственной профессиональной деятельности</a:t>
            </a:r>
            <a:endParaRPr lang="ru-RU" dirty="0">
              <a:latin typeface="+mn-lt"/>
              <a:cs typeface="+mn-cs"/>
            </a:endParaRPr>
          </a:p>
        </p:txBody>
      </p:sp>
      <p:sp>
        <p:nvSpPr>
          <p:cNvPr id="17" name="Прямоугольник 16"/>
          <p:cNvSpPr/>
          <p:nvPr/>
        </p:nvSpPr>
        <p:spPr>
          <a:xfrm>
            <a:off x="4294188" y="2795588"/>
            <a:ext cx="4384675" cy="1200150"/>
          </a:xfrm>
          <a:prstGeom prst="rect">
            <a:avLst/>
          </a:prstGeom>
          <a:solidFill>
            <a:schemeClr val="accent6">
              <a:lumMod val="40000"/>
              <a:lumOff val="60000"/>
            </a:schemeClr>
          </a:solidFill>
          <a:ln>
            <a:solidFill>
              <a:schemeClr val="accent3">
                <a:lumMod val="50000"/>
              </a:schemeClr>
            </a:solidFill>
          </a:ln>
        </p:spPr>
        <p:txBody>
          <a:bodyPr>
            <a:spAutoFit/>
          </a:bodyPr>
          <a:lstStyle/>
          <a:p>
            <a:pPr algn="ctr" fontAlgn="auto">
              <a:spcBef>
                <a:spcPts val="0"/>
              </a:spcBef>
              <a:spcAft>
                <a:spcPts val="0"/>
              </a:spcAft>
              <a:defRPr/>
            </a:pPr>
            <a:r>
              <a:rPr lang="ru-RU" b="1" dirty="0">
                <a:latin typeface="Times New Roman" pitchFamily="18" charset="0"/>
                <a:cs typeface="Times New Roman" pitchFamily="18" charset="0"/>
              </a:rPr>
              <a:t>Каждый учащийся сможет объяснить различия между источником, путями, механизмами и факторами передачи инфекции</a:t>
            </a:r>
            <a:endParaRPr lang="ru-RU" dirty="0">
              <a:latin typeface="+mn-lt"/>
              <a:cs typeface="+mn-cs"/>
            </a:endParaRPr>
          </a:p>
        </p:txBody>
      </p:sp>
      <p:sp>
        <p:nvSpPr>
          <p:cNvPr id="18" name="Прямоугольник 17"/>
          <p:cNvSpPr/>
          <p:nvPr/>
        </p:nvSpPr>
        <p:spPr>
          <a:xfrm>
            <a:off x="4310063" y="4065588"/>
            <a:ext cx="4384675" cy="1200150"/>
          </a:xfrm>
          <a:prstGeom prst="rect">
            <a:avLst/>
          </a:prstGeom>
          <a:solidFill>
            <a:schemeClr val="accent6">
              <a:lumMod val="40000"/>
              <a:lumOff val="60000"/>
            </a:schemeClr>
          </a:solidFill>
          <a:ln>
            <a:solidFill>
              <a:schemeClr val="accent2">
                <a:lumMod val="50000"/>
              </a:schemeClr>
            </a:solidFill>
          </a:ln>
        </p:spPr>
        <p:txBody>
          <a:bodyPr>
            <a:spAutoFit/>
          </a:bodyPr>
          <a:lstStyle/>
          <a:p>
            <a:pPr algn="ctr" fontAlgn="auto">
              <a:spcBef>
                <a:spcPts val="0"/>
              </a:spcBef>
              <a:spcAft>
                <a:spcPts val="0"/>
              </a:spcAft>
              <a:defRPr/>
            </a:pPr>
            <a:r>
              <a:rPr lang="ru-RU" b="1" dirty="0">
                <a:latin typeface="Times New Roman" pitchFamily="18" charset="0"/>
                <a:cs typeface="Times New Roman" pitchFamily="18" charset="0"/>
              </a:rPr>
              <a:t>Каждый учащийся сможет использовать</a:t>
            </a:r>
          </a:p>
          <a:p>
            <a:pPr algn="ctr" fontAlgn="auto">
              <a:spcBef>
                <a:spcPts val="0"/>
              </a:spcBef>
              <a:spcAft>
                <a:spcPts val="0"/>
              </a:spcAft>
              <a:defRPr/>
            </a:pPr>
            <a:r>
              <a:rPr lang="ru-RU" b="1" dirty="0">
                <a:latin typeface="Times New Roman" pitchFamily="18" charset="0"/>
                <a:cs typeface="Times New Roman" pitchFamily="18" charset="0"/>
              </a:rPr>
              <a:t>различные приемы массажа в своей профессиональной  деятельности </a:t>
            </a:r>
            <a:endParaRPr lang="ru-RU" dirty="0">
              <a:latin typeface="+mn-lt"/>
              <a:cs typeface="+mn-cs"/>
            </a:endParaRPr>
          </a:p>
        </p:txBody>
      </p:sp>
      <p:sp>
        <p:nvSpPr>
          <p:cNvPr id="19" name="Прямоугольник 18"/>
          <p:cNvSpPr/>
          <p:nvPr/>
        </p:nvSpPr>
        <p:spPr>
          <a:xfrm>
            <a:off x="4140200" y="5380038"/>
            <a:ext cx="4654550" cy="1477962"/>
          </a:xfrm>
          <a:prstGeom prst="rect">
            <a:avLst/>
          </a:prstGeom>
          <a:solidFill>
            <a:schemeClr val="accent6">
              <a:lumMod val="40000"/>
              <a:lumOff val="60000"/>
            </a:schemeClr>
          </a:solidFill>
          <a:ln>
            <a:solidFill>
              <a:schemeClr val="accent2">
                <a:lumMod val="50000"/>
              </a:schemeClr>
            </a:solidFill>
          </a:ln>
        </p:spPr>
        <p:txBody>
          <a:bodyPr>
            <a:spAutoFit/>
          </a:bodyPr>
          <a:lstStyle/>
          <a:p>
            <a:pPr algn="ctr" fontAlgn="auto">
              <a:spcBef>
                <a:spcPts val="0"/>
              </a:spcBef>
              <a:spcAft>
                <a:spcPts val="0"/>
              </a:spcAft>
              <a:defRPr/>
            </a:pPr>
            <a:r>
              <a:rPr lang="ru-RU" b="1" dirty="0">
                <a:latin typeface="Times New Roman" pitchFamily="18" charset="0"/>
                <a:cs typeface="Times New Roman" pitchFamily="18" charset="0"/>
              </a:rPr>
              <a:t>Каждый учащийся сможет  выбрать дезинфицирующее средство, наиболее подходящее в конкретной ситуации (подобрать аналог в случае его отсутствия)</a:t>
            </a:r>
            <a:endParaRPr lang="ru-RU" dirty="0">
              <a:latin typeface="+mn-lt"/>
              <a:cs typeface="+mn-cs"/>
            </a:endParaRPr>
          </a:p>
        </p:txBody>
      </p:sp>
      <p:sp>
        <p:nvSpPr>
          <p:cNvPr id="3" name="Стрелка вправо 2"/>
          <p:cNvSpPr/>
          <p:nvPr/>
        </p:nvSpPr>
        <p:spPr>
          <a:xfrm>
            <a:off x="3708400" y="1916113"/>
            <a:ext cx="460375" cy="184150"/>
          </a:xfrm>
          <a:prstGeom prst="rightArrow">
            <a:avLst/>
          </a:prstGeom>
          <a:solidFill>
            <a:schemeClr val="accent6">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Стрелка вправо 21"/>
          <p:cNvSpPr/>
          <p:nvPr/>
        </p:nvSpPr>
        <p:spPr>
          <a:xfrm>
            <a:off x="3708400" y="3213100"/>
            <a:ext cx="460375" cy="184150"/>
          </a:xfrm>
          <a:prstGeom prst="rightArrow">
            <a:avLst/>
          </a:prstGeom>
          <a:solidFill>
            <a:schemeClr val="accent6">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право 22"/>
          <p:cNvSpPr/>
          <p:nvPr/>
        </p:nvSpPr>
        <p:spPr>
          <a:xfrm>
            <a:off x="3862388" y="4435475"/>
            <a:ext cx="460375" cy="184150"/>
          </a:xfrm>
          <a:prstGeom prst="rightArrow">
            <a:avLst/>
          </a:prstGeom>
          <a:solidFill>
            <a:schemeClr val="accent6">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Стрелка вправо 23"/>
          <p:cNvSpPr/>
          <p:nvPr/>
        </p:nvSpPr>
        <p:spPr>
          <a:xfrm>
            <a:off x="3563938" y="5805488"/>
            <a:ext cx="461962" cy="182562"/>
          </a:xfrm>
          <a:prstGeom prst="rightArrow">
            <a:avLst/>
          </a:prstGeom>
          <a:solidFill>
            <a:schemeClr val="accent6">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1696" name="Прямоугольник 19"/>
          <p:cNvSpPr>
            <a:spLocks noChangeArrowheads="1"/>
          </p:cNvSpPr>
          <p:nvPr/>
        </p:nvSpPr>
        <p:spPr bwMode="auto">
          <a:xfrm>
            <a:off x="1839913" y="195263"/>
            <a:ext cx="596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b="1" i="1">
                <a:latin typeface="Times New Roman" panose="02020603050405020304" pitchFamily="18" charset="0"/>
                <a:cs typeface="Times New Roman" panose="02020603050405020304" pitchFamily="18" charset="0"/>
              </a:rPr>
              <a:t>Ошибки в постановке целей в андрагогике</a:t>
            </a:r>
            <a:endParaRPr lang="ru-RU" altLang="ru-RU" sz="24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P spid="3" grpId="0" animBg="1"/>
      <p:bldP spid="22" grpId="0" animBg="1"/>
      <p:bldP spid="23" grpId="0" animBg="1"/>
      <p:bldP spid="2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487363" y="2244725"/>
            <a:ext cx="84772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b="1" i="1" u="sng">
                <a:latin typeface="Times New Roman" panose="02020603050405020304" pitchFamily="18" charset="0"/>
                <a:cs typeface="Times New Roman" panose="02020603050405020304" pitchFamily="18" charset="0"/>
              </a:rPr>
              <a:t>Функции методов  обучения </a:t>
            </a:r>
            <a:r>
              <a:rPr lang="ru-RU" altLang="ru-RU" sz="2400" b="1" i="1">
                <a:latin typeface="Times New Roman" panose="02020603050405020304" pitchFamily="18" charset="0"/>
                <a:cs typeface="Times New Roman" panose="02020603050405020304" pitchFamily="18" charset="0"/>
              </a:rPr>
              <a:t>:</a:t>
            </a:r>
            <a:endParaRPr lang="ru-RU" altLang="ru-RU" sz="2400" b="1">
              <a:latin typeface="Times New Roman" panose="02020603050405020304" pitchFamily="18" charset="0"/>
              <a:cs typeface="Times New Roman" panose="02020603050405020304" pitchFamily="18" charset="0"/>
            </a:endParaRPr>
          </a:p>
          <a:p>
            <a:pPr eaLnBrk="1" hangingPunct="1"/>
            <a:r>
              <a:rPr lang="ru-RU" altLang="ru-RU" sz="2400">
                <a:latin typeface="Times New Roman" panose="02020603050405020304" pitchFamily="18" charset="0"/>
                <a:cs typeface="Times New Roman" panose="02020603050405020304" pitchFamily="18" charset="0"/>
              </a:rPr>
              <a:t>1) обучающую (реализуют на практике содержание и цели обучения);</a:t>
            </a:r>
          </a:p>
          <a:p>
            <a:pPr eaLnBrk="1" hangingPunct="1"/>
            <a:r>
              <a:rPr lang="ru-RU" altLang="ru-RU" sz="2400">
                <a:latin typeface="Times New Roman" panose="02020603050405020304" pitchFamily="18" charset="0"/>
                <a:cs typeface="Times New Roman" panose="02020603050405020304" pitchFamily="18" charset="0"/>
              </a:rPr>
              <a:t>2) развивающую (совершенствуют уровень развития обучаемых);</a:t>
            </a:r>
          </a:p>
          <a:p>
            <a:pPr eaLnBrk="1" hangingPunct="1"/>
            <a:r>
              <a:rPr lang="ru-RU" altLang="ru-RU" sz="2400">
                <a:latin typeface="Times New Roman" panose="02020603050405020304" pitchFamily="18" charset="0"/>
                <a:cs typeface="Times New Roman" panose="02020603050405020304" pitchFamily="18" charset="0"/>
              </a:rPr>
              <a:t>3) воспитывающую (влияют на результаты воспитания);</a:t>
            </a:r>
          </a:p>
          <a:p>
            <a:pPr eaLnBrk="1" hangingPunct="1"/>
            <a:r>
              <a:rPr lang="ru-RU" altLang="ru-RU" sz="2400">
                <a:latin typeface="Times New Roman" panose="02020603050405020304" pitchFamily="18" charset="0"/>
                <a:cs typeface="Times New Roman" panose="02020603050405020304" pitchFamily="18" charset="0"/>
              </a:rPr>
              <a:t>4) побуждающую (выступают как средство побуждения к учению, служат стимулятором познавательной деятельности);</a:t>
            </a:r>
          </a:p>
          <a:p>
            <a:pPr eaLnBrk="1" hangingPunct="1"/>
            <a:r>
              <a:rPr lang="ru-RU" altLang="ru-RU" sz="2400">
                <a:latin typeface="Times New Roman" panose="02020603050405020304" pitchFamily="18" charset="0"/>
                <a:cs typeface="Times New Roman" panose="02020603050405020304" pitchFamily="18" charset="0"/>
              </a:rPr>
              <a:t>5) контрольно-корректировочную (диагностика и управление процессом обучения).</a:t>
            </a:r>
          </a:p>
        </p:txBody>
      </p:sp>
      <p:sp>
        <p:nvSpPr>
          <p:cNvPr id="72707" name="Прямоугольник 2"/>
          <p:cNvSpPr>
            <a:spLocks noChangeArrowheads="1"/>
          </p:cNvSpPr>
          <p:nvPr/>
        </p:nvSpPr>
        <p:spPr bwMode="auto">
          <a:xfrm>
            <a:off x="158750" y="754063"/>
            <a:ext cx="9217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i="1">
                <a:latin typeface="Times New Roman" panose="02020603050405020304" pitchFamily="18" charset="0"/>
                <a:cs typeface="Times New Roman" panose="02020603050405020304" pitchFamily="18" charset="0"/>
              </a:rPr>
              <a:t>   </a:t>
            </a:r>
            <a:r>
              <a:rPr lang="ru-RU" altLang="ru-RU" sz="2400" b="1" i="1">
                <a:latin typeface="Times New Roman" panose="02020603050405020304" pitchFamily="18" charset="0"/>
                <a:cs typeface="Times New Roman" panose="02020603050405020304" pitchFamily="18" charset="0"/>
              </a:rPr>
              <a:t>Метод - </a:t>
            </a:r>
            <a:r>
              <a:rPr lang="ru-RU" altLang="ru-RU" sz="2400">
                <a:latin typeface="Times New Roman" panose="02020603050405020304" pitchFamily="18" charset="0"/>
                <a:cs typeface="Times New Roman" panose="02020603050405020304" pitchFamily="18" charset="0"/>
              </a:rPr>
              <a:t>упорядоченный способ деятельности по достижению учебно-воспитательных целей</a:t>
            </a:r>
          </a:p>
        </p:txBody>
      </p:sp>
      <p:sp>
        <p:nvSpPr>
          <p:cNvPr id="72708" name="Прямоугольник 3"/>
          <p:cNvSpPr>
            <a:spLocks noChangeArrowheads="1"/>
          </p:cNvSpPr>
          <p:nvPr/>
        </p:nvSpPr>
        <p:spPr bwMode="auto">
          <a:xfrm>
            <a:off x="3090863" y="161925"/>
            <a:ext cx="4003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600" b="1" i="1">
                <a:latin typeface="Times New Roman" panose="02020603050405020304" pitchFamily="18" charset="0"/>
                <a:cs typeface="Times New Roman" panose="02020603050405020304" pitchFamily="18" charset="0"/>
              </a:rPr>
              <a:t>Методы обучения </a:t>
            </a:r>
            <a:endParaRPr lang="ru-RU" altLang="ru-RU" sz="3600"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42988" y="0"/>
            <a:ext cx="6870700" cy="1031875"/>
          </a:xfrm>
        </p:spPr>
        <p:txBody>
          <a:bodyPr/>
          <a:lstStyle/>
          <a:p>
            <a:pPr eaLnBrk="1" hangingPunct="1"/>
            <a:r>
              <a:rPr lang="ru-RU" altLang="ru-RU" b="1" smtClean="0">
                <a:solidFill>
                  <a:srgbClr val="FF0000"/>
                </a:solidFill>
              </a:rPr>
              <a:t>Структура общения</a:t>
            </a:r>
          </a:p>
        </p:txBody>
      </p:sp>
      <p:sp>
        <p:nvSpPr>
          <p:cNvPr id="9219" name="Прямоугольник 3"/>
          <p:cNvSpPr>
            <a:spLocks noChangeArrowheads="1"/>
          </p:cNvSpPr>
          <p:nvPr/>
        </p:nvSpPr>
        <p:spPr bwMode="auto">
          <a:xfrm>
            <a:off x="323850" y="908050"/>
            <a:ext cx="86407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Calibri" panose="020F0502020204030204" pitchFamily="34" charset="0"/>
            </a:endParaRPr>
          </a:p>
          <a:p>
            <a:pPr eaLnBrk="1" hangingPunct="1"/>
            <a:endParaRPr lang="ru-RU" altLang="ru-RU">
              <a:latin typeface="Calibri" panose="020F0502020204030204" pitchFamily="34" charset="0"/>
            </a:endParaRPr>
          </a:p>
          <a:p>
            <a:pPr eaLnBrk="1" hangingPunct="1"/>
            <a:endParaRPr lang="ru-RU" altLang="ru-RU">
              <a:latin typeface="Calibri" panose="020F0502020204030204" pitchFamily="34" charset="0"/>
            </a:endParaRPr>
          </a:p>
          <a:p>
            <a:pPr eaLnBrk="1" hangingPunct="1"/>
            <a:endParaRPr lang="ru-RU" altLang="ru-RU">
              <a:latin typeface="Calibri" panose="020F0502020204030204" pitchFamily="34" charset="0"/>
            </a:endParaRPr>
          </a:p>
          <a:p>
            <a:pPr eaLnBrk="1" hangingPunct="1"/>
            <a:r>
              <a:rPr lang="ru-RU" altLang="ru-RU">
                <a:latin typeface="Calibri" panose="020F0502020204030204" pitchFamily="34" charset="0"/>
              </a:rPr>
              <a:t/>
            </a:r>
            <a:br>
              <a:rPr lang="ru-RU" altLang="ru-RU">
                <a:latin typeface="Calibri" panose="020F0502020204030204" pitchFamily="34" charset="0"/>
              </a:rPr>
            </a:br>
            <a:endParaRPr lang="ru-RU" altLang="ru-RU" b="1" i="1">
              <a:latin typeface="Calibri" panose="020F0502020204030204" pitchFamily="34" charset="0"/>
            </a:endParaRPr>
          </a:p>
          <a:p>
            <a:pPr eaLnBrk="1" hangingPunct="1"/>
            <a:endParaRPr lang="ru-RU" altLang="ru-RU" b="1" i="1">
              <a:latin typeface="Calibri" panose="020F0502020204030204" pitchFamily="34" charset="0"/>
            </a:endParaRPr>
          </a:p>
          <a:p>
            <a:pPr eaLnBrk="1" hangingPunct="1"/>
            <a:endParaRPr lang="ru-RU" altLang="ru-RU" b="1" i="1">
              <a:latin typeface="Calibri" panose="020F0502020204030204" pitchFamily="34" charset="0"/>
            </a:endParaRPr>
          </a:p>
          <a:p>
            <a:pPr eaLnBrk="1" hangingPunct="1"/>
            <a:r>
              <a:rPr lang="ru-RU" altLang="ru-RU">
                <a:latin typeface="Calibri" panose="020F0502020204030204" pitchFamily="34" charset="0"/>
              </a:rPr>
              <a:t/>
            </a:r>
            <a:br>
              <a:rPr lang="ru-RU" altLang="ru-RU">
                <a:latin typeface="Calibri" panose="020F0502020204030204" pitchFamily="34" charset="0"/>
              </a:rPr>
            </a:br>
            <a:endParaRPr lang="ru-RU" altLang="ru-RU">
              <a:latin typeface="Calibri" panose="020F0502020204030204" pitchFamily="34" charset="0"/>
            </a:endParaRPr>
          </a:p>
        </p:txBody>
      </p:sp>
      <p:pic>
        <p:nvPicPr>
          <p:cNvPr id="922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836613"/>
            <a:ext cx="3068638"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1500" y="2781300"/>
            <a:ext cx="29083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https://present5.com/presentation/-153758827_451112073/image-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9250" y="4643438"/>
            <a:ext cx="29527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Прямоугольник 6"/>
          <p:cNvSpPr>
            <a:spLocks noChangeArrowheads="1"/>
          </p:cNvSpPr>
          <p:nvPr/>
        </p:nvSpPr>
        <p:spPr bwMode="auto">
          <a:xfrm>
            <a:off x="3924300" y="908050"/>
            <a:ext cx="4572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i="1">
                <a:solidFill>
                  <a:srgbClr val="FF0000"/>
                </a:solidFill>
                <a:latin typeface="Calibri" panose="020F0502020204030204" pitchFamily="34" charset="0"/>
              </a:rPr>
              <a:t>Коммуникативная сторона общения </a:t>
            </a:r>
          </a:p>
          <a:p>
            <a:pPr eaLnBrk="1" hangingPunct="1"/>
            <a:r>
              <a:rPr lang="ru-RU" altLang="ru-RU">
                <a:latin typeface="Calibri" panose="020F0502020204030204" pitchFamily="34" charset="0"/>
              </a:rPr>
              <a:t>обмен информацией и эмоциями с помощью вербальных и невербальных методов коммуникации.</a:t>
            </a:r>
          </a:p>
        </p:txBody>
      </p:sp>
      <p:sp>
        <p:nvSpPr>
          <p:cNvPr id="9224" name="Прямоугольник 7"/>
          <p:cNvSpPr>
            <a:spLocks noChangeArrowheads="1"/>
          </p:cNvSpPr>
          <p:nvPr/>
        </p:nvSpPr>
        <p:spPr bwMode="auto">
          <a:xfrm>
            <a:off x="4643438" y="4868863"/>
            <a:ext cx="36734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i="1">
                <a:solidFill>
                  <a:srgbClr val="FF0000"/>
                </a:solidFill>
                <a:latin typeface="Calibri" panose="020F0502020204030204" pitchFamily="34" charset="0"/>
              </a:rPr>
              <a:t>Перцептивная сторона общения</a:t>
            </a:r>
          </a:p>
          <a:p>
            <a:pPr eaLnBrk="1" hangingPunct="1"/>
            <a:r>
              <a:rPr lang="ru-RU" altLang="ru-RU" b="1" i="1">
                <a:latin typeface="Calibri" panose="020F0502020204030204" pitchFamily="34" charset="0"/>
              </a:rPr>
              <a:t>- </a:t>
            </a:r>
            <a:r>
              <a:rPr lang="ru-RU" altLang="ru-RU">
                <a:latin typeface="Calibri" panose="020F0502020204030204" pitchFamily="34" charset="0"/>
              </a:rPr>
              <a:t>процесс восприятия и </a:t>
            </a:r>
          </a:p>
          <a:p>
            <a:pPr eaLnBrk="1" hangingPunct="1"/>
            <a:r>
              <a:rPr lang="ru-RU" altLang="ru-RU">
                <a:latin typeface="Calibri" panose="020F0502020204030204" pitchFamily="34" charset="0"/>
              </a:rPr>
              <a:t>познания друг друга партнерами по общению и установления на этой  основе взаимопонимания.</a:t>
            </a:r>
          </a:p>
        </p:txBody>
      </p:sp>
      <p:sp>
        <p:nvSpPr>
          <p:cNvPr id="9225" name="Прямоугольник 8"/>
          <p:cNvSpPr>
            <a:spLocks noChangeArrowheads="1"/>
          </p:cNvSpPr>
          <p:nvPr/>
        </p:nvSpPr>
        <p:spPr bwMode="auto">
          <a:xfrm>
            <a:off x="250825" y="2852738"/>
            <a:ext cx="51847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i="1">
                <a:solidFill>
                  <a:srgbClr val="FF0000"/>
                </a:solidFill>
                <a:latin typeface="Calibri" panose="020F0502020204030204" pitchFamily="34" charset="0"/>
              </a:rPr>
              <a:t>Интерактивная сторона общения</a:t>
            </a:r>
            <a:endParaRPr lang="ru-RU" altLang="ru-RU" b="1" i="1">
              <a:latin typeface="Calibri" panose="020F0502020204030204" pitchFamily="34" charset="0"/>
            </a:endParaRPr>
          </a:p>
          <a:p>
            <a:pPr eaLnBrk="1" hangingPunct="1"/>
            <a:r>
              <a:rPr lang="ru-RU" altLang="ru-RU">
                <a:latin typeface="Calibri" panose="020F0502020204030204" pitchFamily="34" charset="0"/>
              </a:rPr>
              <a:t>организация взаимодействия между</a:t>
            </a:r>
          </a:p>
          <a:p>
            <a:pPr eaLnBrk="1" hangingPunct="1"/>
            <a:r>
              <a:rPr lang="ru-RU" altLang="ru-RU">
                <a:latin typeface="Calibri" panose="020F0502020204030204" pitchFamily="34" charset="0"/>
              </a:rPr>
              <a:t> общающимися индивидами (обмен действиями)</a:t>
            </a:r>
          </a:p>
          <a:p>
            <a:pPr eaLnBrk="1" hangingPunct="1"/>
            <a:r>
              <a:rPr lang="ru-RU" altLang="ru-RU">
                <a:latin typeface="Calibri" panose="020F0502020204030204" pitchFamily="34" charset="0"/>
              </a:rPr>
              <a:t>- согласование действий, распределение</a:t>
            </a:r>
          </a:p>
          <a:p>
            <a:pPr eaLnBrk="1" hangingPunct="1"/>
            <a:r>
              <a:rPr lang="ru-RU" altLang="ru-RU">
                <a:latin typeface="Calibri" panose="020F0502020204030204" pitchFamily="34" charset="0"/>
              </a:rPr>
              <a:t> функций, влияние на настроение, </a:t>
            </a:r>
          </a:p>
          <a:p>
            <a:pPr eaLnBrk="1" hangingPunct="1"/>
            <a:r>
              <a:rPr lang="ru-RU" altLang="ru-RU">
                <a:latin typeface="Calibri" panose="020F0502020204030204" pitchFamily="34" charset="0"/>
              </a:rPr>
              <a:t>поведение, убеждения собеседника</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403350" y="223961"/>
            <a:ext cx="6388100" cy="6347151"/>
          </a:xfrm>
          <a:prstGeom prst="rect">
            <a:avLst/>
          </a:prstGeom>
          <a:solidFill>
            <a:schemeClr val="accent1">
              <a:lumMod val="60000"/>
              <a:lumOff val="40000"/>
            </a:schemeClr>
          </a:solidFill>
          <a:ln w="38100">
            <a:solidFill>
              <a:schemeClr val="accent5">
                <a:lumMod val="75000"/>
              </a:schemeClr>
            </a:solidFill>
            <a:miter lim="800000"/>
            <a:headEnd/>
            <a:tailEnd/>
          </a:ln>
          <a:effectLst>
            <a:innerShdw blurRad="63500" dist="50800" dir="2700000">
              <a:prstClr val="black">
                <a:alpha val="50000"/>
              </a:prstClr>
            </a:innerShdw>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7175" y="138113"/>
            <a:ext cx="8629650"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Рисунок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1268413"/>
            <a:ext cx="881697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Схема 33"/>
          <p:cNvGraphicFramePr/>
          <p:nvPr/>
        </p:nvGraphicFramePr>
        <p:xfrm>
          <a:off x="1737880" y="186266"/>
          <a:ext cx="5798000"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9" name="Схема 28"/>
          <p:cNvGraphicFramePr/>
          <p:nvPr/>
        </p:nvGraphicFramePr>
        <p:xfrm>
          <a:off x="793750" y="998476"/>
          <a:ext cx="1476482" cy="5232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0" name="Схема 29"/>
          <p:cNvGraphicFramePr/>
          <p:nvPr/>
        </p:nvGraphicFramePr>
        <p:xfrm>
          <a:off x="3836065" y="1060903"/>
          <a:ext cx="1001506" cy="5232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2" name="Схема 31"/>
          <p:cNvGraphicFramePr/>
          <p:nvPr/>
        </p:nvGraphicFramePr>
        <p:xfrm>
          <a:off x="6838950" y="965000"/>
          <a:ext cx="1162923" cy="52322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0" name="Прямоугольник 9"/>
          <p:cNvSpPr/>
          <p:nvPr/>
        </p:nvSpPr>
        <p:spPr>
          <a:xfrm>
            <a:off x="515938" y="1908175"/>
            <a:ext cx="1816100" cy="1477963"/>
          </a:xfrm>
          <a:prstGeom prst="rect">
            <a:avLst/>
          </a:prstGeom>
          <a:solidFill>
            <a:schemeClr val="accent6">
              <a:lumMod val="40000"/>
              <a:lumOff val="60000"/>
            </a:schemeClr>
          </a:solidFill>
          <a:ln>
            <a:solidFill>
              <a:schemeClr val="accent2">
                <a:lumMod val="75000"/>
              </a:schemeClr>
            </a:solidFill>
          </a:ln>
        </p:spPr>
        <p:txBody>
          <a:bodyPr>
            <a:spAutoFit/>
          </a:bodyPr>
          <a:lstStyle/>
          <a:p>
            <a:pPr algn="ctr" fontAlgn="auto">
              <a:spcBef>
                <a:spcPts val="0"/>
              </a:spcBef>
              <a:spcAft>
                <a:spcPts val="0"/>
              </a:spcAft>
              <a:defRPr/>
            </a:pPr>
            <a:r>
              <a:rPr lang="ru-RU" dirty="0">
                <a:latin typeface="+mn-lt"/>
                <a:cs typeface="+mn-cs"/>
              </a:rPr>
              <a:t>Учебник, справочник, </a:t>
            </a:r>
            <a:r>
              <a:rPr lang="ru-RU" dirty="0" err="1"/>
              <a:t>интернет-ресурсы</a:t>
            </a:r>
            <a:endParaRPr lang="ru-RU" dirty="0"/>
          </a:p>
          <a:p>
            <a:pPr algn="ctr" fontAlgn="auto">
              <a:spcBef>
                <a:spcPts val="0"/>
              </a:spcBef>
              <a:spcAft>
                <a:spcPts val="0"/>
              </a:spcAft>
              <a:defRPr/>
            </a:pPr>
            <a:endParaRPr lang="ru-RU" dirty="0">
              <a:latin typeface="+mn-lt"/>
              <a:cs typeface="+mn-cs"/>
            </a:endParaRPr>
          </a:p>
        </p:txBody>
      </p:sp>
      <p:sp>
        <p:nvSpPr>
          <p:cNvPr id="11" name="Прямоугольник 10"/>
          <p:cNvSpPr/>
          <p:nvPr/>
        </p:nvSpPr>
        <p:spPr>
          <a:xfrm>
            <a:off x="371475" y="3744913"/>
            <a:ext cx="2147888" cy="1477962"/>
          </a:xfrm>
          <a:prstGeom prst="rect">
            <a:avLst/>
          </a:prstGeom>
          <a:solidFill>
            <a:schemeClr val="accent6">
              <a:lumMod val="40000"/>
              <a:lumOff val="60000"/>
            </a:schemeClr>
          </a:solidFill>
          <a:ln>
            <a:solidFill>
              <a:schemeClr val="accent2">
                <a:lumMod val="75000"/>
              </a:schemeClr>
            </a:solidFill>
          </a:ln>
        </p:spPr>
        <p:txBody>
          <a:bodyPr>
            <a:spAutoFit/>
          </a:bodyPr>
          <a:lstStyle/>
          <a:p>
            <a:pPr algn="ctr" fontAlgn="auto">
              <a:spcBef>
                <a:spcPts val="0"/>
              </a:spcBef>
              <a:spcAft>
                <a:spcPts val="0"/>
              </a:spcAft>
              <a:defRPr/>
            </a:pPr>
            <a:r>
              <a:rPr lang="ru-RU" dirty="0">
                <a:latin typeface="+mn-lt"/>
                <a:cs typeface="+mn-cs"/>
              </a:rPr>
              <a:t>Наглядность предметная,</a:t>
            </a:r>
          </a:p>
          <a:p>
            <a:pPr algn="ctr" fontAlgn="auto">
              <a:spcBef>
                <a:spcPts val="0"/>
              </a:spcBef>
              <a:spcAft>
                <a:spcPts val="0"/>
              </a:spcAft>
              <a:defRPr/>
            </a:pPr>
            <a:r>
              <a:rPr lang="ru-RU" dirty="0">
                <a:latin typeface="+mn-lt"/>
                <a:cs typeface="+mn-cs"/>
              </a:rPr>
              <a:t>условно-графическая,</a:t>
            </a:r>
          </a:p>
          <a:p>
            <a:pPr algn="ctr" fontAlgn="auto">
              <a:spcBef>
                <a:spcPts val="0"/>
              </a:spcBef>
              <a:spcAft>
                <a:spcPts val="0"/>
              </a:spcAft>
              <a:defRPr/>
            </a:pPr>
            <a:r>
              <a:rPr lang="ru-RU" dirty="0">
                <a:latin typeface="+mn-lt"/>
                <a:cs typeface="+mn-cs"/>
              </a:rPr>
              <a:t>иллюстративная</a:t>
            </a:r>
          </a:p>
        </p:txBody>
      </p:sp>
      <p:sp>
        <p:nvSpPr>
          <p:cNvPr id="12" name="Прямоугольник 11"/>
          <p:cNvSpPr/>
          <p:nvPr/>
        </p:nvSpPr>
        <p:spPr>
          <a:xfrm>
            <a:off x="546100" y="5491163"/>
            <a:ext cx="1785938" cy="647700"/>
          </a:xfrm>
          <a:prstGeom prst="rect">
            <a:avLst/>
          </a:prstGeom>
          <a:solidFill>
            <a:schemeClr val="accent6">
              <a:lumMod val="40000"/>
              <a:lumOff val="60000"/>
            </a:schemeClr>
          </a:solidFill>
          <a:ln>
            <a:solidFill>
              <a:schemeClr val="accent2">
                <a:lumMod val="75000"/>
              </a:schemeClr>
            </a:solidFill>
          </a:ln>
        </p:spPr>
        <p:txBody>
          <a:bodyPr>
            <a:spAutoFit/>
          </a:bodyPr>
          <a:lstStyle/>
          <a:p>
            <a:pPr algn="ctr" fontAlgn="auto">
              <a:spcBef>
                <a:spcPts val="0"/>
              </a:spcBef>
              <a:spcAft>
                <a:spcPts val="0"/>
              </a:spcAft>
              <a:defRPr/>
            </a:pPr>
            <a:r>
              <a:rPr lang="ru-RU" dirty="0">
                <a:latin typeface="+mn-lt"/>
                <a:cs typeface="+mn-cs"/>
              </a:rPr>
              <a:t>Тренажер, муляж,  бланк</a:t>
            </a:r>
          </a:p>
        </p:txBody>
      </p:sp>
      <p:graphicFrame>
        <p:nvGraphicFramePr>
          <p:cNvPr id="35" name="Схема 34"/>
          <p:cNvGraphicFramePr/>
          <p:nvPr/>
        </p:nvGraphicFramePr>
        <p:xfrm>
          <a:off x="3657600" y="2065868"/>
          <a:ext cx="1289337" cy="90593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37" name="Схема 36"/>
          <p:cNvGraphicFramePr/>
          <p:nvPr/>
        </p:nvGraphicFramePr>
        <p:xfrm>
          <a:off x="3680023" y="3835401"/>
          <a:ext cx="1339850" cy="791796"/>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38" name="Схема 37"/>
          <p:cNvGraphicFramePr/>
          <p:nvPr/>
        </p:nvGraphicFramePr>
        <p:xfrm>
          <a:off x="3460750" y="5393268"/>
          <a:ext cx="1727201" cy="769972"/>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18" name="Прямоугольник 17"/>
          <p:cNvSpPr/>
          <p:nvPr/>
        </p:nvSpPr>
        <p:spPr>
          <a:xfrm>
            <a:off x="6008688" y="1784350"/>
            <a:ext cx="2686050" cy="1754188"/>
          </a:xfrm>
          <a:prstGeom prst="rect">
            <a:avLst/>
          </a:prstGeom>
          <a:solidFill>
            <a:schemeClr val="accent6">
              <a:lumMod val="40000"/>
              <a:lumOff val="60000"/>
            </a:schemeClr>
          </a:solidFill>
          <a:ln>
            <a:solidFill>
              <a:schemeClr val="accent2">
                <a:lumMod val="75000"/>
              </a:schemeClr>
            </a:solidFill>
          </a:ln>
        </p:spPr>
        <p:txBody>
          <a:bodyPr>
            <a:spAutoFit/>
          </a:bodyPr>
          <a:lstStyle/>
          <a:p>
            <a:pPr algn="ctr" fontAlgn="auto">
              <a:spcBef>
                <a:spcPts val="0"/>
              </a:spcBef>
              <a:spcAft>
                <a:spcPts val="0"/>
              </a:spcAft>
              <a:defRPr/>
            </a:pPr>
            <a:r>
              <a:rPr lang="ru-RU" dirty="0">
                <a:latin typeface="+mn-lt"/>
                <a:cs typeface="+mn-cs"/>
              </a:rPr>
              <a:t>Анализ документов,  составление плана, </a:t>
            </a:r>
            <a:r>
              <a:rPr lang="ru-RU" dirty="0"/>
              <a:t>разработка, составление рассказа, лекции, беседы,  описания и т.д.</a:t>
            </a:r>
            <a:endParaRPr lang="ru-RU" dirty="0">
              <a:latin typeface="+mn-lt"/>
              <a:cs typeface="+mn-cs"/>
            </a:endParaRPr>
          </a:p>
        </p:txBody>
      </p:sp>
      <p:sp>
        <p:nvSpPr>
          <p:cNvPr id="20" name="Прямоугольник 19"/>
          <p:cNvSpPr/>
          <p:nvPr/>
        </p:nvSpPr>
        <p:spPr>
          <a:xfrm>
            <a:off x="6059488" y="3865563"/>
            <a:ext cx="2684462" cy="1200150"/>
          </a:xfrm>
          <a:prstGeom prst="rect">
            <a:avLst/>
          </a:prstGeom>
          <a:solidFill>
            <a:schemeClr val="accent6">
              <a:lumMod val="40000"/>
              <a:lumOff val="60000"/>
            </a:schemeClr>
          </a:solidFill>
          <a:ln>
            <a:solidFill>
              <a:schemeClr val="accent2">
                <a:lumMod val="50000"/>
              </a:schemeClr>
            </a:solidFill>
          </a:ln>
        </p:spPr>
        <p:txBody>
          <a:bodyPr>
            <a:spAutoFit/>
          </a:bodyPr>
          <a:lstStyle/>
          <a:p>
            <a:pPr algn="ctr" fontAlgn="auto">
              <a:spcBef>
                <a:spcPts val="0"/>
              </a:spcBef>
              <a:spcAft>
                <a:spcPts val="0"/>
              </a:spcAft>
              <a:defRPr/>
            </a:pPr>
            <a:r>
              <a:rPr lang="ru-RU" dirty="0">
                <a:latin typeface="+mn-lt"/>
                <a:cs typeface="+mn-cs"/>
              </a:rPr>
              <a:t>Анализ картины, выполнение рисунка, таблицы, заполнение карты</a:t>
            </a:r>
          </a:p>
        </p:txBody>
      </p:sp>
      <p:sp>
        <p:nvSpPr>
          <p:cNvPr id="21" name="Прямоугольник 20"/>
          <p:cNvSpPr/>
          <p:nvPr/>
        </p:nvSpPr>
        <p:spPr>
          <a:xfrm>
            <a:off x="6083300" y="5553075"/>
            <a:ext cx="2684463" cy="646113"/>
          </a:xfrm>
          <a:prstGeom prst="rect">
            <a:avLst/>
          </a:prstGeom>
          <a:solidFill>
            <a:schemeClr val="accent6">
              <a:lumMod val="40000"/>
              <a:lumOff val="60000"/>
            </a:schemeClr>
          </a:solidFill>
          <a:ln>
            <a:solidFill>
              <a:schemeClr val="accent2">
                <a:lumMod val="50000"/>
              </a:schemeClr>
            </a:solidFill>
          </a:ln>
        </p:spPr>
        <p:txBody>
          <a:bodyPr>
            <a:spAutoFit/>
          </a:bodyPr>
          <a:lstStyle/>
          <a:p>
            <a:pPr algn="ctr" fontAlgn="auto">
              <a:spcBef>
                <a:spcPts val="0"/>
              </a:spcBef>
              <a:spcAft>
                <a:spcPts val="0"/>
              </a:spcAft>
              <a:defRPr/>
            </a:pPr>
            <a:r>
              <a:rPr lang="ru-RU" dirty="0">
                <a:latin typeface="+mn-lt"/>
                <a:cs typeface="+mn-cs"/>
              </a:rPr>
              <a:t>Изготовление моделей, макетов, бланков и т.д.</a:t>
            </a:r>
          </a:p>
        </p:txBody>
      </p:sp>
      <p:sp>
        <p:nvSpPr>
          <p:cNvPr id="22" name="Стрелка вправо 21"/>
          <p:cNvSpPr/>
          <p:nvPr/>
        </p:nvSpPr>
        <p:spPr>
          <a:xfrm rot="10800000">
            <a:off x="2493963" y="2338388"/>
            <a:ext cx="1069975" cy="177800"/>
          </a:xfrm>
          <a:prstGeom prst="rightArrow">
            <a:avLst/>
          </a:prstGeom>
          <a:solidFill>
            <a:schemeClr val="accent6">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право 22"/>
          <p:cNvSpPr/>
          <p:nvPr/>
        </p:nvSpPr>
        <p:spPr>
          <a:xfrm rot="10800000">
            <a:off x="2565400" y="4233863"/>
            <a:ext cx="985838" cy="160337"/>
          </a:xfrm>
          <a:prstGeom prst="rightArrow">
            <a:avLst/>
          </a:prstGeom>
          <a:solidFill>
            <a:schemeClr val="accent6">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Стрелка вправо 23"/>
          <p:cNvSpPr/>
          <p:nvPr/>
        </p:nvSpPr>
        <p:spPr>
          <a:xfrm rot="10800000">
            <a:off x="2413000" y="5867400"/>
            <a:ext cx="884238" cy="171450"/>
          </a:xfrm>
          <a:prstGeom prst="rightArrow">
            <a:avLst/>
          </a:prstGeom>
          <a:solidFill>
            <a:schemeClr val="accent6">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Стрелка вправо 25"/>
          <p:cNvSpPr/>
          <p:nvPr/>
        </p:nvSpPr>
        <p:spPr>
          <a:xfrm>
            <a:off x="5008563" y="2349500"/>
            <a:ext cx="857250" cy="177800"/>
          </a:xfrm>
          <a:prstGeom prst="rightArrow">
            <a:avLst/>
          </a:prstGeom>
          <a:solidFill>
            <a:schemeClr val="accent6">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 name="Стрелка вправо 26"/>
          <p:cNvSpPr/>
          <p:nvPr/>
        </p:nvSpPr>
        <p:spPr>
          <a:xfrm>
            <a:off x="5137150" y="4200525"/>
            <a:ext cx="823913" cy="177800"/>
          </a:xfrm>
          <a:prstGeom prst="rightArrow">
            <a:avLst/>
          </a:prstGeom>
          <a:solidFill>
            <a:schemeClr val="accent6">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8" name="Стрелка вправо 27"/>
          <p:cNvSpPr/>
          <p:nvPr/>
        </p:nvSpPr>
        <p:spPr>
          <a:xfrm>
            <a:off x="5268913" y="5853113"/>
            <a:ext cx="733425" cy="177800"/>
          </a:xfrm>
          <a:prstGeom prst="rightArrow">
            <a:avLst/>
          </a:prstGeom>
          <a:solidFill>
            <a:schemeClr val="accent6">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Прямоугольник 1"/>
          <p:cNvSpPr>
            <a:spLocks noChangeArrowheads="1"/>
          </p:cNvSpPr>
          <p:nvPr/>
        </p:nvSpPr>
        <p:spPr bwMode="auto">
          <a:xfrm>
            <a:off x="1258888" y="188913"/>
            <a:ext cx="612616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4000" b="1" i="1">
                <a:latin typeface="Times New Roman" panose="02020603050405020304" pitchFamily="18" charset="0"/>
                <a:cs typeface="Times New Roman" panose="02020603050405020304" pitchFamily="18" charset="0"/>
              </a:rPr>
              <a:t>Организационные формы обучения</a:t>
            </a:r>
            <a:r>
              <a:rPr lang="ru-RU" altLang="ru-RU">
                <a:latin typeface="Franklin Gothic Book" panose="020B0503020102020204" pitchFamily="34" charset="0"/>
              </a:rPr>
              <a:t>.</a:t>
            </a:r>
          </a:p>
        </p:txBody>
      </p:sp>
      <p:sp>
        <p:nvSpPr>
          <p:cNvPr id="77827" name="Прямоугольник 2"/>
          <p:cNvSpPr>
            <a:spLocks noChangeArrowheads="1"/>
          </p:cNvSpPr>
          <p:nvPr/>
        </p:nvSpPr>
        <p:spPr bwMode="auto">
          <a:xfrm>
            <a:off x="323850" y="1412875"/>
            <a:ext cx="83200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i="1">
                <a:latin typeface="Times New Roman" panose="02020603050405020304" pitchFamily="18" charset="0"/>
                <a:cs typeface="Times New Roman" panose="02020603050405020304" pitchFamily="18" charset="0"/>
              </a:rPr>
              <a:t>Форма обучения</a:t>
            </a:r>
            <a:r>
              <a:rPr lang="ru-RU" altLang="ru-RU" sz="2800">
                <a:latin typeface="Times New Roman" panose="02020603050405020304" pitchFamily="18" charset="0"/>
                <a:cs typeface="Times New Roman" panose="02020603050405020304" pitchFamily="18" charset="0"/>
              </a:rPr>
              <a:t> - один из элементов педагогической системы - </a:t>
            </a:r>
            <a:r>
              <a:rPr lang="ru-RU" altLang="ru-RU" sz="2800" i="1">
                <a:latin typeface="Times New Roman" panose="02020603050405020304" pitchFamily="18" charset="0"/>
                <a:cs typeface="Times New Roman" panose="02020603050405020304" pitchFamily="18" charset="0"/>
              </a:rPr>
              <a:t>означает внешнюю сторону организации учебного процесса, которая связана с количеством обучающихся, временем и местом обучения, а также порядком его осуществления (</a:t>
            </a:r>
            <a:r>
              <a:rPr lang="ru-RU" altLang="ru-RU" sz="2800">
                <a:latin typeface="Times New Roman" panose="02020603050405020304" pitchFamily="18" charset="0"/>
                <a:cs typeface="Times New Roman" panose="02020603050405020304" pitchFamily="18" charset="0"/>
              </a:rPr>
              <a:t> как в реальных условиях организовать обучение. когда, где, кто и как обучается)</a:t>
            </a:r>
          </a:p>
        </p:txBody>
      </p:sp>
      <p:sp>
        <p:nvSpPr>
          <p:cNvPr id="77828" name="Прямоугольник 3"/>
          <p:cNvSpPr>
            <a:spLocks noChangeArrowheads="1"/>
          </p:cNvSpPr>
          <p:nvPr/>
        </p:nvSpPr>
        <p:spPr bwMode="auto">
          <a:xfrm>
            <a:off x="395288" y="4437063"/>
            <a:ext cx="83343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i="1">
                <a:latin typeface="Times New Roman" panose="02020603050405020304" pitchFamily="18" charset="0"/>
                <a:cs typeface="Times New Roman" panose="02020603050405020304" pitchFamily="18" charset="0"/>
              </a:rPr>
              <a:t>Формы обучения</a:t>
            </a:r>
            <a:r>
              <a:rPr lang="ru-RU" altLang="ru-RU" sz="2800" b="1">
                <a:latin typeface="Times New Roman" panose="02020603050405020304" pitchFamily="18" charset="0"/>
                <a:cs typeface="Times New Roman" panose="02020603050405020304" pitchFamily="18" charset="0"/>
              </a:rPr>
              <a:t> –</a:t>
            </a:r>
            <a:r>
              <a:rPr lang="ru-RU" altLang="ru-RU" sz="2800">
                <a:latin typeface="Times New Roman" panose="02020603050405020304" pitchFamily="18" charset="0"/>
                <a:cs typeface="Times New Roman" panose="02020603050405020304" pitchFamily="18" charset="0"/>
              </a:rPr>
              <a:t> это виды учебных занятий, отличающихся друг от друга дидактическими целями, составом обучающихся, местом проведения, продолжительностью, содержанием деятельности преподавателя и обучающихся.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168275" y="215900"/>
            <a:ext cx="8975725" cy="2676525"/>
          </a:xfrm>
          <a:prstGeom prst="rect">
            <a:avLst/>
          </a:prstGeom>
          <a:noFill/>
          <a:ln>
            <a:noFill/>
          </a:ln>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ru-RU" altLang="ru-RU" sz="2800" b="1" i="1" u="sng" dirty="0" smtClean="0">
                <a:latin typeface="Times New Roman" panose="02020603050405020304" pitchFamily="18" charset="0"/>
                <a:cs typeface="Times New Roman" panose="02020603050405020304" pitchFamily="18" charset="0"/>
              </a:rPr>
              <a:t>Три группы организационных форм</a:t>
            </a:r>
            <a:r>
              <a:rPr lang="ru-RU" altLang="ru-RU" sz="2800" i="1" dirty="0" smtClean="0">
                <a:latin typeface="Times New Roman" panose="02020603050405020304" pitchFamily="18" charset="0"/>
                <a:cs typeface="Times New Roman" panose="02020603050405020304" pitchFamily="18" charset="0"/>
              </a:rPr>
              <a:t>:</a:t>
            </a:r>
            <a:endParaRPr lang="ru-RU" altLang="ru-RU" sz="2800" dirty="0" smtClean="0">
              <a:latin typeface="Times New Roman" panose="02020603050405020304" pitchFamily="18" charset="0"/>
              <a:cs typeface="Times New Roman" panose="02020603050405020304" pitchFamily="18" charset="0"/>
            </a:endParaRPr>
          </a:p>
          <a:p>
            <a:pPr marL="457200" indent="-457200" fontAlgn="auto">
              <a:spcBef>
                <a:spcPts val="0"/>
              </a:spcBef>
              <a:spcAft>
                <a:spcPts val="0"/>
              </a:spcAft>
              <a:buFontTx/>
              <a:buChar char="-"/>
              <a:defRPr/>
            </a:pPr>
            <a:r>
              <a:rPr lang="ru-RU" altLang="ru-RU" sz="2800" dirty="0" smtClean="0">
                <a:latin typeface="Times New Roman" panose="02020603050405020304" pitchFamily="18" charset="0"/>
                <a:cs typeface="Times New Roman" panose="02020603050405020304" pitchFamily="18" charset="0"/>
              </a:rPr>
              <a:t>направленные преимущественно на </a:t>
            </a:r>
            <a:r>
              <a:rPr lang="ru-RU" altLang="ru-RU" sz="2800" b="1" i="1" dirty="0" smtClean="0">
                <a:latin typeface="Times New Roman" panose="02020603050405020304" pitchFamily="18" charset="0"/>
                <a:cs typeface="Times New Roman" panose="02020603050405020304" pitchFamily="18" charset="0"/>
              </a:rPr>
              <a:t>теоретическую</a:t>
            </a:r>
            <a:r>
              <a:rPr lang="ru-RU" altLang="ru-RU" sz="2800" dirty="0" smtClean="0">
                <a:latin typeface="Times New Roman" panose="02020603050405020304" pitchFamily="18" charset="0"/>
                <a:cs typeface="Times New Roman" panose="02020603050405020304" pitchFamily="18" charset="0"/>
              </a:rPr>
              <a:t> подготовку   обучающихся;</a:t>
            </a:r>
            <a:endParaRPr lang="ru-RU" altLang="ru-RU"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fontAlgn="auto">
              <a:spcBef>
                <a:spcPts val="0"/>
              </a:spcBef>
              <a:spcAft>
                <a:spcPts val="0"/>
              </a:spcAft>
              <a:buFontTx/>
              <a:buChar char="-"/>
              <a:defRPr/>
            </a:pPr>
            <a:r>
              <a:rPr lang="ru-RU" altLang="ru-RU" sz="2800" dirty="0" smtClean="0">
                <a:latin typeface="Times New Roman" panose="02020603050405020304" pitchFamily="18" charset="0"/>
                <a:cs typeface="Times New Roman" panose="02020603050405020304" pitchFamily="18" charset="0"/>
              </a:rPr>
              <a:t>направленные преимущественно на </a:t>
            </a:r>
            <a:r>
              <a:rPr lang="ru-RU" altLang="ru-RU" sz="2800" b="1" i="1" dirty="0" smtClean="0">
                <a:latin typeface="Times New Roman" panose="02020603050405020304" pitchFamily="18" charset="0"/>
                <a:cs typeface="Times New Roman" panose="02020603050405020304" pitchFamily="18" charset="0"/>
              </a:rPr>
              <a:t>практическую</a:t>
            </a:r>
            <a:r>
              <a:rPr lang="ru-RU" altLang="ru-RU" sz="2800" dirty="0" smtClean="0">
                <a:latin typeface="Times New Roman" panose="02020603050405020304" pitchFamily="18" charset="0"/>
                <a:cs typeface="Times New Roman" panose="02020603050405020304" pitchFamily="18" charset="0"/>
              </a:rPr>
              <a:t> подготовку обучающихся;</a:t>
            </a:r>
          </a:p>
          <a:p>
            <a:pPr fontAlgn="auto">
              <a:spcBef>
                <a:spcPts val="0"/>
              </a:spcBef>
              <a:spcAft>
                <a:spcPts val="0"/>
              </a:spcAft>
              <a:defRPr/>
            </a:pPr>
            <a:r>
              <a:rPr lang="ru-RU" altLang="ru-RU" sz="2800" dirty="0" smtClean="0">
                <a:latin typeface="Times New Roman" panose="02020603050405020304" pitchFamily="18" charset="0"/>
                <a:cs typeface="Times New Roman" panose="02020603050405020304" pitchFamily="18" charset="0"/>
              </a:rPr>
              <a:t>-    формы </a:t>
            </a:r>
            <a:r>
              <a:rPr lang="ru-RU" altLang="ru-RU" sz="2800" b="1" i="1" dirty="0" smtClean="0">
                <a:latin typeface="Times New Roman" panose="02020603050405020304" pitchFamily="18" charset="0"/>
                <a:cs typeface="Times New Roman" panose="02020603050405020304" pitchFamily="18" charset="0"/>
              </a:rPr>
              <a:t>контроля</a:t>
            </a:r>
            <a:r>
              <a:rPr lang="ru-RU" altLang="ru-RU" sz="2800" dirty="0" smtClean="0">
                <a:latin typeface="Times New Roman" panose="02020603050405020304" pitchFamily="18" charset="0"/>
                <a:cs typeface="Times New Roman" panose="02020603050405020304" pitchFamily="18" charset="0"/>
              </a:rPr>
              <a:t> знаний и умений обучающихся </a:t>
            </a:r>
          </a:p>
        </p:txBody>
      </p:sp>
      <p:pic>
        <p:nvPicPr>
          <p:cNvPr id="7885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5500" y="3201988"/>
            <a:ext cx="7434263"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8888" y="2636838"/>
            <a:ext cx="6553200"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sz="3600" b="1" i="1" dirty="0"/>
              <a:t>Предмет и задачи андрагогики </a:t>
            </a:r>
            <a:endParaRPr lang="ru-RU" sz="3600" i="1" dirty="0"/>
          </a:p>
        </p:txBody>
      </p:sp>
      <p:sp>
        <p:nvSpPr>
          <p:cNvPr id="79875" name="Rectangle 1"/>
          <p:cNvSpPr>
            <a:spLocks noChangeArrowheads="1"/>
          </p:cNvSpPr>
          <p:nvPr/>
        </p:nvSpPr>
        <p:spPr bwMode="auto">
          <a:xfrm>
            <a:off x="4211638" y="4162425"/>
            <a:ext cx="46593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1600" b="1" i="1">
                <a:latin typeface="Times New Roman" panose="02020603050405020304" pitchFamily="18" charset="0"/>
                <a:cs typeface="Times New Roman" panose="02020603050405020304" pitchFamily="18" charset="0"/>
              </a:rPr>
              <a:t>УЧЕНИЕ -  ЭТО ПРОДОЛЖЕНИЕ НАС САМИХ</a:t>
            </a:r>
            <a:endParaRPr lang="ru-RU" altLang="ru-RU" sz="1600" b="1">
              <a:latin typeface="Times New Roman" panose="02020603050405020304" pitchFamily="18" charset="0"/>
              <a:cs typeface="Times New Roman" panose="02020603050405020304" pitchFamily="18" charset="0"/>
            </a:endParaRPr>
          </a:p>
          <a:p>
            <a:r>
              <a:rPr lang="ru-RU" altLang="ru-RU" sz="1600" b="1">
                <a:latin typeface="Times New Roman" panose="02020603050405020304" pitchFamily="18" charset="0"/>
                <a:cs typeface="Times New Roman" panose="02020603050405020304" pitchFamily="18" charset="0"/>
              </a:rPr>
              <a:t>У. Шекспир</a:t>
            </a:r>
          </a:p>
          <a:p>
            <a:endParaRPr lang="ru-RU" altLang="ru-RU"/>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500063" y="1203325"/>
            <a:ext cx="80279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b="1">
                <a:cs typeface="Times New Roman" panose="02020603050405020304" pitchFamily="18" charset="0"/>
              </a:rPr>
              <a:t>     </a:t>
            </a:r>
            <a:r>
              <a:rPr lang="ru-RU" altLang="ru-RU" sz="2000" b="1">
                <a:solidFill>
                  <a:srgbClr val="C00000"/>
                </a:solidFill>
                <a:latin typeface="Times New Roman" panose="02020603050405020304" pitchFamily="18" charset="0"/>
                <a:cs typeface="Times New Roman" panose="02020603050405020304" pitchFamily="18" charset="0"/>
              </a:rPr>
              <a:t>Андрагогика</a:t>
            </a:r>
            <a:r>
              <a:rPr lang="ru-RU" altLang="ru-RU" sz="2000">
                <a:latin typeface="Times New Roman" panose="02020603050405020304" pitchFamily="18" charset="0"/>
                <a:cs typeface="Times New Roman" panose="02020603050405020304" pitchFamily="18" charset="0"/>
              </a:rPr>
              <a:t> -  от гр. </a:t>
            </a:r>
            <a:r>
              <a:rPr lang="ru-RU" altLang="ru-RU" sz="2000" i="1">
                <a:latin typeface="Times New Roman" panose="02020603050405020304" pitchFamily="18" charset="0"/>
                <a:cs typeface="Times New Roman" panose="02020603050405020304" pitchFamily="18" charset="0"/>
              </a:rPr>
              <a:t>aner</a:t>
            </a:r>
            <a:r>
              <a:rPr lang="ru-RU" altLang="ru-RU" sz="2000">
                <a:latin typeface="Times New Roman" panose="02020603050405020304" pitchFamily="18" charset="0"/>
                <a:cs typeface="Times New Roman" panose="02020603050405020304" pitchFamily="18" charset="0"/>
              </a:rPr>
              <a:t>, </a:t>
            </a:r>
            <a:r>
              <a:rPr lang="ru-RU" altLang="ru-RU" sz="2000" i="1">
                <a:latin typeface="Times New Roman" panose="02020603050405020304" pitchFamily="18" charset="0"/>
                <a:cs typeface="Times New Roman" panose="02020603050405020304" pitchFamily="18" charset="0"/>
              </a:rPr>
              <a:t>andros</a:t>
            </a:r>
            <a:r>
              <a:rPr lang="ru-RU" altLang="ru-RU" sz="2000">
                <a:latin typeface="Times New Roman" panose="02020603050405020304" pitchFamily="18" charset="0"/>
                <a:cs typeface="Times New Roman" panose="02020603050405020304" pitchFamily="18" charset="0"/>
              </a:rPr>
              <a:t> —взрослый мужчина, зрелый муж + </a:t>
            </a:r>
            <a:r>
              <a:rPr lang="ru-RU" altLang="ru-RU" sz="2000" i="1">
                <a:latin typeface="Times New Roman" panose="02020603050405020304" pitchFamily="18" charset="0"/>
                <a:cs typeface="Times New Roman" panose="02020603050405020304" pitchFamily="18" charset="0"/>
              </a:rPr>
              <a:t>ago</a:t>
            </a:r>
            <a:r>
              <a:rPr lang="ru-RU" altLang="ru-RU" sz="2000">
                <a:latin typeface="Times New Roman" panose="02020603050405020304" pitchFamily="18" charset="0"/>
                <a:cs typeface="Times New Roman" panose="02020603050405020304" pitchFamily="18" charset="0"/>
              </a:rPr>
              <a:t> —веду: отрасль педагогической науки, особый раздел дидактики, раскрывающий теоретические и практические проблемы обучения, воспитания и образования взрослого человека в течение всей его жизни.</a:t>
            </a:r>
          </a:p>
        </p:txBody>
      </p:sp>
      <p:sp>
        <p:nvSpPr>
          <p:cNvPr id="80899" name="Прямоугольник 2"/>
          <p:cNvSpPr>
            <a:spLocks noChangeArrowheads="1"/>
          </p:cNvSpPr>
          <p:nvPr/>
        </p:nvSpPr>
        <p:spPr bwMode="auto">
          <a:xfrm>
            <a:off x="506413" y="2852738"/>
            <a:ext cx="8224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latin typeface="Times New Roman" panose="02020603050405020304" pitchFamily="18" charset="0"/>
                <a:cs typeface="Times New Roman" panose="02020603050405020304" pitchFamily="18" charset="0"/>
              </a:rPr>
              <a:t>Андрагогика осуществляет древнейшую формулу обучения: </a:t>
            </a:r>
            <a:r>
              <a:rPr lang="ru-RU" altLang="ru-RU" sz="2000" b="1" i="1">
                <a:latin typeface="Times New Roman" panose="02020603050405020304" pitchFamily="18" charset="0"/>
                <a:cs typeface="Times New Roman" panose="02020603050405020304" pitchFamily="18" charset="0"/>
              </a:rPr>
              <a:t>non scholae, sed vitae discimus</a:t>
            </a:r>
            <a:r>
              <a:rPr lang="ru-RU" altLang="ru-RU" sz="2000" b="1">
                <a:latin typeface="Times New Roman" panose="02020603050405020304" pitchFamily="18" charset="0"/>
                <a:cs typeface="Times New Roman" panose="02020603050405020304" pitchFamily="18" charset="0"/>
              </a:rPr>
              <a:t> </a:t>
            </a:r>
            <a:r>
              <a:rPr lang="ru-RU" altLang="ru-RU" sz="2000">
                <a:latin typeface="Times New Roman" panose="02020603050405020304" pitchFamily="18" charset="0"/>
                <a:cs typeface="Times New Roman" panose="02020603050405020304" pitchFamily="18" charset="0"/>
              </a:rPr>
              <a:t>— учимся не для школы, а для жизни.</a:t>
            </a:r>
          </a:p>
        </p:txBody>
      </p:sp>
      <p:sp>
        <p:nvSpPr>
          <p:cNvPr id="80900" name="Прямоугольник 3"/>
          <p:cNvSpPr>
            <a:spLocks noChangeArrowheads="1"/>
          </p:cNvSpPr>
          <p:nvPr/>
        </p:nvSpPr>
        <p:spPr bwMode="auto">
          <a:xfrm>
            <a:off x="585788" y="404813"/>
            <a:ext cx="8066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latin typeface="Times New Roman" panose="02020603050405020304" pitchFamily="18" charset="0"/>
                <a:cs typeface="Times New Roman" panose="02020603050405020304" pitchFamily="18" charset="0"/>
              </a:rPr>
              <a:t>     Впервые термин «андрагогика» был введен в 1833 г. немецким историком эпохи Просвещения А. Каппом. </a:t>
            </a:r>
          </a:p>
        </p:txBody>
      </p:sp>
      <p:sp>
        <p:nvSpPr>
          <p:cNvPr id="80901" name="Прямоугольник 4"/>
          <p:cNvSpPr>
            <a:spLocks noChangeArrowheads="1"/>
          </p:cNvSpPr>
          <p:nvPr/>
        </p:nvSpPr>
        <p:spPr bwMode="auto">
          <a:xfrm>
            <a:off x="506413" y="5589588"/>
            <a:ext cx="83867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latin typeface="Times New Roman" panose="02020603050405020304" pitchFamily="18" charset="0"/>
                <a:cs typeface="Times New Roman" panose="02020603050405020304" pitchFamily="18" charset="0"/>
              </a:rPr>
              <a:t>В XIX в. Э.Л. </a:t>
            </a:r>
            <a:r>
              <a:rPr lang="ru-RU" altLang="ru-RU" sz="2000" b="1">
                <a:latin typeface="Calibri" panose="020F0502020204030204" pitchFamily="34" charset="0"/>
              </a:rPr>
              <a:t>Торндайк </a:t>
            </a:r>
            <a:r>
              <a:rPr lang="ru-RU" altLang="ru-RU" sz="2000">
                <a:latin typeface="Times New Roman" panose="02020603050405020304" pitchFamily="18" charset="0"/>
                <a:cs typeface="Times New Roman" panose="02020603050405020304" pitchFamily="18" charset="0"/>
              </a:rPr>
              <a:t> показал, что кривая способности к учебе спадает очень медленно в период от 22 до 45 лет, и для низшего интеллекта она спадает не быстрее, чем для высшего.</a:t>
            </a:r>
          </a:p>
        </p:txBody>
      </p:sp>
      <p:sp>
        <p:nvSpPr>
          <p:cNvPr id="80902" name="Прямоугольник 5"/>
          <p:cNvSpPr>
            <a:spLocks noChangeArrowheads="1"/>
          </p:cNvSpPr>
          <p:nvPr/>
        </p:nvSpPr>
        <p:spPr bwMode="auto">
          <a:xfrm>
            <a:off x="395288" y="3644900"/>
            <a:ext cx="85820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  </a:t>
            </a:r>
            <a:r>
              <a:rPr lang="ru-RU" altLang="ru-RU" sz="2000">
                <a:latin typeface="Times New Roman" panose="02020603050405020304" pitchFamily="18" charset="0"/>
                <a:cs typeface="Times New Roman" panose="02020603050405020304" pitchFamily="18" charset="0"/>
              </a:rPr>
              <a:t>Задача образования взрослых - «производство компетентных людей — таких людей, которые были бы способны применять свои знания в изменяющихся условиях, и... чья основная компетенция заключалась бы в умении включиться в постоянное самообучение на протяжении всей своей жизни» </a:t>
            </a:r>
            <a:r>
              <a:rPr lang="ru-RU" altLang="ru-RU" sz="2000" i="1">
                <a:latin typeface="Times New Roman" panose="02020603050405020304" pitchFamily="18" charset="0"/>
                <a:cs typeface="Times New Roman" panose="02020603050405020304" pitchFamily="18" charset="0"/>
              </a:rPr>
              <a:t>(крупнейший теоретик и практик образования взрослых, американский ученый Малколм Шеппард Ноулз)</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Прямоугольник 2"/>
          <p:cNvSpPr>
            <a:spLocks noChangeArrowheads="1"/>
          </p:cNvSpPr>
          <p:nvPr/>
        </p:nvSpPr>
        <p:spPr bwMode="auto">
          <a:xfrm>
            <a:off x="395288" y="188913"/>
            <a:ext cx="849788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000">
                <a:latin typeface="Times New Roman" panose="02020603050405020304" pitchFamily="18" charset="0"/>
                <a:cs typeface="Times New Roman" panose="02020603050405020304" pitchFamily="18" charset="0"/>
              </a:rPr>
              <a:t>       В 1970 г. М.Ш. Ноулс издал фундаментальный труд по андрагогике </a:t>
            </a:r>
            <a:r>
              <a:rPr lang="ru-RU" altLang="ru-RU" sz="2400" b="1">
                <a:latin typeface="Times New Roman" panose="02020603050405020304" pitchFamily="18" charset="0"/>
                <a:cs typeface="Times New Roman" panose="02020603050405020304" pitchFamily="18" charset="0"/>
              </a:rPr>
              <a:t>«Современная практика образования взрослых. Андрагогика против педагогики».</a:t>
            </a:r>
          </a:p>
          <a:p>
            <a:pPr eaLnBrk="1" hangingPunct="1"/>
            <a:r>
              <a:rPr lang="ru-RU" altLang="ru-RU" sz="2000" b="1">
                <a:latin typeface="Times New Roman" panose="02020603050405020304" pitchFamily="18" charset="0"/>
                <a:cs typeface="Times New Roman" panose="02020603050405020304" pitchFamily="18" charset="0"/>
              </a:rPr>
              <a:t>     </a:t>
            </a:r>
            <a:r>
              <a:rPr lang="ru-RU" altLang="ru-RU" sz="2000">
                <a:latin typeface="Times New Roman" panose="02020603050405020304" pitchFamily="18" charset="0"/>
                <a:cs typeface="Times New Roman" panose="02020603050405020304" pitchFamily="18" charset="0"/>
              </a:rPr>
              <a:t>В нем он сформулировал основные положения андрагогики</a:t>
            </a:r>
            <a:r>
              <a:rPr lang="ru-RU" altLang="ru-RU">
                <a:latin typeface="Calibri" panose="020F0502020204030204" pitchFamily="34" charset="0"/>
              </a:rPr>
              <a:t>:</a:t>
            </a:r>
          </a:p>
        </p:txBody>
      </p:sp>
      <p:sp>
        <p:nvSpPr>
          <p:cNvPr id="81923" name="Прямоугольник 3"/>
          <p:cNvSpPr>
            <a:spLocks noChangeArrowheads="1"/>
          </p:cNvSpPr>
          <p:nvPr/>
        </p:nvSpPr>
        <p:spPr bwMode="auto">
          <a:xfrm>
            <a:off x="250825" y="1557338"/>
            <a:ext cx="864235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ru-RU" altLang="ru-RU" sz="2200">
                <a:latin typeface="Times New Roman" panose="02020603050405020304" pitchFamily="18" charset="0"/>
                <a:cs typeface="Times New Roman" panose="02020603050405020304" pitchFamily="18" charset="0"/>
              </a:rPr>
              <a:t>  обучающемуся (а не обучаемому) принадлежит ведущая роль в       </a:t>
            </a:r>
          </a:p>
          <a:p>
            <a:pPr eaLnBrk="1" hangingPunct="1"/>
            <a:r>
              <a:rPr lang="ru-RU" altLang="ru-RU" sz="2200">
                <a:latin typeface="Times New Roman" panose="02020603050405020304" pitchFamily="18" charset="0"/>
                <a:cs typeface="Times New Roman" panose="02020603050405020304" pitchFamily="18" charset="0"/>
              </a:rPr>
              <a:t>      процессе обучения;</a:t>
            </a:r>
          </a:p>
          <a:p>
            <a:pPr eaLnBrk="1" hangingPunct="1">
              <a:buFont typeface="Wingdings" panose="05000000000000000000" pitchFamily="2" charset="2"/>
              <a:buChar char="Ø"/>
            </a:pPr>
            <a:r>
              <a:rPr lang="ru-RU" altLang="ru-RU" sz="2200">
                <a:latin typeface="Times New Roman" panose="02020603050405020304" pitchFamily="18" charset="0"/>
                <a:cs typeface="Times New Roman" panose="02020603050405020304" pitchFamily="18" charset="0"/>
              </a:rPr>
              <a:t>  обучающийся ставит перед собой конкретные цели обучения,   </a:t>
            </a:r>
          </a:p>
          <a:p>
            <a:pPr eaLnBrk="1" hangingPunct="1"/>
            <a:r>
              <a:rPr lang="ru-RU" altLang="ru-RU" sz="2200">
                <a:latin typeface="Times New Roman" panose="02020603050405020304" pitchFamily="18" charset="0"/>
                <a:cs typeface="Times New Roman" panose="02020603050405020304" pitchFamily="18" charset="0"/>
              </a:rPr>
              <a:t>     стремится к самостоятельности, самореализации, самоуправлению;</a:t>
            </a:r>
          </a:p>
          <a:p>
            <a:pPr eaLnBrk="1" hangingPunct="1">
              <a:buFont typeface="Wingdings" panose="05000000000000000000" pitchFamily="2" charset="2"/>
              <a:buChar char="Ø"/>
            </a:pPr>
            <a:r>
              <a:rPr lang="ru-RU" altLang="ru-RU" sz="2200">
                <a:latin typeface="Times New Roman" panose="02020603050405020304" pitchFamily="18" charset="0"/>
                <a:cs typeface="Times New Roman" panose="02020603050405020304" pitchFamily="18" charset="0"/>
              </a:rPr>
              <a:t>  взрослый человек обладает профессиональным и жизненным </a:t>
            </a:r>
          </a:p>
          <a:p>
            <a:pPr eaLnBrk="1" hangingPunct="1"/>
            <a:r>
              <a:rPr lang="ru-RU" altLang="ru-RU" sz="2200">
                <a:latin typeface="Times New Roman" panose="02020603050405020304" pitchFamily="18" charset="0"/>
                <a:cs typeface="Times New Roman" panose="02020603050405020304" pitchFamily="18" charset="0"/>
              </a:rPr>
              <a:t>     опытом, знаниями, умениями, навыками, которые должны быть  </a:t>
            </a:r>
          </a:p>
          <a:p>
            <a:pPr eaLnBrk="1" hangingPunct="1"/>
            <a:r>
              <a:rPr lang="ru-RU" altLang="ru-RU" sz="2200">
                <a:latin typeface="Times New Roman" panose="02020603050405020304" pitchFamily="18" charset="0"/>
                <a:cs typeface="Times New Roman" panose="02020603050405020304" pitchFamily="18" charset="0"/>
              </a:rPr>
              <a:t>     использованы в процессе обучения;</a:t>
            </a:r>
          </a:p>
          <a:p>
            <a:pPr eaLnBrk="1" hangingPunct="1">
              <a:buFont typeface="Wingdings" panose="05000000000000000000" pitchFamily="2" charset="2"/>
              <a:buChar char="Ø"/>
            </a:pPr>
            <a:r>
              <a:rPr lang="ru-RU" altLang="ru-RU" sz="2200">
                <a:latin typeface="Times New Roman" panose="02020603050405020304" pitchFamily="18" charset="0"/>
                <a:cs typeface="Times New Roman" panose="02020603050405020304" pitchFamily="18" charset="0"/>
              </a:rPr>
              <a:t>  взрослый ищет скорейшего практического  применения </a:t>
            </a:r>
          </a:p>
          <a:p>
            <a:pPr eaLnBrk="1" hangingPunct="1"/>
            <a:r>
              <a:rPr lang="ru-RU" altLang="ru-RU" sz="2200">
                <a:latin typeface="Times New Roman" panose="02020603050405020304" pitchFamily="18" charset="0"/>
                <a:cs typeface="Times New Roman" panose="02020603050405020304" pitchFamily="18" charset="0"/>
              </a:rPr>
              <a:t>     полученным знаниям и умениям;</a:t>
            </a:r>
          </a:p>
          <a:p>
            <a:pPr eaLnBrk="1" hangingPunct="1">
              <a:buFont typeface="Wingdings" panose="05000000000000000000" pitchFamily="2" charset="2"/>
              <a:buChar char="Ø"/>
            </a:pPr>
            <a:r>
              <a:rPr lang="ru-RU" altLang="ru-RU" sz="2200">
                <a:latin typeface="Times New Roman" panose="02020603050405020304" pitchFamily="18" charset="0"/>
                <a:cs typeface="Times New Roman" panose="02020603050405020304" pitchFamily="18" charset="0"/>
              </a:rPr>
              <a:t>  процесс обучения в значительной степени определяется    </a:t>
            </a:r>
          </a:p>
          <a:p>
            <a:pPr eaLnBrk="1" hangingPunct="1"/>
            <a:r>
              <a:rPr lang="ru-RU" altLang="ru-RU" sz="2200">
                <a:latin typeface="Times New Roman" panose="02020603050405020304" pitchFamily="18" charset="0"/>
                <a:cs typeface="Times New Roman" panose="02020603050405020304" pitchFamily="18" charset="0"/>
              </a:rPr>
              <a:t>     временными, пространственными, бытовыми,    </a:t>
            </a:r>
          </a:p>
          <a:p>
            <a:pPr eaLnBrk="1" hangingPunct="1"/>
            <a:r>
              <a:rPr lang="ru-RU" altLang="ru-RU" sz="2200">
                <a:latin typeface="Times New Roman" panose="02020603050405020304" pitchFamily="18" charset="0"/>
                <a:cs typeface="Times New Roman" panose="02020603050405020304" pitchFamily="18" charset="0"/>
              </a:rPr>
              <a:t>     профессиональными, социальными факторами, которые либо </a:t>
            </a:r>
          </a:p>
          <a:p>
            <a:pPr eaLnBrk="1" hangingPunct="1"/>
            <a:r>
              <a:rPr lang="ru-RU" altLang="ru-RU" sz="2200">
                <a:latin typeface="Times New Roman" panose="02020603050405020304" pitchFamily="18" charset="0"/>
                <a:cs typeface="Times New Roman" panose="02020603050405020304" pitchFamily="18" charset="0"/>
              </a:rPr>
              <a:t>     ограничивают, либо способствуют ему;</a:t>
            </a:r>
          </a:p>
          <a:p>
            <a:pPr eaLnBrk="1" hangingPunct="1">
              <a:buFont typeface="Wingdings" panose="05000000000000000000" pitchFamily="2" charset="2"/>
              <a:buChar char="Ø"/>
            </a:pPr>
            <a:r>
              <a:rPr lang="ru-RU" altLang="ru-RU" sz="2200">
                <a:latin typeface="Times New Roman" panose="02020603050405020304" pitchFamily="18" charset="0"/>
                <a:cs typeface="Times New Roman" panose="02020603050405020304" pitchFamily="18" charset="0"/>
              </a:rPr>
              <a:t>  процесс обучения организован в виде совместной деятельности  </a:t>
            </a:r>
          </a:p>
          <a:p>
            <a:pPr eaLnBrk="1" hangingPunct="1"/>
            <a:r>
              <a:rPr lang="ru-RU" altLang="ru-RU" sz="2200">
                <a:latin typeface="Times New Roman" panose="02020603050405020304" pitchFamily="18" charset="0"/>
                <a:cs typeface="Times New Roman" panose="02020603050405020304" pitchFamily="18" charset="0"/>
              </a:rPr>
              <a:t>      обучающегося и обучающего на всех его этапах.</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179388" y="1193800"/>
            <a:ext cx="84963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Calibri" panose="020F0502020204030204" pitchFamily="34" charset="0"/>
              <a:buAutoNum type="arabicPeriod"/>
            </a:pPr>
            <a:r>
              <a:rPr lang="ru-RU" altLang="ru-RU" sz="2000" i="1">
                <a:cs typeface="Times New Roman" panose="02020603050405020304" pitchFamily="18" charset="0"/>
              </a:rPr>
              <a:t> </a:t>
            </a:r>
            <a:r>
              <a:rPr lang="ru-RU" altLang="ru-RU" sz="2000" b="1" i="1">
                <a:solidFill>
                  <a:srgbClr val="7030A0"/>
                </a:solidFill>
                <a:cs typeface="Times New Roman" panose="02020603050405020304" pitchFamily="18" charset="0"/>
              </a:rPr>
              <a:t>Научение</a:t>
            </a:r>
            <a:r>
              <a:rPr lang="ru-RU" altLang="ru-RU" sz="2000" i="1">
                <a:cs typeface="Times New Roman" panose="02020603050405020304" pitchFamily="18" charset="0"/>
              </a:rPr>
              <a:t> </a:t>
            </a:r>
            <a:r>
              <a:rPr lang="ru-RU" altLang="ru-RU" sz="2000">
                <a:cs typeface="Times New Roman" panose="02020603050405020304" pitchFamily="18" charset="0"/>
              </a:rPr>
              <a:t>в отличие от </a:t>
            </a:r>
            <a:r>
              <a:rPr lang="ru-RU" altLang="ru-RU" sz="2000" b="1" i="1">
                <a:solidFill>
                  <a:srgbClr val="FF0000"/>
                </a:solidFill>
                <a:cs typeface="Times New Roman" panose="02020603050405020304" pitchFamily="18" charset="0"/>
              </a:rPr>
              <a:t>изучения</a:t>
            </a:r>
            <a:r>
              <a:rPr lang="ru-RU" altLang="ru-RU" sz="2000" b="1">
                <a:solidFill>
                  <a:srgbClr val="FF0000"/>
                </a:solidFill>
                <a:cs typeface="Times New Roman" panose="02020603050405020304" pitchFamily="18" charset="0"/>
              </a:rPr>
              <a:t> </a:t>
            </a:r>
            <a:r>
              <a:rPr lang="ru-RU" altLang="ru-RU" sz="2000">
                <a:solidFill>
                  <a:srgbClr val="FF0000"/>
                </a:solidFill>
                <a:cs typeface="Times New Roman" panose="02020603050405020304" pitchFamily="18" charset="0"/>
              </a:rPr>
              <a:t>.</a:t>
            </a:r>
            <a:r>
              <a:rPr lang="ru-RU" altLang="ru-RU" sz="2000">
                <a:cs typeface="Times New Roman" panose="02020603050405020304" pitchFamily="18" charset="0"/>
              </a:rPr>
              <a:t> </a:t>
            </a:r>
            <a:endParaRPr lang="ru-RU" altLang="ru-RU" sz="2000"/>
          </a:p>
          <a:p>
            <a:pPr>
              <a:buFont typeface="Calibri" panose="020F0502020204030204" pitchFamily="34" charset="0"/>
              <a:buAutoNum type="arabicPeriod"/>
            </a:pPr>
            <a:endParaRPr lang="ru-RU" altLang="ru-RU" sz="2000"/>
          </a:p>
          <a:p>
            <a:pPr>
              <a:buFont typeface="Calibri" panose="020F0502020204030204" pitchFamily="34" charset="0"/>
              <a:buAutoNum type="arabicPeriod"/>
            </a:pPr>
            <a:r>
              <a:rPr lang="ru-RU" altLang="ru-RU" sz="2000">
                <a:cs typeface="Times New Roman" panose="02020603050405020304" pitchFamily="18" charset="0"/>
              </a:rPr>
              <a:t> Анализ </a:t>
            </a:r>
            <a:r>
              <a:rPr lang="ru-RU" altLang="ru-RU" sz="2000" b="1" i="1">
                <a:solidFill>
                  <a:srgbClr val="7030A0"/>
                </a:solidFill>
                <a:cs typeface="Times New Roman" panose="02020603050405020304" pitchFamily="18" charset="0"/>
              </a:rPr>
              <a:t>общего</a:t>
            </a:r>
            <a:r>
              <a:rPr lang="ru-RU" altLang="ru-RU" sz="2000" b="1">
                <a:solidFill>
                  <a:srgbClr val="7030A0"/>
                </a:solidFill>
                <a:cs typeface="Times New Roman" panose="02020603050405020304" pitchFamily="18" charset="0"/>
              </a:rPr>
              <a:t> </a:t>
            </a:r>
            <a:r>
              <a:rPr lang="ru-RU" altLang="ru-RU" sz="2000">
                <a:solidFill>
                  <a:srgbClr val="7030A0"/>
                </a:solidFill>
                <a:cs typeface="Times New Roman" panose="02020603050405020304" pitchFamily="18" charset="0"/>
              </a:rPr>
              <a:t>«свода знаний» </a:t>
            </a:r>
            <a:r>
              <a:rPr lang="ru-RU" altLang="ru-RU" sz="2000">
                <a:cs typeface="Times New Roman" panose="02020603050405020304" pitchFamily="18" charset="0"/>
              </a:rPr>
              <a:t>в отличие от изучения особенностей </a:t>
            </a:r>
            <a:r>
              <a:rPr lang="ru-RU" altLang="ru-RU" sz="2000" b="1" i="1">
                <a:solidFill>
                  <a:srgbClr val="FF0000"/>
                </a:solidFill>
                <a:cs typeface="Times New Roman" panose="02020603050405020304" pitchFamily="18" charset="0"/>
              </a:rPr>
              <a:t>конкретных</a:t>
            </a:r>
            <a:r>
              <a:rPr lang="ru-RU" altLang="ru-RU" sz="2000" b="1">
                <a:cs typeface="Times New Roman" panose="02020603050405020304" pitchFamily="18" charset="0"/>
              </a:rPr>
              <a:t> </a:t>
            </a:r>
            <a:r>
              <a:rPr lang="ru-RU" altLang="ru-RU" sz="2000">
                <a:cs typeface="Times New Roman" panose="02020603050405020304" pitchFamily="18" charset="0"/>
              </a:rPr>
              <a:t>ситуаций и задач. </a:t>
            </a:r>
            <a:endParaRPr lang="ru-RU" altLang="ru-RU" sz="2000"/>
          </a:p>
          <a:p>
            <a:pPr>
              <a:buFont typeface="Calibri" panose="020F0502020204030204" pitchFamily="34" charset="0"/>
              <a:buAutoNum type="arabicPeriod"/>
            </a:pPr>
            <a:endParaRPr lang="ru-RU" altLang="ru-RU" sz="2000"/>
          </a:p>
          <a:p>
            <a:pPr>
              <a:buFont typeface="Calibri" panose="020F0502020204030204" pitchFamily="34" charset="0"/>
              <a:buAutoNum type="arabicPeriod"/>
            </a:pPr>
            <a:r>
              <a:rPr lang="ru-RU" altLang="ru-RU" sz="2000">
                <a:cs typeface="Times New Roman" panose="02020603050405020304" pitchFamily="18" charset="0"/>
              </a:rPr>
              <a:t> Главенствующая роль </a:t>
            </a:r>
            <a:r>
              <a:rPr lang="ru-RU" altLang="ru-RU" sz="2000" b="1" i="1">
                <a:solidFill>
                  <a:srgbClr val="7030A0"/>
                </a:solidFill>
                <a:cs typeface="Times New Roman" panose="02020603050405020304" pitchFamily="18" charset="0"/>
              </a:rPr>
              <a:t>содержания</a:t>
            </a:r>
            <a:r>
              <a:rPr lang="ru-RU" altLang="ru-RU" sz="2000" b="1">
                <a:cs typeface="Times New Roman" panose="02020603050405020304" pitchFamily="18" charset="0"/>
              </a:rPr>
              <a:t> </a:t>
            </a:r>
            <a:r>
              <a:rPr lang="ru-RU" altLang="ru-RU" sz="2000">
                <a:cs typeface="Times New Roman" panose="02020603050405020304" pitchFamily="18" charset="0"/>
              </a:rPr>
              <a:t>обучения («чему учить?») в отличие от ведущей роли </a:t>
            </a:r>
            <a:r>
              <a:rPr lang="ru-RU" altLang="ru-RU" sz="2000" b="1" i="1">
                <a:solidFill>
                  <a:srgbClr val="FF0000"/>
                </a:solidFill>
                <a:cs typeface="Times New Roman" panose="02020603050405020304" pitchFamily="18" charset="0"/>
              </a:rPr>
              <a:t>процесса</a:t>
            </a:r>
            <a:r>
              <a:rPr lang="ru-RU" altLang="ru-RU" sz="2000" b="1">
                <a:solidFill>
                  <a:srgbClr val="FF0000"/>
                </a:solidFill>
                <a:cs typeface="Times New Roman" panose="02020603050405020304" pitchFamily="18" charset="0"/>
              </a:rPr>
              <a:t> </a:t>
            </a:r>
            <a:r>
              <a:rPr lang="ru-RU" altLang="ru-RU" sz="2000">
                <a:cs typeface="Times New Roman" panose="02020603050405020304" pitchFamily="18" charset="0"/>
              </a:rPr>
              <a:t>обучения («как учить?»). </a:t>
            </a:r>
            <a:endParaRPr lang="ru-RU" altLang="ru-RU" sz="2000"/>
          </a:p>
          <a:p>
            <a:pPr>
              <a:buFont typeface="Calibri" panose="020F0502020204030204" pitchFamily="34" charset="0"/>
              <a:buAutoNum type="arabicPeriod"/>
            </a:pPr>
            <a:endParaRPr lang="ru-RU" altLang="ru-RU" sz="2000"/>
          </a:p>
          <a:p>
            <a:pPr>
              <a:buFont typeface="Calibri" panose="020F0502020204030204" pitchFamily="34" charset="0"/>
              <a:buAutoNum type="arabicPeriod"/>
            </a:pPr>
            <a:r>
              <a:rPr lang="ru-RU" altLang="ru-RU" sz="2000">
                <a:cs typeface="Times New Roman" panose="02020603050405020304" pitchFamily="18" charset="0"/>
              </a:rPr>
              <a:t> Поиск </a:t>
            </a:r>
            <a:r>
              <a:rPr lang="ru-RU" altLang="ru-RU" sz="2000" b="1" i="1">
                <a:solidFill>
                  <a:srgbClr val="7030A0"/>
                </a:solidFill>
                <a:cs typeface="Times New Roman" panose="02020603050405020304" pitchFamily="18" charset="0"/>
              </a:rPr>
              <a:t>правильного ответа</a:t>
            </a:r>
            <a:r>
              <a:rPr lang="ru-RU" altLang="ru-RU" sz="2000" b="1">
                <a:solidFill>
                  <a:srgbClr val="7030A0"/>
                </a:solidFill>
                <a:cs typeface="Times New Roman" panose="02020603050405020304" pitchFamily="18" charset="0"/>
              </a:rPr>
              <a:t> </a:t>
            </a:r>
            <a:r>
              <a:rPr lang="ru-RU" altLang="ru-RU" sz="2000">
                <a:cs typeface="Times New Roman" panose="02020603050405020304" pitchFamily="18" charset="0"/>
              </a:rPr>
              <a:t>в отличие от поиска </a:t>
            </a:r>
            <a:r>
              <a:rPr lang="ru-RU" altLang="ru-RU" sz="2000" b="1" i="1">
                <a:solidFill>
                  <a:srgbClr val="FF0000"/>
                </a:solidFill>
                <a:cs typeface="Times New Roman" panose="02020603050405020304" pitchFamily="18" charset="0"/>
              </a:rPr>
              <a:t>приемлемого результата</a:t>
            </a:r>
            <a:endParaRPr lang="ru-RU" altLang="ru-RU" sz="2000">
              <a:solidFill>
                <a:srgbClr val="FF0000"/>
              </a:solidFill>
            </a:endParaRPr>
          </a:p>
          <a:p>
            <a:pPr>
              <a:buFont typeface="Calibri" panose="020F0502020204030204" pitchFamily="34" charset="0"/>
              <a:buAutoNum type="arabicPeriod"/>
            </a:pPr>
            <a:endParaRPr lang="ru-RU" altLang="ru-RU" sz="2000"/>
          </a:p>
          <a:p>
            <a:pPr>
              <a:buFont typeface="Calibri" panose="020F0502020204030204" pitchFamily="34" charset="0"/>
              <a:buAutoNum type="arabicPeriod"/>
            </a:pPr>
            <a:r>
              <a:rPr lang="ru-RU" altLang="ru-RU" sz="2000">
                <a:cs typeface="Times New Roman" panose="02020603050405020304" pitchFamily="18" charset="0"/>
              </a:rPr>
              <a:t> Различающиеся роли преподавателей</a:t>
            </a:r>
            <a:r>
              <a:rPr lang="ru-RU" altLang="ru-RU" sz="2000">
                <a:solidFill>
                  <a:srgbClr val="7030A0"/>
                </a:solidFill>
                <a:cs typeface="Times New Roman" panose="02020603050405020304" pitchFamily="18" charset="0"/>
              </a:rPr>
              <a:t>: </a:t>
            </a:r>
            <a:r>
              <a:rPr lang="ru-RU" altLang="ru-RU" sz="2000" b="1" i="1">
                <a:solidFill>
                  <a:srgbClr val="7030A0"/>
                </a:solidFill>
                <a:cs typeface="Times New Roman" panose="02020603050405020304" pitchFamily="18" charset="0"/>
              </a:rPr>
              <a:t>«эксперт»</a:t>
            </a:r>
            <a:r>
              <a:rPr lang="ru-RU" altLang="ru-RU" sz="2000" b="1">
                <a:solidFill>
                  <a:srgbClr val="7030A0"/>
                </a:solidFill>
                <a:cs typeface="Times New Roman" panose="02020603050405020304" pitchFamily="18" charset="0"/>
              </a:rPr>
              <a:t> </a:t>
            </a:r>
            <a:r>
              <a:rPr lang="ru-RU" altLang="ru-RU" sz="2000">
                <a:cs typeface="Times New Roman" panose="02020603050405020304" pitchFamily="18" charset="0"/>
              </a:rPr>
              <a:t>в отличие от </a:t>
            </a:r>
            <a:r>
              <a:rPr lang="ru-RU" altLang="ru-RU" sz="2000" b="1" i="1">
                <a:solidFill>
                  <a:srgbClr val="FF0000"/>
                </a:solidFill>
                <a:cs typeface="Times New Roman" panose="02020603050405020304" pitchFamily="18" charset="0"/>
              </a:rPr>
              <a:t>«организатора и консультанта»</a:t>
            </a:r>
            <a:endParaRPr lang="ru-RU" altLang="ru-RU" sz="2000">
              <a:solidFill>
                <a:srgbClr val="FF0000"/>
              </a:solidFill>
            </a:endParaRPr>
          </a:p>
          <a:p>
            <a:pPr>
              <a:buFont typeface="Calibri" panose="020F0502020204030204" pitchFamily="34" charset="0"/>
              <a:buAutoNum type="arabicPeriod"/>
            </a:pPr>
            <a:endParaRPr lang="ru-RU" altLang="ru-RU" sz="2000"/>
          </a:p>
          <a:p>
            <a:pPr>
              <a:buFont typeface="Calibri" panose="020F0502020204030204" pitchFamily="34" charset="0"/>
              <a:buAutoNum type="arabicPeriod"/>
            </a:pPr>
            <a:r>
              <a:rPr lang="ru-RU" altLang="ru-RU" sz="2000" i="1">
                <a:cs typeface="Times New Roman" panose="02020603050405020304" pitchFamily="18" charset="0"/>
              </a:rPr>
              <a:t> </a:t>
            </a:r>
            <a:r>
              <a:rPr lang="ru-RU" altLang="ru-RU" sz="2000" b="1" i="1">
                <a:solidFill>
                  <a:srgbClr val="7030A0"/>
                </a:solidFill>
                <a:cs typeface="Times New Roman" panose="02020603050405020304" pitchFamily="18" charset="0"/>
              </a:rPr>
              <a:t>Контроль</a:t>
            </a:r>
            <a:r>
              <a:rPr lang="ru-RU" altLang="ru-RU" sz="2000">
                <a:cs typeface="Times New Roman" panose="02020603050405020304" pitchFamily="18" charset="0"/>
              </a:rPr>
              <a:t> в отличие от </a:t>
            </a:r>
            <a:r>
              <a:rPr lang="ru-RU" altLang="ru-RU" sz="2000" b="1" i="1">
                <a:solidFill>
                  <a:srgbClr val="FF0000"/>
                </a:solidFill>
                <a:cs typeface="Times New Roman" panose="02020603050405020304" pitchFamily="18" charset="0"/>
              </a:rPr>
              <a:t>самоконтроля</a:t>
            </a:r>
            <a:r>
              <a:rPr lang="ru-RU" altLang="ru-RU" sz="2000" b="1">
                <a:solidFill>
                  <a:srgbClr val="FF0000"/>
                </a:solidFill>
                <a:cs typeface="Times New Roman" panose="02020603050405020304" pitchFamily="18" charset="0"/>
              </a:rPr>
              <a:t> </a:t>
            </a:r>
            <a:r>
              <a:rPr lang="ru-RU" altLang="ru-RU" sz="2000">
                <a:solidFill>
                  <a:srgbClr val="FF0000"/>
                </a:solidFill>
                <a:cs typeface="Times New Roman" panose="02020603050405020304" pitchFamily="18" charset="0"/>
              </a:rPr>
              <a:t>. </a:t>
            </a:r>
            <a:endParaRPr lang="ru-RU" altLang="ru-RU" sz="2000">
              <a:solidFill>
                <a:srgbClr val="FF0000"/>
              </a:solidFill>
            </a:endParaRPr>
          </a:p>
          <a:p>
            <a:pPr>
              <a:buFont typeface="Calibri" panose="020F0502020204030204" pitchFamily="34" charset="0"/>
              <a:buAutoNum type="arabicPeriod"/>
            </a:pPr>
            <a:endParaRPr lang="ru-RU" altLang="ru-RU" sz="2000"/>
          </a:p>
          <a:p>
            <a:pPr>
              <a:buFont typeface="Calibri" panose="020F0502020204030204" pitchFamily="34" charset="0"/>
              <a:buAutoNum type="arabicPeriod"/>
            </a:pPr>
            <a:r>
              <a:rPr lang="ru-RU" altLang="ru-RU" sz="2000">
                <a:cs typeface="Times New Roman" panose="02020603050405020304" pitchFamily="18" charset="0"/>
              </a:rPr>
              <a:t> Различие в постановке целей обучения: </a:t>
            </a:r>
            <a:r>
              <a:rPr lang="ru-RU" altLang="ru-RU" sz="2000" b="1" i="1">
                <a:solidFill>
                  <a:srgbClr val="7030A0"/>
                </a:solidFill>
                <a:cs typeface="Times New Roman" panose="02020603050405020304" pitchFamily="18" charset="0"/>
              </a:rPr>
              <a:t>общие</a:t>
            </a:r>
            <a:r>
              <a:rPr lang="ru-RU" altLang="ru-RU" sz="2000" b="1">
                <a:cs typeface="Times New Roman" panose="02020603050405020304" pitchFamily="18" charset="0"/>
              </a:rPr>
              <a:t> </a:t>
            </a:r>
            <a:r>
              <a:rPr lang="ru-RU" altLang="ru-RU" sz="2000">
                <a:cs typeface="Times New Roman" panose="02020603050405020304" pitchFamily="18" charset="0"/>
              </a:rPr>
              <a:t>в отличие от </a:t>
            </a:r>
            <a:r>
              <a:rPr lang="ru-RU" altLang="ru-RU" sz="2000" b="1" i="1">
                <a:solidFill>
                  <a:srgbClr val="FF0000"/>
                </a:solidFill>
                <a:cs typeface="Times New Roman" panose="02020603050405020304" pitchFamily="18" charset="0"/>
              </a:rPr>
              <a:t>конкретных</a:t>
            </a:r>
            <a:r>
              <a:rPr lang="ru-RU" altLang="ru-RU" sz="2000" b="1">
                <a:solidFill>
                  <a:srgbClr val="FF0000"/>
                </a:solidFill>
                <a:cs typeface="Times New Roman" panose="02020603050405020304" pitchFamily="18" charset="0"/>
              </a:rPr>
              <a:t> </a:t>
            </a:r>
            <a:r>
              <a:rPr lang="ru-RU" altLang="ru-RU" sz="2000">
                <a:solidFill>
                  <a:srgbClr val="FF0000"/>
                </a:solidFill>
                <a:cs typeface="Times New Roman" panose="02020603050405020304" pitchFamily="18" charset="0"/>
              </a:rPr>
              <a:t>. </a:t>
            </a:r>
            <a:endParaRPr lang="ru-RU" altLang="ru-RU" sz="2000">
              <a:solidFill>
                <a:srgbClr val="FF0000"/>
              </a:solidFill>
            </a:endParaRPr>
          </a:p>
        </p:txBody>
      </p:sp>
      <p:sp>
        <p:nvSpPr>
          <p:cNvPr id="82947" name="Прямоугольник 4"/>
          <p:cNvSpPr>
            <a:spLocks noChangeArrowheads="1"/>
          </p:cNvSpPr>
          <p:nvPr/>
        </p:nvSpPr>
        <p:spPr bwMode="auto">
          <a:xfrm>
            <a:off x="1414463" y="23813"/>
            <a:ext cx="66246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a:latin typeface="Calibri" panose="020F0502020204030204" pitchFamily="34" charset="0"/>
              </a:rPr>
              <a:t>Отличия </a:t>
            </a:r>
            <a:r>
              <a:rPr lang="ru-RU" altLang="ru-RU" sz="2800" b="1">
                <a:solidFill>
                  <a:srgbClr val="7030A0"/>
                </a:solidFill>
                <a:latin typeface="Calibri" panose="020F0502020204030204" pitchFamily="34" charset="0"/>
              </a:rPr>
              <a:t>педагогики</a:t>
            </a:r>
            <a:r>
              <a:rPr lang="ru-RU" altLang="ru-RU" sz="2800">
                <a:solidFill>
                  <a:srgbClr val="7030A0"/>
                </a:solidFill>
                <a:latin typeface="Calibri" panose="020F0502020204030204" pitchFamily="34" charset="0"/>
              </a:rPr>
              <a:t> </a:t>
            </a:r>
            <a:r>
              <a:rPr lang="ru-RU" altLang="ru-RU" sz="2800">
                <a:latin typeface="Calibri" panose="020F0502020204030204" pitchFamily="34" charset="0"/>
              </a:rPr>
              <a:t>от</a:t>
            </a:r>
            <a:r>
              <a:rPr lang="ru-RU" altLang="ru-RU" sz="2800" b="1">
                <a:latin typeface="Calibri" panose="020F0502020204030204" pitchFamily="34" charset="0"/>
              </a:rPr>
              <a:t> </a:t>
            </a:r>
            <a:r>
              <a:rPr lang="ru-RU" altLang="ru-RU" sz="2800" b="1">
                <a:solidFill>
                  <a:srgbClr val="FF0000"/>
                </a:solidFill>
                <a:latin typeface="Calibri" panose="020F0502020204030204" pitchFamily="34" charset="0"/>
              </a:rPr>
              <a:t>андрагогики</a:t>
            </a:r>
            <a:endParaRPr lang="ru-RU" altLang="ru-RU" sz="2800">
              <a:latin typeface="Calibri" panose="020F0502020204030204" pitchFamily="34" charset="0"/>
            </a:endParaRPr>
          </a:p>
        </p:txBody>
      </p:sp>
      <p:sp>
        <p:nvSpPr>
          <p:cNvPr id="82948" name="Прямоугольник 1"/>
          <p:cNvSpPr>
            <a:spLocks noChangeArrowheads="1"/>
          </p:cNvSpPr>
          <p:nvPr/>
        </p:nvSpPr>
        <p:spPr bwMode="auto">
          <a:xfrm>
            <a:off x="190500" y="546100"/>
            <a:ext cx="5894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i="1">
                <a:solidFill>
                  <a:srgbClr val="7030A0"/>
                </a:solidFill>
                <a:latin typeface="Calibri" panose="020F0502020204030204" pitchFamily="34" charset="0"/>
              </a:rPr>
              <a:t>ПЕДАГОГИКА </a:t>
            </a:r>
            <a:r>
              <a:rPr lang="ru-RU" altLang="ru-RU">
                <a:latin typeface="Calibri" panose="020F0502020204030204" pitchFamily="34" charset="0"/>
              </a:rPr>
              <a:t>- искусство и наука обучения детей</a:t>
            </a:r>
          </a:p>
        </p:txBody>
      </p:sp>
      <p:sp>
        <p:nvSpPr>
          <p:cNvPr id="82949" name="Прямоугольник 2"/>
          <p:cNvSpPr>
            <a:spLocks noChangeArrowheads="1"/>
          </p:cNvSpPr>
          <p:nvPr/>
        </p:nvSpPr>
        <p:spPr bwMode="auto">
          <a:xfrm>
            <a:off x="228600" y="811213"/>
            <a:ext cx="7512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i="1">
                <a:solidFill>
                  <a:srgbClr val="FF0000"/>
                </a:solidFill>
                <a:latin typeface="Calibri" panose="020F0502020204030204" pitchFamily="34" charset="0"/>
              </a:rPr>
              <a:t>АНДРАГОГИКА</a:t>
            </a:r>
            <a:r>
              <a:rPr lang="ru-RU" altLang="ru-RU" i="1">
                <a:solidFill>
                  <a:srgbClr val="FF0000"/>
                </a:solidFill>
                <a:latin typeface="Calibri" panose="020F0502020204030204" pitchFamily="34" charset="0"/>
              </a:rPr>
              <a:t> </a:t>
            </a:r>
            <a:r>
              <a:rPr lang="ru-RU" altLang="ru-RU">
                <a:latin typeface="Calibri" panose="020F0502020204030204" pitchFamily="34" charset="0"/>
              </a:rPr>
              <a:t>- искусство и наука помощи взрослым в обучении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0" y="549275"/>
            <a:ext cx="9144000" cy="792163"/>
          </a:xfrm>
        </p:spPr>
        <p:txBody>
          <a:bodyPr rtlCol="0">
            <a:normAutofit/>
          </a:bodyPr>
          <a:lstStyle/>
          <a:p>
            <a:pPr marL="92075" indent="-92075" eaLnBrk="1" fontAlgn="auto" hangingPunct="1">
              <a:lnSpc>
                <a:spcPct val="80000"/>
              </a:lnSpc>
              <a:spcAft>
                <a:spcPts val="0"/>
              </a:spcAft>
              <a:buFont typeface="Arial" panose="020B0604020202020204" pitchFamily="34" charset="0"/>
              <a:buNone/>
              <a:defRPr/>
            </a:pPr>
            <a:r>
              <a:rPr lang="ru-RU" sz="1800" dirty="0" smtClean="0"/>
              <a:t>– это совокупность всех аспектов взаимодействия, направленных на обмен полезной информацией (знаниями, указаниями, идеями, убеждениями, мнениями, взглядами и т.д.</a:t>
            </a:r>
            <a:endParaRPr lang="ru-RU" sz="1800" b="1" dirty="0"/>
          </a:p>
          <a:p>
            <a:pPr eaLnBrk="1" fontAlgn="auto" hangingPunct="1">
              <a:lnSpc>
                <a:spcPct val="80000"/>
              </a:lnSpc>
              <a:spcAft>
                <a:spcPts val="0"/>
              </a:spcAft>
              <a:buFont typeface="Arial" panose="020B0604020202020204" pitchFamily="34" charset="0"/>
              <a:buNone/>
              <a:defRPr/>
            </a:pPr>
            <a:endParaRPr lang="ru-RU" sz="1050" dirty="0" smtClean="0"/>
          </a:p>
        </p:txBody>
      </p:sp>
      <p:sp>
        <p:nvSpPr>
          <p:cNvPr id="10243" name="Rectangle 2"/>
          <p:cNvSpPr>
            <a:spLocks noGrp="1" noChangeArrowheads="1"/>
          </p:cNvSpPr>
          <p:nvPr>
            <p:ph type="title"/>
          </p:nvPr>
        </p:nvSpPr>
        <p:spPr>
          <a:xfrm>
            <a:off x="1214438" y="0"/>
            <a:ext cx="7054850" cy="684213"/>
          </a:xfrm>
        </p:spPr>
        <p:txBody>
          <a:bodyPr/>
          <a:lstStyle/>
          <a:p>
            <a:pPr eaLnBrk="1" hangingPunct="1"/>
            <a:r>
              <a:rPr lang="ru-RU" altLang="ru-RU" sz="3200" b="1" smtClean="0">
                <a:solidFill>
                  <a:srgbClr val="FF0000"/>
                </a:solidFill>
              </a:rPr>
              <a:t>Коммуникативная сторона</a:t>
            </a:r>
          </a:p>
        </p:txBody>
      </p:sp>
      <p:sp>
        <p:nvSpPr>
          <p:cNvPr id="10244" name="Прямоугольник 3"/>
          <p:cNvSpPr>
            <a:spLocks noChangeArrowheads="1"/>
          </p:cNvSpPr>
          <p:nvPr/>
        </p:nvSpPr>
        <p:spPr bwMode="auto">
          <a:xfrm>
            <a:off x="179388" y="2781300"/>
            <a:ext cx="85693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Calibri" panose="020F0502020204030204" pitchFamily="34" charset="0"/>
              </a:rPr>
              <a:t>Этапы коммуникативного процесса</a:t>
            </a:r>
          </a:p>
          <a:p>
            <a:pPr eaLnBrk="1" hangingPunct="1"/>
            <a:r>
              <a:rPr lang="ru-RU" altLang="ru-RU" b="1" i="1">
                <a:latin typeface="Calibri" panose="020F0502020204030204" pitchFamily="34" charset="0"/>
              </a:rPr>
              <a:t>Представление.</a:t>
            </a:r>
            <a:r>
              <a:rPr lang="ru-RU" altLang="ru-RU">
                <a:latin typeface="Calibri" panose="020F0502020204030204" pitchFamily="34" charset="0"/>
              </a:rPr>
              <a:t> Отправитель ясно представляет себе мысль, которую хочет передать реципиенту.</a:t>
            </a:r>
          </a:p>
          <a:p>
            <a:pPr eaLnBrk="1" hangingPunct="1"/>
            <a:r>
              <a:rPr lang="ru-RU" altLang="ru-RU" b="1" i="1">
                <a:latin typeface="Calibri" panose="020F0502020204030204" pitchFamily="34" charset="0"/>
              </a:rPr>
              <a:t>Воплощение. </a:t>
            </a:r>
            <a:r>
              <a:rPr lang="ru-RU" altLang="ru-RU">
                <a:latin typeface="Calibri" panose="020F0502020204030204" pitchFamily="34" charset="0"/>
              </a:rPr>
              <a:t>Эту мысль он воплощает в виде набора слов, жестов или символов.</a:t>
            </a:r>
          </a:p>
          <a:p>
            <a:pPr eaLnBrk="1" hangingPunct="1"/>
            <a:r>
              <a:rPr lang="ru-RU" altLang="ru-RU" b="1" i="1">
                <a:latin typeface="Calibri" panose="020F0502020204030204" pitchFamily="34" charset="0"/>
              </a:rPr>
              <a:t>Передача.</a:t>
            </a:r>
            <a:r>
              <a:rPr lang="ru-RU" altLang="ru-RU">
                <a:latin typeface="Calibri" panose="020F0502020204030204" pitchFamily="34" charset="0"/>
              </a:rPr>
              <a:t> Информация передаётся реципиенту по выбранному каналу связи.</a:t>
            </a:r>
          </a:p>
          <a:p>
            <a:pPr eaLnBrk="1" hangingPunct="1"/>
            <a:r>
              <a:rPr lang="ru-RU" altLang="ru-RU" b="1" i="1">
                <a:latin typeface="Calibri" panose="020F0502020204030204" pitchFamily="34" charset="0"/>
              </a:rPr>
              <a:t>Интерпретация.</a:t>
            </a:r>
            <a:r>
              <a:rPr lang="ru-RU" altLang="ru-RU">
                <a:latin typeface="Calibri" panose="020F0502020204030204" pitchFamily="34" charset="0"/>
              </a:rPr>
              <a:t> Реципиент декодирует информацию, превращая её в свои мысли (не всегда такие, на какие рассчитывал отправитель)</a:t>
            </a:r>
          </a:p>
          <a:p>
            <a:pPr eaLnBrk="1" hangingPunct="1"/>
            <a:r>
              <a:rPr lang="ru-RU" altLang="ru-RU" b="1" i="1">
                <a:latin typeface="Calibri" panose="020F0502020204030204" pitchFamily="34" charset="0"/>
              </a:rPr>
              <a:t>Обратная связь.</a:t>
            </a:r>
            <a:r>
              <a:rPr lang="ru-RU" altLang="ru-RU">
                <a:latin typeface="Calibri" panose="020F0502020204030204" pitchFamily="34" charset="0"/>
              </a:rPr>
              <a:t> Реципиент реагирует на сообщение, а отправитель считывает эту реакцию.</a:t>
            </a:r>
          </a:p>
        </p:txBody>
      </p:sp>
      <p:sp>
        <p:nvSpPr>
          <p:cNvPr id="10245" name="Прямоугольник 4"/>
          <p:cNvSpPr>
            <a:spLocks noChangeArrowheads="1"/>
          </p:cNvSpPr>
          <p:nvPr/>
        </p:nvSpPr>
        <p:spPr bwMode="auto">
          <a:xfrm>
            <a:off x="250825" y="5516563"/>
            <a:ext cx="88931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Wingdings" panose="05000000000000000000" pitchFamily="2" charset="2"/>
              <a:buChar char="Ø"/>
            </a:pPr>
            <a:r>
              <a:rPr lang="ru-RU" altLang="ru-RU" i="1">
                <a:latin typeface="Calibri" panose="020F0502020204030204" pitchFamily="34" charset="0"/>
              </a:rPr>
              <a:t>барьеры </a:t>
            </a:r>
            <a:r>
              <a:rPr lang="ru-RU" altLang="ru-RU" b="1" i="1">
                <a:latin typeface="Calibri" panose="020F0502020204030204" pitchFamily="34" charset="0"/>
              </a:rPr>
              <a:t>непонимания </a:t>
            </a:r>
            <a:r>
              <a:rPr lang="ru-RU" altLang="ru-RU">
                <a:latin typeface="Calibri" panose="020F0502020204030204" pitchFamily="34" charset="0"/>
              </a:rPr>
              <a:t>(фонетический, семантический, стилистический, логический)</a:t>
            </a:r>
            <a:endParaRPr lang="ru-RU" altLang="ru-RU" b="1" i="1">
              <a:latin typeface="Calibri" panose="020F0502020204030204" pitchFamily="34" charset="0"/>
            </a:endParaRPr>
          </a:p>
          <a:p>
            <a:pPr eaLnBrk="1" hangingPunct="1">
              <a:lnSpc>
                <a:spcPct val="80000"/>
              </a:lnSpc>
              <a:buFont typeface="Wingdings" panose="05000000000000000000" pitchFamily="2" charset="2"/>
              <a:buChar char="Ø"/>
            </a:pPr>
            <a:r>
              <a:rPr lang="ru-RU" altLang="ru-RU" b="1" i="1">
                <a:latin typeface="Calibri" panose="020F0502020204030204" pitchFamily="34" charset="0"/>
              </a:rPr>
              <a:t>б</a:t>
            </a:r>
            <a:r>
              <a:rPr lang="ru-RU" altLang="ru-RU" i="1">
                <a:latin typeface="Calibri" panose="020F0502020204030204" pitchFamily="34" charset="0"/>
              </a:rPr>
              <a:t>арьеры</a:t>
            </a:r>
            <a:r>
              <a:rPr lang="ru-RU" altLang="ru-RU" b="1" i="1">
                <a:latin typeface="Calibri" panose="020F0502020204030204" pitchFamily="34" charset="0"/>
              </a:rPr>
              <a:t> социально-культурного различия;</a:t>
            </a:r>
            <a:endParaRPr lang="ru-RU" altLang="ru-RU" i="1">
              <a:latin typeface="Calibri" panose="020F0502020204030204" pitchFamily="34" charset="0"/>
            </a:endParaRPr>
          </a:p>
          <a:p>
            <a:pPr eaLnBrk="1" hangingPunct="1">
              <a:lnSpc>
                <a:spcPct val="80000"/>
              </a:lnSpc>
              <a:buFont typeface="Wingdings" panose="05000000000000000000" pitchFamily="2" charset="2"/>
              <a:buChar char="Ø"/>
            </a:pPr>
            <a:r>
              <a:rPr lang="ru-RU" altLang="ru-RU" i="1">
                <a:latin typeface="Calibri" panose="020F0502020204030204" pitchFamily="34" charset="0"/>
              </a:rPr>
              <a:t>барьеры</a:t>
            </a:r>
            <a:r>
              <a:rPr lang="ru-RU" altLang="ru-RU" b="1" i="1">
                <a:latin typeface="Calibri" panose="020F0502020204030204" pitchFamily="34" charset="0"/>
              </a:rPr>
              <a:t> психологического характера  </a:t>
            </a:r>
            <a:r>
              <a:rPr lang="ru-RU" altLang="ru-RU">
                <a:latin typeface="Calibri" panose="020F0502020204030204" pitchFamily="34" charset="0"/>
              </a:rPr>
              <a:t>(субъективной интерпретации, эмоциональный, отношения к коммуникатору)</a:t>
            </a:r>
          </a:p>
        </p:txBody>
      </p:sp>
      <p:sp>
        <p:nvSpPr>
          <p:cNvPr id="10246" name="Прямоугольник 5"/>
          <p:cNvSpPr>
            <a:spLocks noChangeArrowheads="1"/>
          </p:cNvSpPr>
          <p:nvPr/>
        </p:nvSpPr>
        <p:spPr bwMode="auto">
          <a:xfrm>
            <a:off x="250825" y="1052513"/>
            <a:ext cx="79930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Calibri" panose="020F0502020204030204" pitchFamily="34" charset="0"/>
              </a:rPr>
              <a:t>Структура коммуникации</a:t>
            </a:r>
          </a:p>
          <a:p>
            <a:pPr eaLnBrk="1" hangingPunct="1"/>
            <a:r>
              <a:rPr lang="ru-RU" altLang="ru-RU">
                <a:latin typeface="Calibri" panose="020F0502020204030204" pitchFamily="34" charset="0"/>
              </a:rPr>
              <a:t>Любая коммуникация подразумевает наличие 4 обязательных элементов:</a:t>
            </a:r>
          </a:p>
          <a:p>
            <a:pPr eaLnBrk="1" hangingPunct="1">
              <a:buFont typeface="Wingdings" panose="05000000000000000000" pitchFamily="2" charset="2"/>
              <a:buChar char="Ø"/>
            </a:pPr>
            <a:r>
              <a:rPr lang="ru-RU" altLang="ru-RU">
                <a:latin typeface="Calibri" panose="020F0502020204030204" pitchFamily="34" charset="0"/>
              </a:rPr>
              <a:t>сообщение (передаваемая информация);</a:t>
            </a:r>
          </a:p>
          <a:p>
            <a:pPr eaLnBrk="1" hangingPunct="1">
              <a:buFont typeface="Wingdings" panose="05000000000000000000" pitchFamily="2" charset="2"/>
              <a:buChar char="Ø"/>
            </a:pPr>
            <a:r>
              <a:rPr lang="ru-RU" altLang="ru-RU">
                <a:latin typeface="Calibri" panose="020F0502020204030204" pitchFamily="34" charset="0"/>
              </a:rPr>
              <a:t>отправитель сообщения (коммуникатор);</a:t>
            </a:r>
          </a:p>
          <a:p>
            <a:pPr eaLnBrk="1" hangingPunct="1">
              <a:buFont typeface="Wingdings" panose="05000000000000000000" pitchFamily="2" charset="2"/>
              <a:buChar char="Ø"/>
            </a:pPr>
            <a:r>
              <a:rPr lang="ru-RU" altLang="ru-RU">
                <a:latin typeface="Calibri" panose="020F0502020204030204" pitchFamily="34" charset="0"/>
              </a:rPr>
              <a:t>канал связи;</a:t>
            </a:r>
          </a:p>
          <a:p>
            <a:pPr eaLnBrk="1" hangingPunct="1">
              <a:buFont typeface="Wingdings" panose="05000000000000000000" pitchFamily="2" charset="2"/>
              <a:buChar char="Ø"/>
            </a:pPr>
            <a:r>
              <a:rPr lang="ru-RU" altLang="ru-RU">
                <a:latin typeface="Calibri" panose="020F0502020204030204" pitchFamily="34" charset="0"/>
              </a:rPr>
              <a:t>получатель сообщения (реципиент).</a:t>
            </a:r>
          </a:p>
        </p:txBody>
      </p:sp>
      <p:sp>
        <p:nvSpPr>
          <p:cNvPr id="10247" name="Прямоугольник 6"/>
          <p:cNvSpPr>
            <a:spLocks noChangeArrowheads="1"/>
          </p:cNvSpPr>
          <p:nvPr/>
        </p:nvSpPr>
        <p:spPr bwMode="auto">
          <a:xfrm>
            <a:off x="2916238" y="5229225"/>
            <a:ext cx="2795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Барьеры  коммуникации</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323850" y="260350"/>
            <a:ext cx="8416925" cy="612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aphicFrame>
        <p:nvGraphicFramePr>
          <p:cNvPr id="2" name="Таблица 1"/>
          <p:cNvGraphicFramePr>
            <a:graphicFrameLocks noGrp="1"/>
          </p:cNvGraphicFramePr>
          <p:nvPr/>
        </p:nvGraphicFramePr>
        <p:xfrm>
          <a:off x="323528" y="260648"/>
          <a:ext cx="8496944" cy="6120680"/>
        </p:xfrm>
        <a:graphic>
          <a:graphicData uri="http://schemas.openxmlformats.org/drawingml/2006/table">
            <a:tbl>
              <a:tblPr>
                <a:effectLst>
                  <a:innerShdw blurRad="63500" dist="50800">
                    <a:prstClr val="black">
                      <a:alpha val="50000"/>
                    </a:prstClr>
                  </a:innerShdw>
                </a:effectLst>
              </a:tblPr>
              <a:tblGrid>
                <a:gridCol w="2304256">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tblGrid>
              <a:tr h="898243">
                <a:tc>
                  <a:txBody>
                    <a:bodyPr/>
                    <a:lstStyle/>
                    <a:p>
                      <a:pPr algn="ctr"/>
                      <a:endParaRPr lang="ru-RU" sz="1500" dirty="0"/>
                    </a:p>
                  </a:txBody>
                  <a:tcPr marL="15987" marR="15987" marT="15987" marB="15987">
                    <a:lnL>
                      <a:noFill/>
                    </a:lnL>
                    <a:lnR>
                      <a:noFill/>
                    </a:lnR>
                    <a:lnT>
                      <a:noFill/>
                    </a:lnT>
                    <a:lnB>
                      <a:noFill/>
                    </a:lnB>
                    <a:solidFill>
                      <a:schemeClr val="accent1">
                        <a:lumMod val="60000"/>
                        <a:lumOff val="40000"/>
                      </a:schemeClr>
                    </a:solidFill>
                  </a:tcPr>
                </a:tc>
                <a:tc>
                  <a:txBody>
                    <a:bodyPr/>
                    <a:lstStyle/>
                    <a:p>
                      <a:pPr algn="ctr"/>
                      <a:r>
                        <a:rPr lang="ru-RU" sz="2400" b="1" dirty="0" smtClean="0">
                          <a:latin typeface="Times New Roman"/>
                        </a:rPr>
                        <a:t>Педагогика</a:t>
                      </a:r>
                      <a:endParaRPr lang="ru-RU" sz="2400" b="1" dirty="0"/>
                    </a:p>
                  </a:txBody>
                  <a:tcPr marL="15987" marR="15987" marT="15987" marB="15987">
                    <a:lnL>
                      <a:noFill/>
                    </a:lnL>
                    <a:lnR>
                      <a:noFill/>
                    </a:lnR>
                    <a:lnT>
                      <a:noFill/>
                    </a:lnT>
                    <a:lnB>
                      <a:noFill/>
                    </a:lnB>
                    <a:solidFill>
                      <a:schemeClr val="accent1">
                        <a:lumMod val="60000"/>
                        <a:lumOff val="40000"/>
                      </a:schemeClr>
                    </a:solidFill>
                  </a:tcPr>
                </a:tc>
                <a:tc>
                  <a:txBody>
                    <a:bodyPr/>
                    <a:lstStyle/>
                    <a:p>
                      <a:pPr algn="ctr"/>
                      <a:r>
                        <a:rPr lang="ru-RU" sz="2400" b="1" dirty="0" smtClean="0">
                          <a:latin typeface="Times New Roman"/>
                        </a:rPr>
                        <a:t>Андрагогика</a:t>
                      </a:r>
                      <a:endParaRPr lang="ru-RU" sz="2400" b="1" dirty="0"/>
                    </a:p>
                  </a:txBody>
                  <a:tcPr marL="15987" marR="15987" marT="15987" marB="15987">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10000"/>
                  </a:ext>
                </a:extLst>
              </a:tr>
              <a:tr h="829950">
                <a:tc>
                  <a:txBody>
                    <a:bodyPr/>
                    <a:lstStyle/>
                    <a:p>
                      <a:pPr algn="ctr"/>
                      <a:r>
                        <a:rPr lang="ru-RU" sz="2400" b="1" i="1" u="none" dirty="0">
                          <a:latin typeface="Times New Roman" pitchFamily="18" charset="0"/>
                          <a:cs typeface="Times New Roman" pitchFamily="18" charset="0"/>
                        </a:rPr>
                        <a:t>Самоконцепция</a:t>
                      </a:r>
                    </a:p>
                  </a:txBody>
                  <a:tcPr marL="15987" marR="15987" marT="15987" marB="15987">
                    <a:lnL>
                      <a:noFill/>
                    </a:lnL>
                    <a:lnR>
                      <a:noFill/>
                    </a:lnR>
                    <a:lnT>
                      <a:noFill/>
                    </a:lnT>
                    <a:lnB>
                      <a:noFill/>
                    </a:lnB>
                    <a:solidFill>
                      <a:schemeClr val="accent1">
                        <a:lumMod val="40000"/>
                        <a:lumOff val="60000"/>
                      </a:schemeClr>
                    </a:solidFill>
                  </a:tcPr>
                </a:tc>
                <a:tc>
                  <a:txBody>
                    <a:bodyPr/>
                    <a:lstStyle/>
                    <a:p>
                      <a:pPr algn="ctr"/>
                      <a:r>
                        <a:rPr lang="ru-RU" sz="2000" i="1" u="none" dirty="0" smtClean="0">
                          <a:latin typeface="Times New Roman" pitchFamily="18" charset="0"/>
                          <a:cs typeface="Times New Roman" pitchFamily="18" charset="0"/>
                        </a:rPr>
                        <a:t>Зависимость</a:t>
                      </a:r>
                      <a:endParaRPr lang="ru-RU" sz="2000" i="1" u="none" dirty="0">
                        <a:latin typeface="Times New Roman" pitchFamily="18" charset="0"/>
                        <a:cs typeface="Times New Roman" pitchFamily="18" charset="0"/>
                      </a:endParaRPr>
                    </a:p>
                  </a:txBody>
                  <a:tcPr marL="15987" marR="15987" marT="15987" marB="15987">
                    <a:lnL>
                      <a:noFill/>
                    </a:lnL>
                    <a:lnR>
                      <a:noFill/>
                    </a:lnR>
                    <a:lnT>
                      <a:noFill/>
                    </a:lnT>
                    <a:lnB>
                      <a:noFill/>
                    </a:lnB>
                    <a:solidFill>
                      <a:schemeClr val="accent1">
                        <a:lumMod val="40000"/>
                        <a:lumOff val="60000"/>
                      </a:schemeClr>
                    </a:solidFill>
                  </a:tcPr>
                </a:tc>
                <a:tc>
                  <a:txBody>
                    <a:bodyPr/>
                    <a:lstStyle/>
                    <a:p>
                      <a:pPr algn="ctr"/>
                      <a:r>
                        <a:rPr lang="ru-RU" sz="2000" i="1" u="none" dirty="0" smtClean="0">
                          <a:latin typeface="Times New Roman" pitchFamily="18" charset="0"/>
                          <a:cs typeface="Times New Roman" pitchFamily="18" charset="0"/>
                        </a:rPr>
                        <a:t>Увеличение </a:t>
                      </a:r>
                      <a:r>
                        <a:rPr lang="ru-RU" sz="2000" i="1" u="none" dirty="0">
                          <a:latin typeface="Times New Roman" pitchFamily="18" charset="0"/>
                          <a:cs typeface="Times New Roman" pitchFamily="18" charset="0"/>
                        </a:rPr>
                        <a:t>самонаправленности</a:t>
                      </a:r>
                    </a:p>
                  </a:txBody>
                  <a:tcPr marL="15987" marR="15987" marT="15987" marB="15987">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1"/>
                  </a:ext>
                </a:extLst>
              </a:tr>
              <a:tr h="938051">
                <a:tc>
                  <a:txBody>
                    <a:bodyPr/>
                    <a:lstStyle/>
                    <a:p>
                      <a:pPr algn="ctr"/>
                      <a:r>
                        <a:rPr lang="ru-RU" sz="2400" b="1" i="1" u="none" dirty="0">
                          <a:latin typeface="Times New Roman" pitchFamily="18" charset="0"/>
                          <a:cs typeface="Times New Roman" pitchFamily="18" charset="0"/>
                        </a:rPr>
                        <a:t>Опыт</a:t>
                      </a:r>
                    </a:p>
                  </a:txBody>
                  <a:tcPr marL="15987" marR="15987" marT="15987" marB="15987">
                    <a:lnL>
                      <a:noFill/>
                    </a:lnL>
                    <a:lnR>
                      <a:noFill/>
                    </a:lnR>
                    <a:lnT>
                      <a:noFill/>
                    </a:lnT>
                    <a:lnB>
                      <a:noFill/>
                    </a:lnB>
                    <a:solidFill>
                      <a:schemeClr val="accent1">
                        <a:lumMod val="40000"/>
                        <a:lumOff val="60000"/>
                      </a:schemeClr>
                    </a:solidFill>
                  </a:tcPr>
                </a:tc>
                <a:tc>
                  <a:txBody>
                    <a:bodyPr/>
                    <a:lstStyle/>
                    <a:p>
                      <a:pPr algn="ctr"/>
                      <a:r>
                        <a:rPr lang="ru-RU" sz="2000" i="1" u="none" dirty="0">
                          <a:latin typeface="Times New Roman" pitchFamily="18" charset="0"/>
                          <a:cs typeface="Times New Roman" pitchFamily="18" charset="0"/>
                        </a:rPr>
                        <a:t>Незначительный</a:t>
                      </a:r>
                    </a:p>
                  </a:txBody>
                  <a:tcPr marL="15987" marR="15987" marT="15987" marB="15987">
                    <a:lnL>
                      <a:noFill/>
                    </a:lnL>
                    <a:lnR>
                      <a:noFill/>
                    </a:lnR>
                    <a:lnT>
                      <a:noFill/>
                    </a:lnT>
                    <a:lnB>
                      <a:noFill/>
                    </a:lnB>
                    <a:solidFill>
                      <a:schemeClr val="accent1">
                        <a:lumMod val="40000"/>
                        <a:lumOff val="60000"/>
                      </a:schemeClr>
                    </a:solidFill>
                  </a:tcPr>
                </a:tc>
                <a:tc>
                  <a:txBody>
                    <a:bodyPr/>
                    <a:lstStyle/>
                    <a:p>
                      <a:pPr algn="ctr"/>
                      <a:r>
                        <a:rPr kumimoji="0" lang="ru-RU" sz="2000" i="1" u="none" kern="1200" dirty="0" smtClean="0">
                          <a:solidFill>
                            <a:schemeClr val="tx1"/>
                          </a:solidFill>
                          <a:effectLst/>
                          <a:latin typeface="Times New Roman" pitchFamily="18" charset="0"/>
                          <a:ea typeface="+mn-ea"/>
                          <a:cs typeface="Times New Roman" pitchFamily="18" charset="0"/>
                        </a:rPr>
                        <a:t>Аккумулирован значительный опыт</a:t>
                      </a:r>
                      <a:endParaRPr lang="ru-RU" sz="2000" i="1" u="none" dirty="0">
                        <a:latin typeface="Times New Roman" pitchFamily="18" charset="0"/>
                        <a:cs typeface="Times New Roman" pitchFamily="18" charset="0"/>
                      </a:endParaRPr>
                    </a:p>
                  </a:txBody>
                  <a:tcPr marL="15987" marR="15987" marT="15987" marB="15987">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2"/>
                  </a:ext>
                </a:extLst>
              </a:tr>
              <a:tr h="1270632">
                <a:tc>
                  <a:txBody>
                    <a:bodyPr/>
                    <a:lstStyle/>
                    <a:p>
                      <a:pPr algn="ctr"/>
                      <a:r>
                        <a:rPr lang="ru-RU" sz="2400" b="1" i="1" u="none" dirty="0" smtClean="0">
                          <a:latin typeface="Times New Roman" pitchFamily="18" charset="0"/>
                          <a:cs typeface="Times New Roman" pitchFamily="18" charset="0"/>
                        </a:rPr>
                        <a:t>Готовность к</a:t>
                      </a:r>
                    </a:p>
                    <a:p>
                      <a:pPr algn="ctr"/>
                      <a:r>
                        <a:rPr lang="ru-RU" sz="2400" b="1" i="1" u="none" dirty="0" smtClean="0">
                          <a:latin typeface="Times New Roman" pitchFamily="18" charset="0"/>
                          <a:cs typeface="Times New Roman" pitchFamily="18" charset="0"/>
                        </a:rPr>
                        <a:t>обучению</a:t>
                      </a:r>
                      <a:endParaRPr lang="ru-RU" sz="2400" b="1" i="1" u="none" dirty="0">
                        <a:latin typeface="Times New Roman" pitchFamily="18" charset="0"/>
                        <a:cs typeface="Times New Roman" pitchFamily="18" charset="0"/>
                      </a:endParaRPr>
                    </a:p>
                  </a:txBody>
                  <a:tcPr marL="15987" marR="15987" marT="15987" marB="15987">
                    <a:lnL>
                      <a:noFill/>
                    </a:lnL>
                    <a:lnR>
                      <a:noFill/>
                    </a:lnR>
                    <a:lnT>
                      <a:noFill/>
                    </a:lnT>
                    <a:lnB>
                      <a:noFill/>
                    </a:lnB>
                    <a:solidFill>
                      <a:schemeClr val="accent1">
                        <a:lumMod val="40000"/>
                        <a:lumOff val="60000"/>
                      </a:schemeClr>
                    </a:solidFill>
                  </a:tcPr>
                </a:tc>
                <a:tc>
                  <a:txBody>
                    <a:bodyPr/>
                    <a:lstStyle/>
                    <a:p>
                      <a:pPr algn="ctr"/>
                      <a:r>
                        <a:rPr lang="ru-RU" sz="2000" i="1" u="none" dirty="0">
                          <a:latin typeface="Times New Roman" pitchFamily="18" charset="0"/>
                          <a:cs typeface="Times New Roman" pitchFamily="18" charset="0"/>
                        </a:rPr>
                        <a:t>Биологическое развитие, социальное давление</a:t>
                      </a:r>
                    </a:p>
                  </a:txBody>
                  <a:tcPr marL="15987" marR="15987" marT="15987" marB="15987">
                    <a:lnL>
                      <a:noFill/>
                    </a:lnL>
                    <a:lnR>
                      <a:noFill/>
                    </a:lnR>
                    <a:lnT>
                      <a:noFill/>
                    </a:lnT>
                    <a:lnB>
                      <a:noFill/>
                    </a:lnB>
                    <a:solidFill>
                      <a:schemeClr val="accent1">
                        <a:lumMod val="40000"/>
                        <a:lumOff val="60000"/>
                      </a:schemeClr>
                    </a:solidFill>
                  </a:tcPr>
                </a:tc>
                <a:tc>
                  <a:txBody>
                    <a:bodyPr/>
                    <a:lstStyle/>
                    <a:p>
                      <a:pPr algn="ctr"/>
                      <a:r>
                        <a:rPr kumimoji="0" lang="ru-RU" sz="2000" i="1" u="none" kern="1200" dirty="0" smtClean="0">
                          <a:solidFill>
                            <a:schemeClr val="tx1"/>
                          </a:solidFill>
                          <a:effectLst/>
                          <a:latin typeface="Times New Roman" pitchFamily="18" charset="0"/>
                          <a:ea typeface="+mn-ea"/>
                          <a:cs typeface="Times New Roman" pitchFamily="18" charset="0"/>
                        </a:rPr>
                        <a:t>Потребность в изучении чего-либо для решения их конкретных жизненных проблем</a:t>
                      </a:r>
                      <a:endParaRPr lang="ru-RU" sz="2000" i="1" u="none" dirty="0">
                        <a:latin typeface="Times New Roman" pitchFamily="18" charset="0"/>
                        <a:cs typeface="Times New Roman" pitchFamily="18" charset="0"/>
                      </a:endParaRPr>
                    </a:p>
                  </a:txBody>
                  <a:tcPr marL="15987" marR="15987" marT="15987" marB="15987">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3"/>
                  </a:ext>
                </a:extLst>
              </a:tr>
              <a:tr h="980689">
                <a:tc>
                  <a:txBody>
                    <a:bodyPr/>
                    <a:lstStyle/>
                    <a:p>
                      <a:pPr algn="ctr"/>
                      <a:r>
                        <a:rPr lang="ru-RU" sz="2400" b="1" i="1" u="none" dirty="0">
                          <a:latin typeface="Times New Roman" pitchFamily="18" charset="0"/>
                          <a:cs typeface="Times New Roman" pitchFamily="18" charset="0"/>
                        </a:rPr>
                        <a:t>Временная перспектива</a:t>
                      </a:r>
                    </a:p>
                  </a:txBody>
                  <a:tcPr marL="15987" marR="15987" marT="15987" marB="15987">
                    <a:lnL>
                      <a:noFill/>
                    </a:lnL>
                    <a:lnR>
                      <a:noFill/>
                    </a:lnR>
                    <a:lnT>
                      <a:noFill/>
                    </a:lnT>
                    <a:lnB>
                      <a:noFill/>
                    </a:lnB>
                    <a:solidFill>
                      <a:schemeClr val="accent1">
                        <a:lumMod val="40000"/>
                        <a:lumOff val="60000"/>
                      </a:schemeClr>
                    </a:solidFill>
                  </a:tcPr>
                </a:tc>
                <a:tc>
                  <a:txBody>
                    <a:bodyPr/>
                    <a:lstStyle/>
                    <a:p>
                      <a:pPr algn="ctr"/>
                      <a:r>
                        <a:rPr lang="ru-RU" sz="2000" i="1" u="none" dirty="0">
                          <a:latin typeface="Times New Roman" pitchFamily="18" charset="0"/>
                          <a:cs typeface="Times New Roman" pitchFamily="18" charset="0"/>
                        </a:rPr>
                        <a:t>Отсроченное </a:t>
                      </a:r>
                      <a:r>
                        <a:rPr lang="ru-RU" sz="2000" i="1" u="none" dirty="0" smtClean="0">
                          <a:latin typeface="Times New Roman" pitchFamily="18" charset="0"/>
                          <a:cs typeface="Times New Roman" pitchFamily="18" charset="0"/>
                        </a:rPr>
                        <a:t>применение</a:t>
                      </a:r>
                    </a:p>
                    <a:p>
                      <a:pPr algn="ctr"/>
                      <a:r>
                        <a:rPr kumimoji="0" lang="ru-RU" sz="2000" i="1" u="none" kern="1200" dirty="0" smtClean="0">
                          <a:solidFill>
                            <a:schemeClr val="tx1"/>
                          </a:solidFill>
                          <a:effectLst/>
                          <a:latin typeface="Times New Roman" pitchFamily="18" charset="0"/>
                          <a:ea typeface="+mn-ea"/>
                          <a:cs typeface="Times New Roman" pitchFamily="18" charset="0"/>
                        </a:rPr>
                        <a:t>приобретение знаний впрок,</a:t>
                      </a:r>
                      <a:endParaRPr lang="ru-RU" sz="2000" i="1" u="none" dirty="0">
                        <a:latin typeface="Times New Roman" pitchFamily="18" charset="0"/>
                        <a:cs typeface="Times New Roman" pitchFamily="18" charset="0"/>
                      </a:endParaRPr>
                    </a:p>
                  </a:txBody>
                  <a:tcPr marL="15987" marR="15987" marT="15987" marB="15987">
                    <a:lnL>
                      <a:noFill/>
                    </a:lnL>
                    <a:lnR>
                      <a:noFill/>
                    </a:lnR>
                    <a:lnT>
                      <a:noFill/>
                    </a:lnT>
                    <a:lnB>
                      <a:noFill/>
                    </a:lnB>
                    <a:solidFill>
                      <a:schemeClr val="accent1">
                        <a:lumMod val="40000"/>
                        <a:lumOff val="60000"/>
                      </a:schemeClr>
                    </a:solidFill>
                  </a:tcPr>
                </a:tc>
                <a:tc>
                  <a:txBody>
                    <a:bodyPr/>
                    <a:lstStyle/>
                    <a:p>
                      <a:pPr algn="ctr"/>
                      <a:r>
                        <a:rPr lang="ru-RU" sz="2000" i="1" u="none" dirty="0">
                          <a:latin typeface="Times New Roman" pitchFamily="18" charset="0"/>
                          <a:cs typeface="Times New Roman" pitchFamily="18" charset="0"/>
                        </a:rPr>
                        <a:t>Немедленность применения</a:t>
                      </a:r>
                    </a:p>
                  </a:txBody>
                  <a:tcPr marL="15987" marR="15987" marT="15987" marB="15987">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4"/>
                  </a:ext>
                </a:extLst>
              </a:tr>
              <a:tr h="1203115">
                <a:tc>
                  <a:txBody>
                    <a:bodyPr/>
                    <a:lstStyle/>
                    <a:p>
                      <a:pPr algn="ctr"/>
                      <a:r>
                        <a:rPr lang="ru-RU" sz="2400" b="1" i="1" u="none" dirty="0">
                          <a:latin typeface="Times New Roman" pitchFamily="18" charset="0"/>
                          <a:cs typeface="Times New Roman" pitchFamily="18" charset="0"/>
                        </a:rPr>
                        <a:t>Ориентация на обучение</a:t>
                      </a:r>
                    </a:p>
                  </a:txBody>
                  <a:tcPr marL="15987" marR="15987" marT="15987" marB="15987">
                    <a:lnL>
                      <a:noFill/>
                    </a:lnL>
                    <a:lnR>
                      <a:noFill/>
                    </a:lnR>
                    <a:lnT>
                      <a:noFill/>
                    </a:lnT>
                    <a:lnB>
                      <a:noFill/>
                    </a:lnB>
                    <a:solidFill>
                      <a:schemeClr val="accent1">
                        <a:lumMod val="40000"/>
                        <a:lumOff val="60000"/>
                      </a:schemeClr>
                    </a:solidFill>
                  </a:tcPr>
                </a:tc>
                <a:tc>
                  <a:txBody>
                    <a:bodyPr/>
                    <a:lstStyle/>
                    <a:p>
                      <a:pPr algn="ctr"/>
                      <a:r>
                        <a:rPr lang="ru-RU" sz="2000" i="1" u="none" dirty="0">
                          <a:latin typeface="Times New Roman" pitchFamily="18" charset="0"/>
                          <a:cs typeface="Times New Roman" pitchFamily="18" charset="0"/>
                        </a:rPr>
                        <a:t>Центр на предмете</a:t>
                      </a:r>
                    </a:p>
                  </a:txBody>
                  <a:tcPr marL="15987" marR="15987" marT="15987" marB="15987">
                    <a:lnL>
                      <a:noFill/>
                    </a:lnL>
                    <a:lnR>
                      <a:noFill/>
                    </a:lnR>
                    <a:lnT>
                      <a:noFill/>
                    </a:lnT>
                    <a:lnB>
                      <a:noFill/>
                    </a:lnB>
                    <a:solidFill>
                      <a:schemeClr val="accent1">
                        <a:lumMod val="40000"/>
                        <a:lumOff val="60000"/>
                      </a:schemeClr>
                    </a:solidFill>
                  </a:tcPr>
                </a:tc>
                <a:tc>
                  <a:txBody>
                    <a:bodyPr/>
                    <a:lstStyle/>
                    <a:p>
                      <a:pPr algn="ctr"/>
                      <a:r>
                        <a:rPr lang="ru-RU" sz="2000" i="1" u="none" dirty="0">
                          <a:latin typeface="Times New Roman" pitchFamily="18" charset="0"/>
                          <a:cs typeface="Times New Roman" pitchFamily="18" charset="0"/>
                        </a:rPr>
                        <a:t>Центр на проблеме</a:t>
                      </a:r>
                    </a:p>
                  </a:txBody>
                  <a:tcPr marL="15987" marR="15987" marT="15987" marB="15987">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
        <p:nvSpPr>
          <p:cNvPr id="83972" name="Rectangle 1"/>
          <p:cNvSpPr>
            <a:spLocks noChangeArrowheads="1"/>
          </p:cNvSpPr>
          <p:nvPr/>
        </p:nvSpPr>
        <p:spPr bwMode="auto">
          <a:xfrm>
            <a:off x="244475" y="1123950"/>
            <a:ext cx="8575675"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Calibri" panose="020F0502020204030204" pitchFamily="34" charset="0"/>
            </a:endParaRPr>
          </a:p>
        </p:txBody>
      </p:sp>
      <p:cxnSp>
        <p:nvCxnSpPr>
          <p:cNvPr id="11" name="Прямая соединительная линия 10"/>
          <p:cNvCxnSpPr/>
          <p:nvPr/>
        </p:nvCxnSpPr>
        <p:spPr>
          <a:xfrm>
            <a:off x="323850" y="1989138"/>
            <a:ext cx="849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323850" y="2924175"/>
            <a:ext cx="849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323850" y="4221163"/>
            <a:ext cx="849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44475" y="5157788"/>
            <a:ext cx="849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627313" y="260350"/>
            <a:ext cx="0" cy="6121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5486400" y="260350"/>
            <a:ext cx="0" cy="6121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244475" y="1169988"/>
            <a:ext cx="84963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Прямоугольник 1"/>
          <p:cNvSpPr>
            <a:spLocks noChangeArrowheads="1"/>
          </p:cNvSpPr>
          <p:nvPr/>
        </p:nvSpPr>
        <p:spPr bwMode="auto">
          <a:xfrm>
            <a:off x="1763713" y="0"/>
            <a:ext cx="661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latin typeface="Times New Roman" panose="02020603050405020304" pitchFamily="18" charset="0"/>
                <a:cs typeface="Times New Roman" panose="02020603050405020304" pitchFamily="18" charset="0"/>
              </a:rPr>
              <a:t>Основные принципы андрагогики</a:t>
            </a:r>
            <a:endParaRPr lang="ru-RU" altLang="ru-RU" sz="3200">
              <a:latin typeface="Times New Roman" panose="02020603050405020304" pitchFamily="18" charset="0"/>
              <a:cs typeface="Times New Roman" panose="02020603050405020304" pitchFamily="18" charset="0"/>
            </a:endParaRPr>
          </a:p>
        </p:txBody>
      </p:sp>
      <p:sp>
        <p:nvSpPr>
          <p:cNvPr id="84995" name="Прямоугольник 3"/>
          <p:cNvSpPr>
            <a:spLocks noChangeArrowheads="1"/>
          </p:cNvSpPr>
          <p:nvPr/>
        </p:nvSpPr>
        <p:spPr bwMode="auto">
          <a:xfrm>
            <a:off x="179388" y="404813"/>
            <a:ext cx="8713787"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ru-RU" altLang="ru-RU" sz="2400">
                <a:latin typeface="Times New Roman" panose="02020603050405020304" pitchFamily="18" charset="0"/>
                <a:cs typeface="Times New Roman" panose="02020603050405020304" pitchFamily="18" charset="0"/>
              </a:rPr>
              <a:t>1. </a:t>
            </a:r>
            <a:r>
              <a:rPr lang="ru-RU" altLang="ru-RU" sz="2000" i="1">
                <a:latin typeface="Times New Roman" panose="02020603050405020304" pitchFamily="18" charset="0"/>
                <a:cs typeface="Times New Roman" panose="02020603050405020304" pitchFamily="18" charset="0"/>
              </a:rPr>
              <a:t>Принцип приоритетности с</a:t>
            </a:r>
            <a:r>
              <a:rPr lang="ru-RU" altLang="ru-RU" sz="2000" b="1" i="1">
                <a:latin typeface="Times New Roman" panose="02020603050405020304" pitchFamily="18" charset="0"/>
                <a:cs typeface="Times New Roman" panose="02020603050405020304" pitchFamily="18" charset="0"/>
              </a:rPr>
              <a:t>амостоятельного </a:t>
            </a:r>
            <a:r>
              <a:rPr lang="ru-RU" altLang="ru-RU" sz="2000" i="1">
                <a:latin typeface="Times New Roman" panose="02020603050405020304" pitchFamily="18" charset="0"/>
                <a:cs typeface="Times New Roman" panose="02020603050405020304" pitchFamily="18" charset="0"/>
              </a:rPr>
              <a:t>обучения</a:t>
            </a:r>
          </a:p>
          <a:p>
            <a:pPr eaLnBrk="1" hangingPunct="1">
              <a:lnSpc>
                <a:spcPct val="150000"/>
              </a:lnSpc>
            </a:pPr>
            <a:r>
              <a:rPr lang="ru-RU" altLang="ru-RU" sz="2000" i="1">
                <a:latin typeface="Times New Roman" panose="02020603050405020304" pitchFamily="18" charset="0"/>
                <a:cs typeface="Times New Roman" panose="02020603050405020304" pitchFamily="18" charset="0"/>
              </a:rPr>
              <a:t>2. Принцип </a:t>
            </a:r>
            <a:r>
              <a:rPr lang="ru-RU" altLang="ru-RU" sz="2000" b="1" i="1">
                <a:latin typeface="Times New Roman" panose="02020603050405020304" pitchFamily="18" charset="0"/>
                <a:cs typeface="Times New Roman" panose="02020603050405020304" pitchFamily="18" charset="0"/>
              </a:rPr>
              <a:t>совместной деятельности </a:t>
            </a:r>
          </a:p>
          <a:p>
            <a:pPr eaLnBrk="1" hangingPunct="1">
              <a:lnSpc>
                <a:spcPct val="150000"/>
              </a:lnSpc>
            </a:pPr>
            <a:r>
              <a:rPr lang="ru-RU" altLang="ru-RU" sz="2000" i="1">
                <a:latin typeface="Times New Roman" panose="02020603050405020304" pitchFamily="18" charset="0"/>
                <a:cs typeface="Times New Roman" panose="02020603050405020304" pitchFamily="18" charset="0"/>
              </a:rPr>
              <a:t>3. Принцип использования имеющегося положительного  жизненного </a:t>
            </a:r>
            <a:r>
              <a:rPr lang="ru-RU" altLang="ru-RU" sz="2000" b="1" i="1">
                <a:latin typeface="Times New Roman" panose="02020603050405020304" pitchFamily="18" charset="0"/>
                <a:cs typeface="Times New Roman" panose="02020603050405020304" pitchFamily="18" charset="0"/>
              </a:rPr>
              <a:t>опыта </a:t>
            </a:r>
            <a:r>
              <a:rPr lang="ru-RU" altLang="ru-RU" sz="2000" i="1">
                <a:latin typeface="Times New Roman" panose="02020603050405020304" pitchFamily="18" charset="0"/>
                <a:cs typeface="Times New Roman" panose="02020603050405020304" pitchFamily="18" charset="0"/>
              </a:rPr>
              <a:t>  </a:t>
            </a:r>
          </a:p>
          <a:p>
            <a:pPr eaLnBrk="1" hangingPunct="1">
              <a:lnSpc>
                <a:spcPct val="150000"/>
              </a:lnSpc>
            </a:pPr>
            <a:r>
              <a:rPr lang="ru-RU" altLang="ru-RU" sz="2000" i="1">
                <a:latin typeface="Times New Roman" panose="02020603050405020304" pitchFamily="18" charset="0"/>
                <a:cs typeface="Times New Roman" panose="02020603050405020304" pitchFamily="18" charset="0"/>
              </a:rPr>
              <a:t>     практических </a:t>
            </a:r>
            <a:r>
              <a:rPr lang="ru-RU" altLang="ru-RU" sz="2000" b="1" i="1">
                <a:latin typeface="Times New Roman" panose="02020603050405020304" pitchFamily="18" charset="0"/>
                <a:cs typeface="Times New Roman" panose="02020603050405020304" pitchFamily="18" charset="0"/>
              </a:rPr>
              <a:t>знаний, умений, навыков </a:t>
            </a:r>
            <a:r>
              <a:rPr lang="ru-RU" altLang="ru-RU" sz="2000" i="1">
                <a:latin typeface="Times New Roman" panose="02020603050405020304" pitchFamily="18" charset="0"/>
                <a:cs typeface="Times New Roman" panose="02020603050405020304" pitchFamily="18" charset="0"/>
              </a:rPr>
              <a:t>обучающегося</a:t>
            </a:r>
          </a:p>
          <a:p>
            <a:pPr eaLnBrk="1" hangingPunct="1">
              <a:lnSpc>
                <a:spcPct val="150000"/>
              </a:lnSpc>
            </a:pPr>
            <a:r>
              <a:rPr lang="ru-RU" altLang="ru-RU" sz="2000" i="1">
                <a:latin typeface="Times New Roman" panose="02020603050405020304" pitchFamily="18" charset="0"/>
                <a:cs typeface="Times New Roman" panose="02020603050405020304" pitchFamily="18" charset="0"/>
              </a:rPr>
              <a:t>4. Принцип </a:t>
            </a:r>
            <a:r>
              <a:rPr lang="ru-RU" altLang="ru-RU" sz="2000" b="1" i="1">
                <a:latin typeface="Times New Roman" panose="02020603050405020304" pitchFamily="18" charset="0"/>
                <a:cs typeface="Times New Roman" panose="02020603050405020304" pitchFamily="18" charset="0"/>
              </a:rPr>
              <a:t>корректировки устаревшего опыта </a:t>
            </a:r>
            <a:r>
              <a:rPr lang="ru-RU" altLang="ru-RU" sz="2000" i="1">
                <a:latin typeface="Times New Roman" panose="02020603050405020304" pitchFamily="18" charset="0"/>
                <a:cs typeface="Times New Roman" panose="02020603050405020304" pitchFamily="18" charset="0"/>
              </a:rPr>
              <a:t>и личностных  установок,   </a:t>
            </a:r>
          </a:p>
          <a:p>
            <a:pPr eaLnBrk="1" hangingPunct="1">
              <a:lnSpc>
                <a:spcPct val="150000"/>
              </a:lnSpc>
            </a:pPr>
            <a:r>
              <a:rPr lang="ru-RU" altLang="ru-RU" sz="2000" i="1">
                <a:latin typeface="Times New Roman" panose="02020603050405020304" pitchFamily="18" charset="0"/>
                <a:cs typeface="Times New Roman" panose="02020603050405020304" pitchFamily="18" charset="0"/>
              </a:rPr>
              <a:t>     препятствующих освоению новых знаний</a:t>
            </a:r>
          </a:p>
          <a:p>
            <a:pPr eaLnBrk="1" hangingPunct="1">
              <a:lnSpc>
                <a:spcPct val="150000"/>
              </a:lnSpc>
            </a:pPr>
            <a:r>
              <a:rPr lang="ru-RU" altLang="ru-RU" sz="2000" i="1">
                <a:latin typeface="Times New Roman" panose="02020603050405020304" pitchFamily="18" charset="0"/>
                <a:cs typeface="Times New Roman" panose="02020603050405020304" pitchFamily="18" charset="0"/>
              </a:rPr>
              <a:t>5. Принцип </a:t>
            </a:r>
            <a:r>
              <a:rPr lang="ru-RU" altLang="ru-RU" sz="2000" b="1" i="1">
                <a:latin typeface="Times New Roman" panose="02020603050405020304" pitchFamily="18" charset="0"/>
                <a:cs typeface="Times New Roman" panose="02020603050405020304" pitchFamily="18" charset="0"/>
              </a:rPr>
              <a:t>индивидуального</a:t>
            </a:r>
            <a:r>
              <a:rPr lang="ru-RU" altLang="ru-RU" sz="2000" i="1">
                <a:latin typeface="Times New Roman" panose="02020603050405020304" pitchFamily="18" charset="0"/>
                <a:cs typeface="Times New Roman" panose="02020603050405020304" pitchFamily="18" charset="0"/>
              </a:rPr>
              <a:t> подхода к обучению</a:t>
            </a:r>
          </a:p>
          <a:p>
            <a:pPr eaLnBrk="1" hangingPunct="1">
              <a:lnSpc>
                <a:spcPct val="150000"/>
              </a:lnSpc>
            </a:pPr>
            <a:r>
              <a:rPr lang="ru-RU" altLang="ru-RU" sz="2000" i="1">
                <a:latin typeface="Times New Roman" panose="02020603050405020304" pitchFamily="18" charset="0"/>
                <a:cs typeface="Times New Roman" panose="02020603050405020304" pitchFamily="18" charset="0"/>
              </a:rPr>
              <a:t>6. Принцип </a:t>
            </a:r>
            <a:r>
              <a:rPr lang="ru-RU" altLang="ru-RU" sz="2000" b="1" i="1">
                <a:latin typeface="Times New Roman" panose="02020603050405020304" pitchFamily="18" charset="0"/>
                <a:cs typeface="Times New Roman" panose="02020603050405020304" pitchFamily="18" charset="0"/>
              </a:rPr>
              <a:t>элективности </a:t>
            </a:r>
            <a:r>
              <a:rPr lang="ru-RU" altLang="ru-RU" sz="2000" i="1">
                <a:latin typeface="Times New Roman" panose="02020603050405020304" pitchFamily="18" charset="0"/>
                <a:cs typeface="Times New Roman" panose="02020603050405020304" pitchFamily="18" charset="0"/>
              </a:rPr>
              <a:t>обучения. </a:t>
            </a:r>
          </a:p>
          <a:p>
            <a:pPr eaLnBrk="1" hangingPunct="1">
              <a:lnSpc>
                <a:spcPct val="150000"/>
              </a:lnSpc>
            </a:pPr>
            <a:r>
              <a:rPr lang="ru-RU" altLang="ru-RU" sz="2000" i="1">
                <a:latin typeface="Times New Roman" panose="02020603050405020304" pitchFamily="18" charset="0"/>
                <a:cs typeface="Times New Roman" panose="02020603050405020304" pitchFamily="18" charset="0"/>
              </a:rPr>
              <a:t>7. Принцип </a:t>
            </a:r>
            <a:r>
              <a:rPr lang="ru-RU" altLang="ru-RU" sz="2000" b="1" i="1">
                <a:latin typeface="Times New Roman" panose="02020603050405020304" pitchFamily="18" charset="0"/>
                <a:cs typeface="Times New Roman" panose="02020603050405020304" pitchFamily="18" charset="0"/>
              </a:rPr>
              <a:t>рефлективности</a:t>
            </a:r>
          </a:p>
          <a:p>
            <a:pPr eaLnBrk="1" hangingPunct="1">
              <a:lnSpc>
                <a:spcPct val="150000"/>
              </a:lnSpc>
            </a:pPr>
            <a:r>
              <a:rPr lang="ru-RU" altLang="ru-RU" sz="2000" i="1">
                <a:latin typeface="Times New Roman" panose="02020603050405020304" pitchFamily="18" charset="0"/>
                <a:cs typeface="Times New Roman" panose="02020603050405020304" pitchFamily="18" charset="0"/>
              </a:rPr>
              <a:t>8. Принцип востребованности результатов обучения   </a:t>
            </a:r>
            <a:r>
              <a:rPr lang="ru-RU" altLang="ru-RU" sz="2000" b="1" i="1">
                <a:latin typeface="Times New Roman" panose="02020603050405020304" pitchFamily="18" charset="0"/>
                <a:cs typeface="Times New Roman" panose="02020603050405020304" pitchFamily="18" charset="0"/>
              </a:rPr>
              <a:t>практической  </a:t>
            </a:r>
          </a:p>
          <a:p>
            <a:pPr eaLnBrk="1" hangingPunct="1">
              <a:lnSpc>
                <a:spcPct val="150000"/>
              </a:lnSpc>
            </a:pPr>
            <a:r>
              <a:rPr lang="ru-RU" altLang="ru-RU" sz="2000" i="1">
                <a:latin typeface="Times New Roman" panose="02020603050405020304" pitchFamily="18" charset="0"/>
                <a:cs typeface="Times New Roman" panose="02020603050405020304" pitchFamily="18" charset="0"/>
              </a:rPr>
              <a:t>     деятельностью обучающегося. </a:t>
            </a:r>
          </a:p>
          <a:p>
            <a:pPr eaLnBrk="1" hangingPunct="1">
              <a:lnSpc>
                <a:spcPct val="150000"/>
              </a:lnSpc>
            </a:pPr>
            <a:r>
              <a:rPr lang="ru-RU" altLang="ru-RU" sz="2000" i="1">
                <a:latin typeface="Times New Roman" panose="02020603050405020304" pitchFamily="18" charset="0"/>
                <a:cs typeface="Times New Roman" panose="02020603050405020304" pitchFamily="18" charset="0"/>
              </a:rPr>
              <a:t>9. Принцип </a:t>
            </a:r>
            <a:r>
              <a:rPr lang="ru-RU" altLang="ru-RU" sz="2000" b="1" i="1">
                <a:latin typeface="Times New Roman" panose="02020603050405020304" pitchFamily="18" charset="0"/>
                <a:cs typeface="Times New Roman" panose="02020603050405020304" pitchFamily="18" charset="0"/>
              </a:rPr>
              <a:t>системности обучения</a:t>
            </a:r>
            <a:r>
              <a:rPr lang="ru-RU" altLang="ru-RU" sz="2000">
                <a:latin typeface="Calibri" panose="020F0502020204030204" pitchFamily="34" charset="0"/>
              </a:rPr>
              <a:t> </a:t>
            </a:r>
          </a:p>
          <a:p>
            <a:pPr eaLnBrk="1" hangingPunct="1">
              <a:lnSpc>
                <a:spcPct val="150000"/>
              </a:lnSpc>
            </a:pPr>
            <a:r>
              <a:rPr lang="ru-RU" altLang="ru-RU" sz="2000" i="1">
                <a:latin typeface="Times New Roman" panose="02020603050405020304" pitchFamily="18" charset="0"/>
                <a:cs typeface="Times New Roman" panose="02020603050405020304" pitchFamily="18" charset="0"/>
              </a:rPr>
              <a:t>10. Принцип </a:t>
            </a:r>
            <a:r>
              <a:rPr lang="ru-RU" altLang="ru-RU" sz="2000" b="1" i="1">
                <a:latin typeface="Times New Roman" panose="02020603050405020304" pitchFamily="18" charset="0"/>
                <a:cs typeface="Times New Roman" panose="02020603050405020304" pitchFamily="18" charset="0"/>
              </a:rPr>
              <a:t>развития обучающегося</a:t>
            </a:r>
            <a:endParaRPr lang="ru-RU" altLang="ru-RU" sz="2000" i="1">
              <a:latin typeface="Times New Roman" panose="02020603050405020304" pitchFamily="18" charset="0"/>
              <a:cs typeface="Times New Roman" panose="02020603050405020304" pitchFamily="18" charset="0"/>
            </a:endParaRPr>
          </a:p>
        </p:txBody>
      </p:sp>
      <p:sp>
        <p:nvSpPr>
          <p:cNvPr id="84996" name="Прямоугольник 7"/>
          <p:cNvSpPr>
            <a:spLocks noChangeArrowheads="1"/>
          </p:cNvSpPr>
          <p:nvPr/>
        </p:nvSpPr>
        <p:spPr bwMode="auto">
          <a:xfrm>
            <a:off x="179388" y="4221163"/>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latin typeface="Calibri" panose="020F0502020204030204" pitchFamily="34" charset="0"/>
            </a:endParaRPr>
          </a:p>
          <a:p>
            <a:pPr eaLnBrk="1" hangingPunct="1"/>
            <a:endParaRPr lang="ru-RU" altLang="ru-RU">
              <a:latin typeface="Calibri" panose="020F0502020204030204" pitchFamily="34" charset="0"/>
            </a:endParaRPr>
          </a:p>
          <a:p>
            <a:pPr eaLnBrk="1" hangingPunct="1"/>
            <a:endParaRPr lang="ru-RU" altLang="ru-RU">
              <a:latin typeface="Calibri" panose="020F0502020204030204" pitchFamily="34" charset="0"/>
            </a:endParaRPr>
          </a:p>
          <a:p>
            <a:pPr eaLnBrk="1" hangingPunct="1"/>
            <a:endParaRPr lang="ru-RU" altLang="ru-RU">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575" y="1557338"/>
            <a:ext cx="2536825"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ориентация на цель </a:t>
            </a:r>
          </a:p>
        </p:txBody>
      </p:sp>
      <p:sp>
        <p:nvSpPr>
          <p:cNvPr id="3" name="Прямоугольник 2"/>
          <p:cNvSpPr/>
          <p:nvPr/>
        </p:nvSpPr>
        <p:spPr>
          <a:xfrm>
            <a:off x="179388" y="2565400"/>
            <a:ext cx="3841750"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ориентация на деятельность</a:t>
            </a:r>
          </a:p>
        </p:txBody>
      </p:sp>
      <p:sp>
        <p:nvSpPr>
          <p:cNvPr id="4" name="Прямоугольник 3"/>
          <p:cNvSpPr/>
          <p:nvPr/>
        </p:nvSpPr>
        <p:spPr>
          <a:xfrm>
            <a:off x="5148263" y="2565400"/>
            <a:ext cx="3476625"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ориентация на получение ЗУН</a:t>
            </a:r>
          </a:p>
        </p:txBody>
      </p:sp>
      <p:sp>
        <p:nvSpPr>
          <p:cNvPr id="86021" name="Прямоугольник 4"/>
          <p:cNvSpPr>
            <a:spLocks noChangeArrowheads="1"/>
          </p:cNvSpPr>
          <p:nvPr/>
        </p:nvSpPr>
        <p:spPr bwMode="auto">
          <a:xfrm>
            <a:off x="1692275" y="188913"/>
            <a:ext cx="5616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800" b="1" u="sng">
                <a:latin typeface="Calibri" panose="020F0502020204030204" pitchFamily="34" charset="0"/>
              </a:rPr>
              <a:t>Мотивация  взрослого к обучению</a:t>
            </a:r>
            <a:endParaRPr lang="ru-RU" altLang="ru-RU" sz="2800" u="sng">
              <a:latin typeface="Calibri" panose="020F0502020204030204" pitchFamily="34" charset="0"/>
            </a:endParaRPr>
          </a:p>
        </p:txBody>
      </p:sp>
      <p:cxnSp>
        <p:nvCxnSpPr>
          <p:cNvPr id="8" name="Прямая со стрелкой 7"/>
          <p:cNvCxnSpPr/>
          <p:nvPr/>
        </p:nvCxnSpPr>
        <p:spPr>
          <a:xfrm>
            <a:off x="6056313" y="803275"/>
            <a:ext cx="1546225" cy="16732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1547813" y="795338"/>
            <a:ext cx="1335087" cy="16970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427538" y="765175"/>
            <a:ext cx="0" cy="8064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6025" name="Прямоугольник 18"/>
          <p:cNvSpPr>
            <a:spLocks noChangeArrowheads="1"/>
          </p:cNvSpPr>
          <p:nvPr/>
        </p:nvSpPr>
        <p:spPr bwMode="auto">
          <a:xfrm>
            <a:off x="3635375" y="1989138"/>
            <a:ext cx="177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Необходимость </a:t>
            </a:r>
          </a:p>
        </p:txBody>
      </p:sp>
      <p:sp>
        <p:nvSpPr>
          <p:cNvPr id="86026" name="Прямоугольник 24"/>
          <p:cNvSpPr>
            <a:spLocks noChangeArrowheads="1"/>
          </p:cNvSpPr>
          <p:nvPr/>
        </p:nvSpPr>
        <p:spPr bwMode="auto">
          <a:xfrm>
            <a:off x="395288" y="3141663"/>
            <a:ext cx="36623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Для встречи с другими людьми,</a:t>
            </a:r>
          </a:p>
          <a:p>
            <a:pPr eaLnBrk="1" hangingPunct="1"/>
            <a:r>
              <a:rPr lang="ru-RU" altLang="ru-RU">
                <a:latin typeface="Calibri" panose="020F0502020204030204" pitchFamily="34" charset="0"/>
              </a:rPr>
              <a:t>  с теми же интересами </a:t>
            </a:r>
          </a:p>
          <a:p>
            <a:pPr eaLnBrk="1" hangingPunct="1"/>
            <a:r>
              <a:rPr lang="ru-RU" altLang="ru-RU">
                <a:latin typeface="Calibri" panose="020F0502020204030204" pitchFamily="34" charset="0"/>
              </a:rPr>
              <a:t>Для достижения успеха в    </a:t>
            </a:r>
          </a:p>
          <a:p>
            <a:pPr eaLnBrk="1" hangingPunct="1"/>
            <a:r>
              <a:rPr lang="ru-RU" altLang="ru-RU">
                <a:latin typeface="Calibri" panose="020F0502020204030204" pitchFamily="34" charset="0"/>
              </a:rPr>
              <a:t>   профессиональной  деятельности</a:t>
            </a:r>
          </a:p>
          <a:p>
            <a:pPr eaLnBrk="1" hangingPunct="1"/>
            <a:r>
              <a:rPr lang="ru-RU" altLang="ru-RU">
                <a:latin typeface="Calibri" panose="020F0502020204030204" pitchFamily="34" charset="0"/>
              </a:rPr>
              <a:t>Для общения</a:t>
            </a:r>
          </a:p>
        </p:txBody>
      </p:sp>
      <p:sp>
        <p:nvSpPr>
          <p:cNvPr id="86027" name="Прямоугольник 25"/>
          <p:cNvSpPr>
            <a:spLocks noChangeArrowheads="1"/>
          </p:cNvSpPr>
          <p:nvPr/>
        </p:nvSpPr>
        <p:spPr bwMode="auto">
          <a:xfrm>
            <a:off x="4932363" y="3068638"/>
            <a:ext cx="39608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Для удовлетворения любопытства или </a:t>
            </a:r>
          </a:p>
          <a:p>
            <a:pPr eaLnBrk="1" hangingPunct="1"/>
            <a:r>
              <a:rPr lang="ru-RU" altLang="ru-RU">
                <a:latin typeface="Calibri" panose="020F0502020204030204" pitchFamily="34" charset="0"/>
              </a:rPr>
              <a:t>   разрешения загадки, получения</a:t>
            </a:r>
          </a:p>
          <a:p>
            <a:pPr eaLnBrk="1" hangingPunct="1"/>
            <a:r>
              <a:rPr lang="ru-RU" altLang="ru-RU">
                <a:latin typeface="Calibri" panose="020F0502020204030204" pitchFamily="34" charset="0"/>
              </a:rPr>
              <a:t>   ответов на вопросы</a:t>
            </a:r>
          </a:p>
          <a:p>
            <a:pPr eaLnBrk="1" hangingPunct="1"/>
            <a:r>
              <a:rPr lang="ru-RU" altLang="ru-RU">
                <a:latin typeface="Calibri" panose="020F0502020204030204" pitchFamily="34" charset="0"/>
              </a:rPr>
              <a:t>Для получения удовольствия от  </a:t>
            </a:r>
          </a:p>
          <a:p>
            <a:pPr eaLnBrk="1" hangingPunct="1"/>
            <a:r>
              <a:rPr lang="ru-RU" altLang="ru-RU">
                <a:latin typeface="Calibri" panose="020F0502020204030204" pitchFamily="34" charset="0"/>
              </a:rPr>
              <a:t>   применения нового навыка </a:t>
            </a:r>
          </a:p>
          <a:p>
            <a:pPr eaLnBrk="1" hangingPunct="1"/>
            <a:r>
              <a:rPr lang="ru-RU" altLang="ru-RU">
                <a:latin typeface="Calibri" panose="020F0502020204030204" pitchFamily="34" charset="0"/>
              </a:rPr>
              <a:t>Ради удовольствия от учёбы </a:t>
            </a:r>
          </a:p>
        </p:txBody>
      </p:sp>
      <p:sp>
        <p:nvSpPr>
          <p:cNvPr id="86028" name="Прямоугольник 28"/>
          <p:cNvSpPr>
            <a:spLocks noChangeArrowheads="1"/>
          </p:cNvSpPr>
          <p:nvPr/>
        </p:nvSpPr>
        <p:spPr bwMode="auto">
          <a:xfrm>
            <a:off x="323850" y="4951413"/>
            <a:ext cx="8820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   </a:t>
            </a:r>
            <a:r>
              <a:rPr lang="ru-RU" altLang="ru-RU" b="1" i="1">
                <a:latin typeface="Calibri" panose="020F0502020204030204" pitchFamily="34" charset="0"/>
              </a:rPr>
              <a:t>Обучение взрослых сосредотачивается на проблеме - учебный опыт для того, чтобы справиться с событиями, меняющими жизнь, такими как новая работа, продвижение по службе, новые технологии, развод, женитьба и т. д..</a:t>
            </a:r>
          </a:p>
        </p:txBody>
      </p:sp>
      <p:sp>
        <p:nvSpPr>
          <p:cNvPr id="86029" name="Прямоугольник 33"/>
          <p:cNvSpPr>
            <a:spLocks noChangeArrowheads="1"/>
          </p:cNvSpPr>
          <p:nvPr/>
        </p:nvSpPr>
        <p:spPr bwMode="auto">
          <a:xfrm>
            <a:off x="1116013" y="6245225"/>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solidFill>
                  <a:srgbClr val="FF0000"/>
                </a:solidFill>
                <a:latin typeface="Calibri" panose="020F0502020204030204" pitchFamily="34" charset="0"/>
              </a:rPr>
              <a:t>Можно заставить посещать  занятия, но  нельзя принудить  учиться !</a:t>
            </a:r>
            <a:r>
              <a:rPr lang="ru-RU" altLang="ru-RU" b="1">
                <a:latin typeface="Calibri" panose="020F0502020204030204" pitchFamily="34" charset="0"/>
              </a:rPr>
              <a:t> </a:t>
            </a:r>
            <a:endParaRPr lang="ru-RU" altLang="ru-RU">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513" y="2852738"/>
            <a:ext cx="5761037" cy="9540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sz="2800" b="1" i="1" dirty="0">
                <a:solidFill>
                  <a:srgbClr val="FF0000"/>
                </a:solidFill>
              </a:rPr>
              <a:t>Возможные причины трудностей </a:t>
            </a:r>
          </a:p>
          <a:p>
            <a:pPr algn="ctr" fontAlgn="auto">
              <a:spcBef>
                <a:spcPts val="0"/>
              </a:spcBef>
              <a:spcAft>
                <a:spcPts val="0"/>
              </a:spcAft>
              <a:defRPr/>
            </a:pPr>
            <a:r>
              <a:rPr lang="ru-RU" sz="2800" b="1" i="1" dirty="0">
                <a:solidFill>
                  <a:srgbClr val="FF0000"/>
                </a:solidFill>
              </a:rPr>
              <a:t>в обучении взрослых</a:t>
            </a:r>
          </a:p>
        </p:txBody>
      </p:sp>
      <p:sp>
        <p:nvSpPr>
          <p:cNvPr id="3" name="Прямоугольник 2"/>
          <p:cNvSpPr/>
          <p:nvPr/>
        </p:nvSpPr>
        <p:spPr>
          <a:xfrm>
            <a:off x="250825" y="1268413"/>
            <a:ext cx="4608513" cy="5238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ru-RU" sz="2800" b="1" i="1" dirty="0"/>
              <a:t>Социально-психологические</a:t>
            </a:r>
          </a:p>
        </p:txBody>
      </p:sp>
      <p:sp>
        <p:nvSpPr>
          <p:cNvPr id="4" name="Прямоугольник 3"/>
          <p:cNvSpPr/>
          <p:nvPr/>
        </p:nvSpPr>
        <p:spPr>
          <a:xfrm>
            <a:off x="5651500" y="1196975"/>
            <a:ext cx="3492500"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sz="2800" b="1" i="1" dirty="0"/>
              <a:t>Интеллектуальные</a:t>
            </a:r>
            <a:endParaRPr lang="ru-RU" sz="2000" dirty="0"/>
          </a:p>
        </p:txBody>
      </p:sp>
      <p:sp>
        <p:nvSpPr>
          <p:cNvPr id="5" name="Прямоугольник 4"/>
          <p:cNvSpPr/>
          <p:nvPr/>
        </p:nvSpPr>
        <p:spPr>
          <a:xfrm>
            <a:off x="468313" y="5084763"/>
            <a:ext cx="3140075" cy="5238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ru-RU" sz="2800" b="1" i="1" dirty="0"/>
              <a:t>Коммуникативные</a:t>
            </a:r>
            <a:endParaRPr lang="ru-RU" sz="2800" dirty="0"/>
          </a:p>
        </p:txBody>
      </p:sp>
      <p:sp>
        <p:nvSpPr>
          <p:cNvPr id="6" name="Прямоугольник 5"/>
          <p:cNvSpPr/>
          <p:nvPr/>
        </p:nvSpPr>
        <p:spPr>
          <a:xfrm>
            <a:off x="5795963" y="5084763"/>
            <a:ext cx="3071812" cy="5238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ru-RU" sz="2800" b="1" i="1" dirty="0"/>
              <a:t>Организационные</a:t>
            </a:r>
          </a:p>
        </p:txBody>
      </p:sp>
      <p:cxnSp>
        <p:nvCxnSpPr>
          <p:cNvPr id="8" name="Прямая со стрелкой 7"/>
          <p:cNvCxnSpPr/>
          <p:nvPr/>
        </p:nvCxnSpPr>
        <p:spPr>
          <a:xfrm flipV="1">
            <a:off x="6156325" y="1773238"/>
            <a:ext cx="1079500" cy="10604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flipV="1">
            <a:off x="2268538" y="1844675"/>
            <a:ext cx="1150937" cy="9890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1763713" y="3860800"/>
            <a:ext cx="1670050" cy="12969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6084888" y="3860800"/>
            <a:ext cx="1511300" cy="12239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3059113" y="5949950"/>
            <a:ext cx="3792537" cy="5222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ru-RU" sz="2800" b="1" i="1" dirty="0"/>
              <a:t>Психофизиологические</a:t>
            </a:r>
            <a:endParaRPr lang="ru-RU" sz="2800" i="1" dirty="0"/>
          </a:p>
        </p:txBody>
      </p:sp>
      <p:sp>
        <p:nvSpPr>
          <p:cNvPr id="12" name="Прямоугольник 11"/>
          <p:cNvSpPr/>
          <p:nvPr/>
        </p:nvSpPr>
        <p:spPr>
          <a:xfrm>
            <a:off x="2916238" y="404813"/>
            <a:ext cx="4379912" cy="5222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ru-RU" sz="2800" b="1" i="1" dirty="0"/>
              <a:t>Психолого-педагогические</a:t>
            </a:r>
            <a:r>
              <a:rPr lang="ru-RU" sz="2800" i="1" dirty="0"/>
              <a:t>.</a:t>
            </a:r>
          </a:p>
        </p:txBody>
      </p:sp>
      <p:cxnSp>
        <p:nvCxnSpPr>
          <p:cNvPr id="14" name="Прямая со стрелкой 13"/>
          <p:cNvCxnSpPr/>
          <p:nvPr/>
        </p:nvCxnSpPr>
        <p:spPr>
          <a:xfrm flipV="1">
            <a:off x="5148263" y="981075"/>
            <a:ext cx="0" cy="185261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148263" y="3789363"/>
            <a:ext cx="0" cy="21066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23850" y="549275"/>
            <a:ext cx="8569325" cy="6092825"/>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fontAlgn="auto">
              <a:lnSpc>
                <a:spcPct val="150000"/>
              </a:lnSpc>
              <a:spcBef>
                <a:spcPts val="0"/>
              </a:spcBef>
              <a:spcAft>
                <a:spcPts val="0"/>
              </a:spcAft>
              <a:buFont typeface="Wingdings" pitchFamily="2" charset="2"/>
              <a:buChar char="Ø"/>
              <a:defRPr/>
            </a:pPr>
            <a:r>
              <a:rPr lang="ru-RU" sz="2000" dirty="0">
                <a:latin typeface="Times New Roman" pitchFamily="18" charset="0"/>
                <a:cs typeface="Times New Roman" pitchFamily="18" charset="0"/>
              </a:rPr>
              <a:t> </a:t>
            </a:r>
            <a:r>
              <a:rPr lang="ru-RU" sz="2000" dirty="0">
                <a:cs typeface="Times New Roman" pitchFamily="18" charset="0"/>
              </a:rPr>
              <a:t>Беспокойство о своем авторитете, боязнь «общественного мнения»</a:t>
            </a:r>
          </a:p>
          <a:p>
            <a:pPr fontAlgn="auto">
              <a:lnSpc>
                <a:spcPct val="150000"/>
              </a:lnSpc>
              <a:spcBef>
                <a:spcPts val="0"/>
              </a:spcBef>
              <a:spcAft>
                <a:spcPts val="0"/>
              </a:spcAft>
              <a:defRPr/>
            </a:pPr>
            <a:r>
              <a:rPr lang="ru-RU" sz="2000" dirty="0">
                <a:cs typeface="Times New Roman" pitchFamily="18" charset="0"/>
              </a:rPr>
              <a:t>    (боязнь выглядеть некомпетентным в глазах окружающих)</a:t>
            </a:r>
          </a:p>
          <a:p>
            <a:pPr fontAlgn="auto">
              <a:lnSpc>
                <a:spcPct val="150000"/>
              </a:lnSpc>
              <a:spcBef>
                <a:spcPts val="0"/>
              </a:spcBef>
              <a:spcAft>
                <a:spcPts val="0"/>
              </a:spcAft>
              <a:buFont typeface="Wingdings" pitchFamily="2" charset="2"/>
              <a:buChar char="Ø"/>
              <a:defRPr/>
            </a:pPr>
            <a:r>
              <a:rPr lang="ru-RU" sz="2000" dirty="0">
                <a:cs typeface="Times New Roman" pitchFamily="18" charset="0"/>
              </a:rPr>
              <a:t> Несоответствие собственного образа «солидного человека» традиционно  понимаемой роли ученика (нежеланием «вернуться в детство», «сесть за  парту»),</a:t>
            </a:r>
            <a:r>
              <a:rPr lang="ru-RU" sz="2000" dirty="0"/>
              <a:t> психологическая неготовность к добровольному превращению в «объект педагогического влияния».</a:t>
            </a:r>
            <a:endParaRPr lang="ru-RU" sz="2000" dirty="0">
              <a:cs typeface="Times New Roman" pitchFamily="18" charset="0"/>
            </a:endParaRPr>
          </a:p>
          <a:p>
            <a:pPr marL="285750" indent="-285750" fontAlgn="auto">
              <a:lnSpc>
                <a:spcPct val="150000"/>
              </a:lnSpc>
              <a:spcBef>
                <a:spcPts val="0"/>
              </a:spcBef>
              <a:spcAft>
                <a:spcPts val="0"/>
              </a:spcAft>
              <a:buFont typeface="Wingdings" pitchFamily="2" charset="2"/>
              <a:buChar char="Ø"/>
              <a:defRPr/>
            </a:pPr>
            <a:r>
              <a:rPr lang="ru-RU" sz="2000" dirty="0">
                <a:cs typeface="Times New Roman" pitchFamily="18" charset="0"/>
              </a:rPr>
              <a:t>Конкурирующие интересы (внутренние)</a:t>
            </a:r>
          </a:p>
          <a:p>
            <a:pPr marL="285750" indent="-285750" fontAlgn="auto">
              <a:lnSpc>
                <a:spcPct val="150000"/>
              </a:lnSpc>
              <a:spcBef>
                <a:spcPts val="0"/>
              </a:spcBef>
              <a:spcAft>
                <a:spcPts val="0"/>
              </a:spcAft>
              <a:buFont typeface="Wingdings" pitchFamily="2" charset="2"/>
              <a:buChar char="Ø"/>
              <a:defRPr/>
            </a:pPr>
            <a:r>
              <a:rPr lang="ru-RU" sz="2000" dirty="0">
                <a:cs typeface="Times New Roman" pitchFamily="18" charset="0"/>
              </a:rPr>
              <a:t>Неуверенность в  своих способностях и возможностях</a:t>
            </a:r>
          </a:p>
          <a:p>
            <a:pPr marL="285750" indent="-285750" fontAlgn="auto">
              <a:lnSpc>
                <a:spcPct val="150000"/>
              </a:lnSpc>
              <a:spcBef>
                <a:spcPts val="0"/>
              </a:spcBef>
              <a:spcAft>
                <a:spcPts val="0"/>
              </a:spcAft>
              <a:buFont typeface="Wingdings" pitchFamily="2" charset="2"/>
              <a:buChar char="Ø"/>
              <a:defRPr/>
            </a:pPr>
            <a:r>
              <a:rPr lang="ru-RU" sz="2000" dirty="0">
                <a:cs typeface="Times New Roman" pitchFamily="18" charset="0"/>
              </a:rPr>
              <a:t>Отсутствие мотивации  к учёбе как к процессу</a:t>
            </a:r>
          </a:p>
          <a:p>
            <a:pPr marL="285750" indent="-285750" fontAlgn="auto">
              <a:lnSpc>
                <a:spcPct val="150000"/>
              </a:lnSpc>
              <a:spcBef>
                <a:spcPts val="0"/>
              </a:spcBef>
              <a:spcAft>
                <a:spcPts val="0"/>
              </a:spcAft>
              <a:buFont typeface="Wingdings" pitchFamily="2" charset="2"/>
              <a:buChar char="Ø"/>
              <a:defRPr/>
            </a:pPr>
            <a:r>
              <a:rPr lang="ru-RU" sz="2000" dirty="0"/>
              <a:t>Отсутствие востребованности нового уровня образованности со стороны социума или его избыточность для профессионального статуса, делающие бессмысленным продолжение (наращивание) своего образования.</a:t>
            </a:r>
          </a:p>
        </p:txBody>
      </p:sp>
      <p:sp>
        <p:nvSpPr>
          <p:cNvPr id="10" name="Прямоугольник 9"/>
          <p:cNvSpPr/>
          <p:nvPr/>
        </p:nvSpPr>
        <p:spPr>
          <a:xfrm>
            <a:off x="2411413" y="0"/>
            <a:ext cx="4681537" cy="5238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ru-RU" sz="2800" b="1" dirty="0"/>
              <a:t>Социально-психологические</a:t>
            </a:r>
            <a:endParaRPr lang="ru-RU" sz="2800" b="1" i="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875" y="188913"/>
            <a:ext cx="4451350" cy="5222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ru-RU" sz="2800" b="1" i="1" dirty="0"/>
              <a:t>Психолого-педагогические</a:t>
            </a:r>
            <a:r>
              <a:rPr lang="ru-RU" sz="2800" i="1" dirty="0"/>
              <a:t>.</a:t>
            </a:r>
          </a:p>
        </p:txBody>
      </p:sp>
      <p:sp>
        <p:nvSpPr>
          <p:cNvPr id="73729" name="Rectangle 1"/>
          <p:cNvSpPr>
            <a:spLocks noChangeArrowheads="1"/>
          </p:cNvSpPr>
          <p:nvPr/>
        </p:nvSpPr>
        <p:spPr bwMode="auto">
          <a:xfrm>
            <a:off x="395288" y="836613"/>
            <a:ext cx="8424862" cy="56324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just">
              <a:buFont typeface="Wingdings" pitchFamily="2" charset="2"/>
              <a:buChar char="Ø"/>
              <a:defRPr/>
            </a:pPr>
            <a:r>
              <a:rPr lang="ru-RU" sz="2200">
                <a:solidFill>
                  <a:srgbClr val="000000"/>
                </a:solidFill>
                <a:cs typeface="Times New Roman" pitchFamily="18" charset="0"/>
              </a:rPr>
              <a:t> </a:t>
            </a:r>
            <a:r>
              <a:rPr lang="ru-RU" sz="2400">
                <a:solidFill>
                  <a:srgbClr val="000000"/>
                </a:solidFill>
                <a:cs typeface="Times New Roman" pitchFamily="18" charset="0"/>
              </a:rPr>
              <a:t>Несформированность установки на необходимость для   </a:t>
            </a:r>
          </a:p>
          <a:p>
            <a:pPr algn="just">
              <a:defRPr/>
            </a:pPr>
            <a:r>
              <a:rPr lang="ru-RU" sz="2400">
                <a:solidFill>
                  <a:srgbClr val="000000"/>
                </a:solidFill>
                <a:cs typeface="Times New Roman" pitchFamily="18" charset="0"/>
              </a:rPr>
              <a:t>    современного человека пожизненного образования. </a:t>
            </a:r>
          </a:p>
          <a:p>
            <a:pPr algn="just">
              <a:buFont typeface="Wingdings" pitchFamily="2" charset="2"/>
              <a:buChar char="Ø"/>
              <a:defRPr/>
            </a:pPr>
            <a:r>
              <a:rPr lang="ru-RU" sz="2400">
                <a:solidFill>
                  <a:srgbClr val="000000"/>
                </a:solidFill>
                <a:cs typeface="Times New Roman" pitchFamily="18" charset="0"/>
              </a:rPr>
              <a:t> Отсутствие необходимых знаний о себе как существе  </a:t>
            </a:r>
          </a:p>
          <a:p>
            <a:pPr algn="just">
              <a:defRPr/>
            </a:pPr>
            <a:r>
              <a:rPr lang="ru-RU" sz="2400">
                <a:solidFill>
                  <a:srgbClr val="000000"/>
                </a:solidFill>
                <a:cs typeface="Times New Roman" pitchFamily="18" charset="0"/>
              </a:rPr>
              <a:t>    познающем, о своих способностях, особенностях </a:t>
            </a:r>
          </a:p>
          <a:p>
            <a:pPr algn="just">
              <a:defRPr/>
            </a:pPr>
            <a:r>
              <a:rPr lang="ru-RU" sz="2400">
                <a:solidFill>
                  <a:srgbClr val="000000"/>
                </a:solidFill>
                <a:cs typeface="Times New Roman" pitchFamily="18" charset="0"/>
              </a:rPr>
              <a:t>    восприятия и усвоения учебного материала,   </a:t>
            </a:r>
          </a:p>
          <a:p>
            <a:pPr algn="just">
              <a:defRPr/>
            </a:pPr>
            <a:r>
              <a:rPr lang="ru-RU" sz="2400">
                <a:solidFill>
                  <a:srgbClr val="000000"/>
                </a:solidFill>
                <a:cs typeface="Times New Roman" pitchFamily="18" charset="0"/>
              </a:rPr>
              <a:t>    информационных потребностях.</a:t>
            </a:r>
          </a:p>
          <a:p>
            <a:pPr>
              <a:buFont typeface="Wingdings" pitchFamily="2" charset="2"/>
              <a:buChar char="Ø"/>
              <a:defRPr/>
            </a:pPr>
            <a:r>
              <a:rPr lang="ru-RU" sz="2400">
                <a:solidFill>
                  <a:srgbClr val="000000"/>
                </a:solidFill>
                <a:cs typeface="Times New Roman" pitchFamily="18" charset="0"/>
              </a:rPr>
              <a:t> Воздействие старой педагогической парадигмы , со всеми присущими  ей недостатками, такими как:</a:t>
            </a:r>
          </a:p>
          <a:p>
            <a:pPr>
              <a:defRPr/>
            </a:pPr>
            <a:r>
              <a:rPr lang="ru-RU" sz="2400">
                <a:solidFill>
                  <a:srgbClr val="000000"/>
                </a:solidFill>
                <a:cs typeface="Times New Roman" pitchFamily="18" charset="0"/>
              </a:rPr>
              <a:t>  - догматический тип обучения, </a:t>
            </a:r>
          </a:p>
          <a:p>
            <a:pPr>
              <a:defRPr/>
            </a:pPr>
            <a:r>
              <a:rPr lang="ru-RU" sz="2400">
                <a:solidFill>
                  <a:srgbClr val="000000"/>
                </a:solidFill>
                <a:cs typeface="Times New Roman" pitchFamily="18" charset="0"/>
              </a:rPr>
              <a:t>  - преимущественно лекционная форма проведения занятий, </a:t>
            </a:r>
          </a:p>
          <a:p>
            <a:pPr>
              <a:defRPr/>
            </a:pPr>
            <a:r>
              <a:rPr lang="ru-RU" sz="2400">
                <a:solidFill>
                  <a:srgbClr val="000000"/>
                </a:solidFill>
                <a:cs typeface="Times New Roman" pitchFamily="18" charset="0"/>
              </a:rPr>
              <a:t>  - отрыв обучения от жизни,</a:t>
            </a:r>
          </a:p>
          <a:p>
            <a:pPr>
              <a:defRPr/>
            </a:pPr>
            <a:r>
              <a:rPr lang="ru-RU" sz="2400">
                <a:solidFill>
                  <a:srgbClr val="000000"/>
                </a:solidFill>
                <a:cs typeface="Times New Roman" pitchFamily="18" charset="0"/>
              </a:rPr>
              <a:t>  - преобладание технократического мышления,</a:t>
            </a:r>
          </a:p>
          <a:p>
            <a:pPr>
              <a:defRPr/>
            </a:pPr>
            <a:r>
              <a:rPr lang="ru-RU" sz="2400">
                <a:solidFill>
                  <a:srgbClr val="000000"/>
                </a:solidFill>
                <a:cs typeface="Times New Roman" pitchFamily="18" charset="0"/>
              </a:rPr>
              <a:t>  - ориентация на усвоение готовых знаний</a:t>
            </a:r>
          </a:p>
          <a:p>
            <a:pPr>
              <a:buFont typeface="Wingdings" pitchFamily="2" charset="2"/>
              <a:buChar char="Ø"/>
              <a:defRPr/>
            </a:pPr>
            <a:r>
              <a:rPr lang="ru-RU" sz="2400">
                <a:solidFill>
                  <a:srgbClr val="000000"/>
                </a:solidFill>
                <a:cs typeface="Times New Roman" pitchFamily="18" charset="0"/>
              </a:rPr>
              <a:t>Снижение мотивации учения под влиянием предшествующих неудач в учебной деятельности</a:t>
            </a:r>
            <a:endParaRPr lang="ru-RU" sz="2400">
              <a:solidFill>
                <a:schemeClr val="tx1"/>
              </a:solidFill>
              <a:cs typeface="Arial"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55875" y="476250"/>
            <a:ext cx="3835400" cy="5238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ru-RU" sz="2800" b="1" i="1" dirty="0"/>
              <a:t>Психофизиологические</a:t>
            </a:r>
            <a:endParaRPr lang="ru-RU" sz="2800" i="1" dirty="0"/>
          </a:p>
        </p:txBody>
      </p:sp>
      <p:sp>
        <p:nvSpPr>
          <p:cNvPr id="72705" name="Rectangle 1"/>
          <p:cNvSpPr>
            <a:spLocks noChangeArrowheads="1"/>
          </p:cNvSpPr>
          <p:nvPr/>
        </p:nvSpPr>
        <p:spPr bwMode="auto">
          <a:xfrm>
            <a:off x="539750" y="1017588"/>
            <a:ext cx="8135938" cy="48942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algn="just">
              <a:buFont typeface="Wingdings" pitchFamily="2" charset="2"/>
              <a:buChar char="Ø"/>
              <a:defRPr/>
            </a:pPr>
            <a:r>
              <a:rPr lang="ru-RU" sz="2400">
                <a:solidFill>
                  <a:srgbClr val="000000"/>
                </a:solidFill>
                <a:cs typeface="Times New Roman" pitchFamily="18" charset="0"/>
              </a:rPr>
              <a:t> Внутренний барьер в отношении своей способности к    </a:t>
            </a:r>
          </a:p>
          <a:p>
            <a:pPr algn="just">
              <a:defRPr/>
            </a:pPr>
            <a:r>
              <a:rPr lang="ru-RU" sz="2400">
                <a:solidFill>
                  <a:srgbClr val="000000"/>
                </a:solidFill>
                <a:cs typeface="Times New Roman" pitchFamily="18" charset="0"/>
              </a:rPr>
              <a:t>    обучению, основанный на неполной информации о   </a:t>
            </a:r>
          </a:p>
          <a:p>
            <a:pPr algn="just">
              <a:defRPr/>
            </a:pPr>
            <a:r>
              <a:rPr lang="ru-RU" sz="2400">
                <a:solidFill>
                  <a:srgbClr val="000000"/>
                </a:solidFill>
                <a:cs typeface="Times New Roman" pitchFamily="18" charset="0"/>
              </a:rPr>
              <a:t>    снижении способности к восприятию, запоминанию,   </a:t>
            </a:r>
          </a:p>
          <a:p>
            <a:pPr algn="just">
              <a:defRPr/>
            </a:pPr>
            <a:r>
              <a:rPr lang="ru-RU" sz="2400">
                <a:solidFill>
                  <a:srgbClr val="000000"/>
                </a:solidFill>
                <a:cs typeface="Times New Roman" pitchFamily="18" charset="0"/>
              </a:rPr>
              <a:t>    воспроизведению учебной информации с возрастом. </a:t>
            </a:r>
          </a:p>
          <a:p>
            <a:pPr algn="just">
              <a:defRPr/>
            </a:pPr>
            <a:endParaRPr lang="ru-RU" sz="2400">
              <a:solidFill>
                <a:srgbClr val="000000"/>
              </a:solidFill>
              <a:cs typeface="Times New Roman" pitchFamily="18" charset="0"/>
            </a:endParaRPr>
          </a:p>
          <a:p>
            <a:pPr>
              <a:buFont typeface="Wingdings" pitchFamily="2" charset="2"/>
              <a:buChar char="Ø"/>
              <a:defRPr/>
            </a:pPr>
            <a:r>
              <a:rPr lang="ru-RU" sz="2400">
                <a:solidFill>
                  <a:srgbClr val="000000"/>
                </a:solidFill>
              </a:rPr>
              <a:t> Объективные возрастные изменения  в протекании </a:t>
            </a:r>
          </a:p>
          <a:p>
            <a:pPr>
              <a:defRPr/>
            </a:pPr>
            <a:r>
              <a:rPr lang="ru-RU" sz="2400">
                <a:solidFill>
                  <a:srgbClr val="000000"/>
                </a:solidFill>
              </a:rPr>
              <a:t>    когнитивных   процессов</a:t>
            </a:r>
          </a:p>
          <a:p>
            <a:pPr algn="just">
              <a:defRPr/>
            </a:pPr>
            <a:endParaRPr lang="ru-RU" sz="2400">
              <a:solidFill>
                <a:srgbClr val="000000"/>
              </a:solidFill>
              <a:cs typeface="Times New Roman" pitchFamily="18" charset="0"/>
            </a:endParaRPr>
          </a:p>
          <a:p>
            <a:pPr>
              <a:buFont typeface="Wingdings" pitchFamily="2" charset="2"/>
              <a:buChar char="Ø"/>
              <a:defRPr/>
            </a:pPr>
            <a:r>
              <a:rPr lang="ru-RU" sz="2400">
                <a:solidFill>
                  <a:srgbClr val="000000"/>
                </a:solidFill>
              </a:rPr>
              <a:t> Расхождение между психическими возрастными </a:t>
            </a:r>
          </a:p>
          <a:p>
            <a:pPr>
              <a:defRPr/>
            </a:pPr>
            <a:r>
              <a:rPr lang="ru-RU" sz="2400">
                <a:solidFill>
                  <a:srgbClr val="000000"/>
                </a:solidFill>
              </a:rPr>
              <a:t>    изменениями и  неразвивающейся системой учебной </a:t>
            </a:r>
          </a:p>
          <a:p>
            <a:pPr>
              <a:defRPr/>
            </a:pPr>
            <a:r>
              <a:rPr lang="ru-RU" sz="2400">
                <a:solidFill>
                  <a:srgbClr val="000000"/>
                </a:solidFill>
              </a:rPr>
              <a:t>    деятельности</a:t>
            </a:r>
          </a:p>
          <a:p>
            <a:pPr>
              <a:buFont typeface="Wingdings" pitchFamily="2" charset="2"/>
              <a:buChar char="Ø"/>
              <a:defRPr/>
            </a:pPr>
            <a:endParaRPr lang="ru-RU" sz="2400">
              <a:solidFill>
                <a:srgbClr val="000000"/>
              </a:solidFill>
            </a:endParaRPr>
          </a:p>
          <a:p>
            <a:pPr algn="just">
              <a:buFontTx/>
              <a:buChar char="-"/>
              <a:defRPr/>
            </a:pPr>
            <a:endParaRPr lang="ru-RU" sz="24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23850" y="908050"/>
            <a:ext cx="8640763" cy="5632450"/>
          </a:xfrm>
          <a:prstGeom prst="rect">
            <a:avLst/>
          </a:prstGeom>
          <a:gradFill>
            <a:gsLst>
              <a:gs pos="0">
                <a:schemeClr val="accent1">
                  <a:tint val="30000"/>
                  <a:satMod val="250000"/>
                  <a:alpha val="0"/>
                </a:schemeClr>
              </a:gs>
              <a:gs pos="72000">
                <a:schemeClr val="accent1">
                  <a:tint val="75000"/>
                  <a:satMod val="210000"/>
                </a:schemeClr>
              </a:gs>
              <a:gs pos="100000">
                <a:schemeClr val="accent1">
                  <a:tint val="85000"/>
                  <a:satMod val="210000"/>
                </a:schemeClr>
              </a:gs>
            </a:gsLst>
          </a:gradFill>
        </p:spPr>
        <p:style>
          <a:lnRef idx="1">
            <a:schemeClr val="accent1"/>
          </a:lnRef>
          <a:fillRef idx="2">
            <a:schemeClr val="accent1"/>
          </a:fillRef>
          <a:effectRef idx="1">
            <a:schemeClr val="accent1"/>
          </a:effectRef>
          <a:fontRef idx="minor">
            <a:schemeClr val="dk1"/>
          </a:fontRef>
        </p:style>
        <p:txBody>
          <a:bodyPr>
            <a:spAutoFit/>
          </a:bodyPr>
          <a:lstStyle/>
          <a:p>
            <a:pPr fontAlgn="auto">
              <a:lnSpc>
                <a:spcPct val="150000"/>
              </a:lnSpc>
              <a:spcBef>
                <a:spcPts val="0"/>
              </a:spcBef>
              <a:spcAft>
                <a:spcPts val="0"/>
              </a:spcAft>
              <a:buFont typeface="Wingdings" pitchFamily="2" charset="2"/>
              <a:buChar char="Ø"/>
              <a:defRPr/>
            </a:pPr>
            <a:r>
              <a:rPr lang="ru-RU" dirty="0"/>
              <a:t> </a:t>
            </a:r>
            <a:r>
              <a:rPr lang="ru-RU" sz="2400" dirty="0"/>
              <a:t>Формализм в усвоении знаний  на предшествующих этапах </a:t>
            </a:r>
          </a:p>
          <a:p>
            <a:pPr fontAlgn="auto">
              <a:lnSpc>
                <a:spcPct val="150000"/>
              </a:lnSpc>
              <a:spcBef>
                <a:spcPts val="0"/>
              </a:spcBef>
              <a:spcAft>
                <a:spcPts val="0"/>
              </a:spcAft>
              <a:defRPr/>
            </a:pPr>
            <a:r>
              <a:rPr lang="ru-RU" sz="2400" dirty="0"/>
              <a:t>обучения, </a:t>
            </a:r>
            <a:r>
              <a:rPr lang="ru-RU" sz="2400" dirty="0" err="1"/>
              <a:t>несформированность</a:t>
            </a:r>
            <a:r>
              <a:rPr lang="ru-RU" sz="2400" dirty="0"/>
              <a:t> учебных навыков, необходимых для обучения на    новой ступени</a:t>
            </a:r>
          </a:p>
          <a:p>
            <a:pPr fontAlgn="auto">
              <a:lnSpc>
                <a:spcPct val="150000"/>
              </a:lnSpc>
              <a:spcBef>
                <a:spcPts val="0"/>
              </a:spcBef>
              <a:spcAft>
                <a:spcPts val="0"/>
              </a:spcAft>
              <a:buFont typeface="Wingdings" pitchFamily="2" charset="2"/>
              <a:buChar char="Ø"/>
              <a:defRPr/>
            </a:pPr>
            <a:r>
              <a:rPr lang="ru-RU" sz="2400" dirty="0"/>
              <a:t> Когнитивный диссонанс – несоответствие между знаниями и   </a:t>
            </a:r>
          </a:p>
          <a:p>
            <a:pPr fontAlgn="auto">
              <a:lnSpc>
                <a:spcPct val="150000"/>
              </a:lnSpc>
              <a:spcBef>
                <a:spcPts val="0"/>
              </a:spcBef>
              <a:spcAft>
                <a:spcPts val="0"/>
              </a:spcAft>
              <a:defRPr/>
            </a:pPr>
            <a:r>
              <a:rPr lang="ru-RU" sz="2400" dirty="0"/>
              <a:t>    умениями</a:t>
            </a:r>
          </a:p>
          <a:p>
            <a:pPr fontAlgn="auto">
              <a:lnSpc>
                <a:spcPct val="150000"/>
              </a:lnSpc>
              <a:spcBef>
                <a:spcPts val="0"/>
              </a:spcBef>
              <a:spcAft>
                <a:spcPts val="0"/>
              </a:spcAft>
              <a:buFont typeface="Wingdings" pitchFamily="2" charset="2"/>
              <a:buChar char="Ø"/>
              <a:defRPr/>
            </a:pPr>
            <a:r>
              <a:rPr lang="ru-RU" sz="2400" dirty="0"/>
              <a:t> Несоответствие  актуального уровня развития познавательных </a:t>
            </a:r>
          </a:p>
          <a:p>
            <a:pPr fontAlgn="auto">
              <a:lnSpc>
                <a:spcPct val="150000"/>
              </a:lnSpc>
              <a:spcBef>
                <a:spcPts val="0"/>
              </a:spcBef>
              <a:spcAft>
                <a:spcPts val="0"/>
              </a:spcAft>
              <a:defRPr/>
            </a:pPr>
            <a:r>
              <a:rPr lang="ru-RU" sz="2400" dirty="0"/>
              <a:t>    процессов и требований к ним со стороны учебной    </a:t>
            </a:r>
          </a:p>
          <a:p>
            <a:pPr fontAlgn="auto">
              <a:lnSpc>
                <a:spcPct val="150000"/>
              </a:lnSpc>
              <a:spcBef>
                <a:spcPts val="0"/>
              </a:spcBef>
              <a:spcAft>
                <a:spcPts val="0"/>
              </a:spcAft>
              <a:defRPr/>
            </a:pPr>
            <a:r>
              <a:rPr lang="ru-RU" sz="2400" dirty="0"/>
              <a:t>    деятельности</a:t>
            </a:r>
          </a:p>
          <a:p>
            <a:pPr fontAlgn="auto">
              <a:lnSpc>
                <a:spcPct val="150000"/>
              </a:lnSpc>
              <a:spcBef>
                <a:spcPts val="0"/>
              </a:spcBef>
              <a:spcAft>
                <a:spcPts val="0"/>
              </a:spcAft>
              <a:buFont typeface="Wingdings" pitchFamily="2" charset="2"/>
              <a:buChar char="Ø"/>
              <a:defRPr/>
            </a:pPr>
            <a:r>
              <a:rPr lang="ru-RU" sz="2400" dirty="0"/>
              <a:t>Отсутствие навыков рефлексивного слушания</a:t>
            </a:r>
          </a:p>
          <a:p>
            <a:pPr fontAlgn="auto">
              <a:lnSpc>
                <a:spcPct val="150000"/>
              </a:lnSpc>
              <a:spcBef>
                <a:spcPts val="0"/>
              </a:spcBef>
              <a:spcAft>
                <a:spcPts val="0"/>
              </a:spcAft>
              <a:buFont typeface="Wingdings" pitchFamily="2" charset="2"/>
              <a:buChar char="Ø"/>
              <a:defRPr/>
            </a:pPr>
            <a:r>
              <a:rPr lang="ru-RU" sz="2400" dirty="0"/>
              <a:t> Неумение формулировать вопросы</a:t>
            </a:r>
          </a:p>
        </p:txBody>
      </p:sp>
      <p:sp>
        <p:nvSpPr>
          <p:cNvPr id="2" name="Прямоугольник 1"/>
          <p:cNvSpPr/>
          <p:nvPr/>
        </p:nvSpPr>
        <p:spPr>
          <a:xfrm>
            <a:off x="2771775" y="188913"/>
            <a:ext cx="3600450" cy="5222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sz="2800" b="1" i="1" dirty="0"/>
              <a:t>Интеллектуальные</a:t>
            </a:r>
            <a:endParaRPr lang="ru-RU" sz="20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388" y="765175"/>
            <a:ext cx="8640762" cy="33242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lnSpc>
                <a:spcPct val="150000"/>
              </a:lnSpc>
              <a:spcBef>
                <a:spcPts val="0"/>
              </a:spcBef>
              <a:spcAft>
                <a:spcPts val="0"/>
              </a:spcAft>
              <a:buFont typeface="Wingdings" pitchFamily="2" charset="2"/>
              <a:buChar char="Ø"/>
              <a:defRPr/>
            </a:pPr>
            <a:r>
              <a:rPr lang="ru-RU" sz="2000" dirty="0"/>
              <a:t> Навык «захватывания» коммуникативного пространства, доминирования    </a:t>
            </a:r>
          </a:p>
          <a:p>
            <a:pPr fontAlgn="auto">
              <a:lnSpc>
                <a:spcPct val="150000"/>
              </a:lnSpc>
              <a:spcBef>
                <a:spcPts val="0"/>
              </a:spcBef>
              <a:spcAft>
                <a:spcPts val="0"/>
              </a:spcAft>
              <a:defRPr/>
            </a:pPr>
            <a:r>
              <a:rPr lang="ru-RU" sz="2000" dirty="0"/>
              <a:t>     в   группе,  соперничества друг с другом</a:t>
            </a:r>
          </a:p>
          <a:p>
            <a:pPr fontAlgn="auto">
              <a:lnSpc>
                <a:spcPct val="150000"/>
              </a:lnSpc>
              <a:spcBef>
                <a:spcPts val="0"/>
              </a:spcBef>
              <a:spcAft>
                <a:spcPts val="0"/>
              </a:spcAft>
              <a:buFont typeface="Wingdings" pitchFamily="2" charset="2"/>
              <a:buChar char="Ø"/>
              <a:defRPr/>
            </a:pPr>
            <a:r>
              <a:rPr lang="ru-RU" sz="2000" dirty="0"/>
              <a:t> Боязнь проявления инициативы в получении дополнительной    </a:t>
            </a:r>
          </a:p>
          <a:p>
            <a:pPr fontAlgn="auto">
              <a:lnSpc>
                <a:spcPct val="150000"/>
              </a:lnSpc>
              <a:spcBef>
                <a:spcPts val="0"/>
              </a:spcBef>
              <a:spcAft>
                <a:spcPts val="0"/>
              </a:spcAft>
              <a:defRPr/>
            </a:pPr>
            <a:r>
              <a:rPr lang="ru-RU" sz="2000" dirty="0"/>
              <a:t>     информации</a:t>
            </a:r>
          </a:p>
          <a:p>
            <a:pPr fontAlgn="auto">
              <a:lnSpc>
                <a:spcPct val="150000"/>
              </a:lnSpc>
              <a:spcBef>
                <a:spcPts val="0"/>
              </a:spcBef>
              <a:spcAft>
                <a:spcPts val="0"/>
              </a:spcAft>
              <a:buFont typeface="Wingdings" pitchFamily="2" charset="2"/>
              <a:buChar char="Ø"/>
              <a:defRPr/>
            </a:pPr>
            <a:r>
              <a:rPr lang="ru-RU" sz="2000" dirty="0"/>
              <a:t> Высокая потребность в общении и понимании при отсутствии  умения    </a:t>
            </a:r>
          </a:p>
          <a:p>
            <a:pPr fontAlgn="auto">
              <a:lnSpc>
                <a:spcPct val="150000"/>
              </a:lnSpc>
              <a:spcBef>
                <a:spcPts val="0"/>
              </a:spcBef>
              <a:spcAft>
                <a:spcPts val="0"/>
              </a:spcAft>
              <a:defRPr/>
            </a:pPr>
            <a:r>
              <a:rPr lang="ru-RU" sz="2000" dirty="0"/>
              <a:t>    вести диалог </a:t>
            </a:r>
          </a:p>
          <a:p>
            <a:pPr fontAlgn="auto">
              <a:lnSpc>
                <a:spcPct val="150000"/>
              </a:lnSpc>
              <a:spcBef>
                <a:spcPts val="0"/>
              </a:spcBef>
              <a:spcAft>
                <a:spcPts val="0"/>
              </a:spcAft>
              <a:buFont typeface="Wingdings" pitchFamily="2" charset="2"/>
              <a:buChar char="Ø"/>
              <a:defRPr/>
            </a:pPr>
            <a:r>
              <a:rPr lang="ru-RU" sz="2000" dirty="0"/>
              <a:t> Неразвитая культура коллективного взаимодействия</a:t>
            </a:r>
          </a:p>
        </p:txBody>
      </p:sp>
      <p:sp>
        <p:nvSpPr>
          <p:cNvPr id="7" name="Прямоугольник 6"/>
          <p:cNvSpPr/>
          <p:nvPr/>
        </p:nvSpPr>
        <p:spPr>
          <a:xfrm>
            <a:off x="179388" y="4797425"/>
            <a:ext cx="8569325" cy="19383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lnSpc>
                <a:spcPct val="150000"/>
              </a:lnSpc>
              <a:spcBef>
                <a:spcPts val="0"/>
              </a:spcBef>
              <a:spcAft>
                <a:spcPts val="0"/>
              </a:spcAft>
              <a:buFont typeface="Wingdings" pitchFamily="2" charset="2"/>
              <a:buChar char="Ø"/>
              <a:defRPr/>
            </a:pPr>
            <a:r>
              <a:rPr lang="ru-RU" sz="2000" dirty="0"/>
              <a:t> Отсутствие системности в обучении (пропуски занятий, опоздания и т.д.)</a:t>
            </a:r>
          </a:p>
          <a:p>
            <a:pPr fontAlgn="auto">
              <a:lnSpc>
                <a:spcPct val="150000"/>
              </a:lnSpc>
              <a:spcBef>
                <a:spcPts val="0"/>
              </a:spcBef>
              <a:spcAft>
                <a:spcPts val="0"/>
              </a:spcAft>
              <a:buFont typeface="Wingdings" pitchFamily="2" charset="2"/>
              <a:buChar char="Ø"/>
              <a:defRPr/>
            </a:pPr>
            <a:r>
              <a:rPr lang="ru-RU" sz="2000" dirty="0"/>
              <a:t> Отсутствие необходимых средств обучения (ПК)</a:t>
            </a:r>
          </a:p>
          <a:p>
            <a:pPr fontAlgn="auto">
              <a:lnSpc>
                <a:spcPct val="150000"/>
              </a:lnSpc>
              <a:spcBef>
                <a:spcPts val="0"/>
              </a:spcBef>
              <a:spcAft>
                <a:spcPts val="0"/>
              </a:spcAft>
              <a:buFont typeface="Wingdings" pitchFamily="2" charset="2"/>
              <a:buChar char="Ø"/>
              <a:defRPr/>
            </a:pPr>
            <a:r>
              <a:rPr lang="ru-RU" sz="2000" dirty="0">
                <a:latin typeface="Times New Roman" pitchFamily="18" charset="0"/>
                <a:cs typeface="Times New Roman" pitchFamily="18" charset="0"/>
              </a:rPr>
              <a:t> </a:t>
            </a:r>
            <a:r>
              <a:rPr lang="ru-RU" sz="2000" dirty="0">
                <a:cs typeface="Times New Roman" pitchFamily="18" charset="0"/>
              </a:rPr>
              <a:t>Конкурирующие интересы (внешние)</a:t>
            </a:r>
          </a:p>
          <a:p>
            <a:pPr fontAlgn="auto">
              <a:lnSpc>
                <a:spcPct val="150000"/>
              </a:lnSpc>
              <a:spcBef>
                <a:spcPts val="0"/>
              </a:spcBef>
              <a:spcAft>
                <a:spcPts val="0"/>
              </a:spcAft>
              <a:buFont typeface="Wingdings" pitchFamily="2" charset="2"/>
              <a:buChar char="Ø"/>
              <a:defRPr/>
            </a:pPr>
            <a:r>
              <a:rPr lang="ru-RU" sz="2000" dirty="0">
                <a:cs typeface="Times New Roman" pitchFamily="18" charset="0"/>
              </a:rPr>
              <a:t> Отсутствие  информации о </a:t>
            </a:r>
            <a:r>
              <a:rPr lang="ru-RU" sz="2000" dirty="0"/>
              <a:t>существующих формах образования взрослых</a:t>
            </a:r>
          </a:p>
        </p:txBody>
      </p:sp>
      <p:sp>
        <p:nvSpPr>
          <p:cNvPr id="2" name="Прямоугольник 1"/>
          <p:cNvSpPr/>
          <p:nvPr/>
        </p:nvSpPr>
        <p:spPr>
          <a:xfrm>
            <a:off x="2771775" y="188913"/>
            <a:ext cx="3273425" cy="5222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ru-RU" sz="2800" b="1" i="1" dirty="0"/>
              <a:t>Коммуникативные</a:t>
            </a:r>
            <a:endParaRPr lang="ru-RU" sz="2800" dirty="0"/>
          </a:p>
        </p:txBody>
      </p:sp>
      <p:sp>
        <p:nvSpPr>
          <p:cNvPr id="5" name="Прямоугольник 4"/>
          <p:cNvSpPr/>
          <p:nvPr/>
        </p:nvSpPr>
        <p:spPr>
          <a:xfrm>
            <a:off x="2916238" y="4292600"/>
            <a:ext cx="3076575" cy="5238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ru-RU" sz="2800" b="1" i="1" dirty="0"/>
              <a:t>Организационные</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Прямоугольник 3"/>
          <p:cNvSpPr>
            <a:spLocks noChangeArrowheads="1"/>
          </p:cNvSpPr>
          <p:nvPr/>
        </p:nvSpPr>
        <p:spPr bwMode="auto">
          <a:xfrm>
            <a:off x="179388" y="188913"/>
            <a:ext cx="37449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Times New Roman" panose="02020603050405020304" pitchFamily="18" charset="0"/>
                <a:cs typeface="Times New Roman" panose="02020603050405020304" pitchFamily="18" charset="0"/>
              </a:rPr>
              <a:t>КАТЕГОРИИ СДЕРЖИВАЮЩИХ ФАКТОРОВ ОБУЧЕНИЯ</a:t>
            </a:r>
            <a:endParaRPr lang="ru-RU" altLang="ru-RU" b="1"/>
          </a:p>
        </p:txBody>
      </p:sp>
      <p:sp>
        <p:nvSpPr>
          <p:cNvPr id="93187" name="Прямоугольник 4"/>
          <p:cNvSpPr>
            <a:spLocks noChangeArrowheads="1"/>
          </p:cNvSpPr>
          <p:nvPr/>
        </p:nvSpPr>
        <p:spPr bwMode="auto">
          <a:xfrm>
            <a:off x="4572000" y="260350"/>
            <a:ext cx="403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Times New Roman" panose="02020603050405020304" pitchFamily="18" charset="0"/>
                <a:cs typeface="Times New Roman" panose="02020603050405020304" pitchFamily="18" charset="0"/>
              </a:rPr>
              <a:t>СТРАТЕГИИ </a:t>
            </a:r>
            <a:br>
              <a:rPr lang="ru-RU" altLang="ru-RU" b="1">
                <a:latin typeface="Times New Roman" panose="02020603050405020304" pitchFamily="18" charset="0"/>
                <a:cs typeface="Times New Roman" panose="02020603050405020304" pitchFamily="18" charset="0"/>
              </a:rPr>
            </a:br>
            <a:r>
              <a:rPr lang="ru-RU" altLang="ru-RU" b="1">
                <a:latin typeface="Times New Roman" panose="02020603050405020304" pitchFamily="18" charset="0"/>
                <a:cs typeface="Times New Roman" panose="02020603050405020304" pitchFamily="18" charset="0"/>
              </a:rPr>
              <a:t>БОРЬБЫ С ПРЕПЯТСТВИЯМИ</a:t>
            </a:r>
          </a:p>
        </p:txBody>
      </p:sp>
      <p:sp>
        <p:nvSpPr>
          <p:cNvPr id="6" name="Прямоугольник 5"/>
          <p:cNvSpPr/>
          <p:nvPr/>
        </p:nvSpPr>
        <p:spPr>
          <a:xfrm>
            <a:off x="179388" y="1196975"/>
            <a:ext cx="3240087" cy="6461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457200" indent="-457200" algn="ctr" eaLnBrk="0" hangingPunct="0">
              <a:defRPr/>
            </a:pPr>
            <a:r>
              <a:rPr lang="ru-RU" dirty="0">
                <a:latin typeface="Times New Roman" pitchFamily="18" charset="0"/>
                <a:cs typeface="Times New Roman" pitchFamily="18" charset="0"/>
              </a:rPr>
              <a:t>Индивидуальные: семья, </a:t>
            </a:r>
          </a:p>
          <a:p>
            <a:pPr marL="457200" indent="-457200" algn="ctr" eaLnBrk="0" hangingPunct="0">
              <a:defRPr/>
            </a:pPr>
            <a:r>
              <a:rPr lang="ru-RU" dirty="0">
                <a:latin typeface="Times New Roman" pitchFamily="18" charset="0"/>
                <a:cs typeface="Times New Roman" pitchFamily="18" charset="0"/>
              </a:rPr>
              <a:t> проблемы, связанные с домом </a:t>
            </a:r>
          </a:p>
        </p:txBody>
      </p:sp>
      <p:sp>
        <p:nvSpPr>
          <p:cNvPr id="7" name="Прямоугольник 6"/>
          <p:cNvSpPr/>
          <p:nvPr/>
        </p:nvSpPr>
        <p:spPr>
          <a:xfrm>
            <a:off x="684213" y="2636838"/>
            <a:ext cx="2374900"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457200" indent="-457200" algn="ctr" eaLnBrk="0" hangingPunct="0">
              <a:defRPr/>
            </a:pPr>
            <a:r>
              <a:rPr lang="ru-RU" dirty="0">
                <a:latin typeface="Times New Roman" pitchFamily="18" charset="0"/>
                <a:cs typeface="Times New Roman" pitchFamily="18" charset="0"/>
              </a:rPr>
              <a:t>Материальные</a:t>
            </a:r>
          </a:p>
          <a:p>
            <a:pPr marL="457200" indent="-457200" eaLnBrk="0" hangingPunct="0">
              <a:defRPr/>
            </a:pPr>
            <a:r>
              <a:rPr lang="ru-RU" dirty="0">
                <a:latin typeface="Times New Roman" pitchFamily="18" charset="0"/>
                <a:cs typeface="Times New Roman" pitchFamily="18" charset="0"/>
              </a:rPr>
              <a:t>(оплата за  обучение)</a:t>
            </a:r>
            <a:endParaRPr lang="ru-RU" dirty="0">
              <a:latin typeface="Arial" pitchFamily="34" charset="0"/>
              <a:cs typeface="Arial" pitchFamily="34" charset="0"/>
            </a:endParaRPr>
          </a:p>
        </p:txBody>
      </p:sp>
      <p:sp>
        <p:nvSpPr>
          <p:cNvPr id="8" name="Прямоугольник 7"/>
          <p:cNvSpPr/>
          <p:nvPr/>
        </p:nvSpPr>
        <p:spPr>
          <a:xfrm>
            <a:off x="179388" y="3429000"/>
            <a:ext cx="3168650"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457200" indent="-457200" eaLnBrk="0" hangingPunct="0">
              <a:defRPr/>
            </a:pPr>
            <a:r>
              <a:rPr lang="ru-RU" dirty="0">
                <a:latin typeface="Times New Roman" pitchFamily="18" charset="0"/>
                <a:cs typeface="Times New Roman" pitchFamily="18" charset="0"/>
              </a:rPr>
              <a:t>Сомнения в перспективности     </a:t>
            </a:r>
          </a:p>
          <a:p>
            <a:pPr eaLnBrk="0" hangingPunct="0">
              <a:defRPr/>
            </a:pPr>
            <a:r>
              <a:rPr lang="ru-RU" dirty="0">
                <a:latin typeface="Times New Roman" pitchFamily="18" charset="0"/>
                <a:cs typeface="Times New Roman" pitchFamily="18" charset="0"/>
              </a:rPr>
              <a:t>обучения  (его ценность, </a:t>
            </a:r>
          </a:p>
          <a:p>
            <a:pPr eaLnBrk="0" hangingPunct="0">
              <a:defRPr/>
            </a:pPr>
            <a:r>
              <a:rPr lang="ru-RU" dirty="0">
                <a:latin typeface="Times New Roman" pitchFamily="18" charset="0"/>
                <a:cs typeface="Times New Roman" pitchFamily="18" charset="0"/>
              </a:rPr>
              <a:t>целесообразность, качество)</a:t>
            </a:r>
            <a:endParaRPr lang="ru-RU" dirty="0">
              <a:latin typeface="Arial" pitchFamily="34" charset="0"/>
              <a:cs typeface="Arial" pitchFamily="34" charset="0"/>
            </a:endParaRPr>
          </a:p>
        </p:txBody>
      </p:sp>
      <p:sp>
        <p:nvSpPr>
          <p:cNvPr id="9" name="Прямоугольник 8"/>
          <p:cNvSpPr/>
          <p:nvPr/>
        </p:nvSpPr>
        <p:spPr>
          <a:xfrm>
            <a:off x="323850" y="5876925"/>
            <a:ext cx="3168650" cy="6461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457200" indent="-457200" eaLnBrk="0" hangingPunct="0">
              <a:defRPr/>
            </a:pPr>
            <a:r>
              <a:rPr lang="ru-RU" dirty="0">
                <a:latin typeface="Times New Roman" pitchFamily="18" charset="0"/>
                <a:cs typeface="Times New Roman" pitchFamily="18" charset="0"/>
              </a:rPr>
              <a:t> Отсутствие мотивации </a:t>
            </a:r>
          </a:p>
          <a:p>
            <a:pPr eaLnBrk="0" hangingPunct="0">
              <a:defRPr/>
            </a:pPr>
            <a:r>
              <a:rPr lang="ru-RU" dirty="0">
                <a:latin typeface="Times New Roman" pitchFamily="18" charset="0"/>
                <a:cs typeface="Times New Roman" pitchFamily="18" charset="0"/>
              </a:rPr>
              <a:t>безразличие к учёбе вообще</a:t>
            </a:r>
            <a:endParaRPr lang="ru-RU" dirty="0">
              <a:latin typeface="Arial" pitchFamily="34" charset="0"/>
              <a:cs typeface="Arial" pitchFamily="34" charset="0"/>
            </a:endParaRPr>
          </a:p>
        </p:txBody>
      </p:sp>
      <p:sp>
        <p:nvSpPr>
          <p:cNvPr id="10" name="Прямоугольник 9"/>
          <p:cNvSpPr/>
          <p:nvPr/>
        </p:nvSpPr>
        <p:spPr>
          <a:xfrm>
            <a:off x="539750" y="4868863"/>
            <a:ext cx="28797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457200" indent="-457200" algn="ctr" eaLnBrk="0" hangingPunct="0">
              <a:defRPr/>
            </a:pPr>
            <a:r>
              <a:rPr lang="ru-RU" dirty="0">
                <a:latin typeface="Times New Roman" pitchFamily="18" charset="0"/>
                <a:cs typeface="Times New Roman" pitchFamily="18" charset="0"/>
              </a:rPr>
              <a:t>Неуверенность в </a:t>
            </a:r>
          </a:p>
          <a:p>
            <a:pPr eaLnBrk="0" hangingPunct="0">
              <a:defRPr/>
            </a:pPr>
            <a:r>
              <a:rPr lang="ru-RU" dirty="0">
                <a:latin typeface="Times New Roman" pitchFamily="18" charset="0"/>
                <a:cs typeface="Times New Roman" pitchFamily="18" charset="0"/>
              </a:rPr>
              <a:t>    своих способностях</a:t>
            </a:r>
            <a:endParaRPr lang="ru-RU" b="1" i="1" dirty="0">
              <a:latin typeface="Arial" pitchFamily="34" charset="0"/>
              <a:cs typeface="Arial" pitchFamily="34" charset="0"/>
            </a:endParaRPr>
          </a:p>
        </p:txBody>
      </p:sp>
      <p:sp>
        <p:nvSpPr>
          <p:cNvPr id="11" name="Прямоугольник 10"/>
          <p:cNvSpPr/>
          <p:nvPr/>
        </p:nvSpPr>
        <p:spPr>
          <a:xfrm>
            <a:off x="755650" y="1916113"/>
            <a:ext cx="2232025" cy="6477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457200" indent="-457200" algn="ctr" eaLnBrk="0" hangingPunct="0">
              <a:defRPr/>
            </a:pPr>
            <a:r>
              <a:rPr lang="ru-RU" dirty="0">
                <a:latin typeface="Times New Roman" pitchFamily="18" charset="0"/>
                <a:cs typeface="Times New Roman" pitchFamily="18" charset="0"/>
              </a:rPr>
              <a:t>Несовместимость</a:t>
            </a:r>
          </a:p>
          <a:p>
            <a:pPr marL="457200" indent="-457200" eaLnBrk="0" hangingPunct="0">
              <a:defRPr/>
            </a:pPr>
            <a:r>
              <a:rPr lang="ru-RU" dirty="0">
                <a:latin typeface="Times New Roman" pitchFamily="18" charset="0"/>
                <a:cs typeface="Times New Roman" pitchFamily="18" charset="0"/>
              </a:rPr>
              <a:t> (время, место и т.д.)</a:t>
            </a:r>
            <a:endParaRPr lang="ru-RU" dirty="0">
              <a:latin typeface="Arial" pitchFamily="34" charset="0"/>
              <a:cs typeface="Arial" pitchFamily="34" charset="0"/>
            </a:endParaRPr>
          </a:p>
        </p:txBody>
      </p:sp>
      <p:sp>
        <p:nvSpPr>
          <p:cNvPr id="12" name="Прямоугольник 11"/>
          <p:cNvSpPr/>
          <p:nvPr/>
        </p:nvSpPr>
        <p:spPr>
          <a:xfrm>
            <a:off x="4500563" y="5732463"/>
            <a:ext cx="4319587"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0" hangingPunct="0">
              <a:defRPr/>
            </a:pPr>
            <a:r>
              <a:rPr lang="ru-RU" dirty="0">
                <a:latin typeface="Times New Roman" pitchFamily="18" charset="0"/>
                <a:cs typeface="Times New Roman" pitchFamily="18" charset="0"/>
              </a:rPr>
              <a:t>Предоставление возможности получить образование при низком уровне риска или угрозы</a:t>
            </a:r>
          </a:p>
        </p:txBody>
      </p:sp>
      <p:sp>
        <p:nvSpPr>
          <p:cNvPr id="13" name="Прямоугольник 12"/>
          <p:cNvSpPr/>
          <p:nvPr/>
        </p:nvSpPr>
        <p:spPr>
          <a:xfrm>
            <a:off x="4572000" y="4292600"/>
            <a:ext cx="4321175" cy="6461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0" hangingPunct="0">
              <a:defRPr/>
            </a:pPr>
            <a:r>
              <a:rPr lang="ru-RU" dirty="0">
                <a:latin typeface="Times New Roman" pitchFamily="18" charset="0"/>
                <a:cs typeface="Times New Roman" pitchFamily="18" charset="0"/>
              </a:rPr>
              <a:t>Предоставление положительного личного опыта на ранней стадии обучения</a:t>
            </a:r>
          </a:p>
        </p:txBody>
      </p:sp>
      <p:sp>
        <p:nvSpPr>
          <p:cNvPr id="14" name="Прямоугольник 13"/>
          <p:cNvSpPr/>
          <p:nvPr/>
        </p:nvSpPr>
        <p:spPr>
          <a:xfrm>
            <a:off x="4859338" y="1268413"/>
            <a:ext cx="3744912" cy="17541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0" hangingPunct="0">
              <a:defRPr/>
            </a:pPr>
            <a:r>
              <a:rPr lang="ru-RU" dirty="0">
                <a:latin typeface="Times New Roman" pitchFamily="18" charset="0"/>
                <a:cs typeface="Times New Roman" pitchFamily="18" charset="0"/>
              </a:rPr>
              <a:t>Преодоление ситуативных и ведомственных препятствий (договорённость с администрацией) </a:t>
            </a:r>
          </a:p>
          <a:p>
            <a:pPr eaLnBrk="0" hangingPunct="0">
              <a:defRPr/>
            </a:pPr>
            <a:r>
              <a:rPr lang="ru-RU" dirty="0">
                <a:latin typeface="Times New Roman" pitchFamily="18" charset="0"/>
                <a:cs typeface="Times New Roman" pitchFamily="18" charset="0"/>
              </a:rPr>
              <a:t>«Дистанционное» обучение</a:t>
            </a:r>
          </a:p>
          <a:p>
            <a:pPr eaLnBrk="0" hangingPunct="0">
              <a:defRPr/>
            </a:pPr>
            <a:r>
              <a:rPr lang="ru-RU" dirty="0">
                <a:latin typeface="Times New Roman" pitchFamily="18" charset="0"/>
                <a:cs typeface="Times New Roman" pitchFamily="18" charset="0"/>
              </a:rPr>
              <a:t>«Скользящий график»</a:t>
            </a:r>
          </a:p>
          <a:p>
            <a:pPr eaLnBrk="0" hangingPunct="0">
              <a:defRPr/>
            </a:pPr>
            <a:r>
              <a:rPr lang="ru-RU" dirty="0">
                <a:latin typeface="Times New Roman" pitchFamily="18" charset="0"/>
                <a:cs typeface="Times New Roman" pitchFamily="18" charset="0"/>
              </a:rPr>
              <a:t>«Рассрочка» при оплате обучения</a:t>
            </a:r>
          </a:p>
        </p:txBody>
      </p:sp>
      <p:sp>
        <p:nvSpPr>
          <p:cNvPr id="16" name="Прямоугольник 15"/>
          <p:cNvSpPr/>
          <p:nvPr/>
        </p:nvSpPr>
        <p:spPr>
          <a:xfrm>
            <a:off x="4500563" y="3213100"/>
            <a:ext cx="4389437"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eaLnBrk="0" hangingPunct="0">
              <a:defRPr/>
            </a:pPr>
            <a:r>
              <a:rPr lang="ru-RU" dirty="0">
                <a:latin typeface="Times New Roman" pitchFamily="18" charset="0"/>
                <a:cs typeface="Times New Roman" pitchFamily="18" charset="0"/>
              </a:rPr>
              <a:t>Своевременная и подходящая информация</a:t>
            </a:r>
          </a:p>
        </p:txBody>
      </p:sp>
      <p:cxnSp>
        <p:nvCxnSpPr>
          <p:cNvPr id="19" name="Прямая со стрелкой 18"/>
          <p:cNvCxnSpPr>
            <a:stCxn id="6" idx="3"/>
          </p:cNvCxnSpPr>
          <p:nvPr/>
        </p:nvCxnSpPr>
        <p:spPr>
          <a:xfrm>
            <a:off x="3419475" y="1519238"/>
            <a:ext cx="1439863" cy="3254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1" idx="3"/>
          </p:cNvCxnSpPr>
          <p:nvPr/>
        </p:nvCxnSpPr>
        <p:spPr>
          <a:xfrm flipV="1">
            <a:off x="2987675" y="2205038"/>
            <a:ext cx="1871663" cy="349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7" idx="3"/>
          </p:cNvCxnSpPr>
          <p:nvPr/>
        </p:nvCxnSpPr>
        <p:spPr>
          <a:xfrm flipV="1">
            <a:off x="3059113" y="2565400"/>
            <a:ext cx="1800225" cy="3952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8" idx="3"/>
            <a:endCxn id="16" idx="1"/>
          </p:cNvCxnSpPr>
          <p:nvPr/>
        </p:nvCxnSpPr>
        <p:spPr>
          <a:xfrm flipV="1">
            <a:off x="3348038" y="3397250"/>
            <a:ext cx="1152525" cy="4937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endCxn id="13" idx="1"/>
          </p:cNvCxnSpPr>
          <p:nvPr/>
        </p:nvCxnSpPr>
        <p:spPr>
          <a:xfrm>
            <a:off x="3348038" y="4076700"/>
            <a:ext cx="1223962" cy="539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3419475" y="4724400"/>
            <a:ext cx="1152525" cy="3952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stCxn id="9" idx="3"/>
            <a:endCxn id="12" idx="1"/>
          </p:cNvCxnSpPr>
          <p:nvPr/>
        </p:nvCxnSpPr>
        <p:spPr>
          <a:xfrm flipV="1">
            <a:off x="3492500" y="6194425"/>
            <a:ext cx="1008063" cy="63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3419475" y="5373688"/>
            <a:ext cx="1081088" cy="5762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2"/>
          <p:cNvSpPr txBox="1">
            <a:spLocks/>
          </p:cNvSpPr>
          <p:nvPr/>
        </p:nvSpPr>
        <p:spPr bwMode="auto">
          <a:xfrm>
            <a:off x="971550" y="836613"/>
            <a:ext cx="76327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4400" b="1">
                <a:solidFill>
                  <a:srgbClr val="FF0000"/>
                </a:solidFill>
                <a:latin typeface="Calibri" panose="020F0502020204030204" pitchFamily="34" charset="0"/>
              </a:rPr>
              <a:t>Средства коммуникации</a:t>
            </a:r>
            <a:endParaRPr lang="ru-RU" altLang="ru-RU" sz="4400">
              <a:solidFill>
                <a:srgbClr val="FF0000"/>
              </a:solidFill>
              <a:latin typeface="Calibri" panose="020F0502020204030204" pitchFamily="34" charset="0"/>
            </a:endParaRPr>
          </a:p>
        </p:txBody>
      </p:sp>
      <p:pic>
        <p:nvPicPr>
          <p:cNvPr id="11267" name="Рисунок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8888" y="2997200"/>
            <a:ext cx="6764337"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Прямоугольник 3"/>
          <p:cNvSpPr>
            <a:spLocks noChangeArrowheads="1"/>
          </p:cNvSpPr>
          <p:nvPr/>
        </p:nvSpPr>
        <p:spPr bwMode="auto">
          <a:xfrm>
            <a:off x="1908175" y="2205038"/>
            <a:ext cx="2405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solidFill>
                  <a:srgbClr val="FF0000"/>
                </a:solidFill>
                <a:latin typeface="Calibri" panose="020F0502020204030204" pitchFamily="34" charset="0"/>
              </a:rPr>
              <a:t>Вербальные</a:t>
            </a:r>
            <a:endParaRPr lang="ru-RU" altLang="ru-RU" sz="3200">
              <a:latin typeface="Calibri" panose="020F0502020204030204" pitchFamily="34" charset="0"/>
            </a:endParaRPr>
          </a:p>
        </p:txBody>
      </p:sp>
      <p:sp>
        <p:nvSpPr>
          <p:cNvPr id="11269" name="Прямоугольник 4"/>
          <p:cNvSpPr>
            <a:spLocks noChangeArrowheads="1"/>
          </p:cNvSpPr>
          <p:nvPr/>
        </p:nvSpPr>
        <p:spPr bwMode="auto">
          <a:xfrm>
            <a:off x="4932363" y="2205038"/>
            <a:ext cx="284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3200" b="1">
                <a:solidFill>
                  <a:srgbClr val="FF0000"/>
                </a:solidFill>
                <a:latin typeface="Calibri" panose="020F0502020204030204" pitchFamily="34" charset="0"/>
              </a:rPr>
              <a:t>Невербальные</a:t>
            </a:r>
            <a:endParaRPr lang="ru-RU" altLang="ru-RU" sz="3200">
              <a:latin typeface="Calibri" panose="020F050202020403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6600" y="188913"/>
            <a:ext cx="2970213"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dirty="0"/>
              <a:t>ФАКТОРЫ, ВЛИЯЮЩИЕ</a:t>
            </a:r>
          </a:p>
          <a:p>
            <a:pPr algn="ctr" fontAlgn="auto">
              <a:spcBef>
                <a:spcPts val="0"/>
              </a:spcBef>
              <a:spcAft>
                <a:spcPts val="0"/>
              </a:spcAft>
              <a:defRPr/>
            </a:pPr>
            <a:r>
              <a:rPr lang="ru-RU" dirty="0"/>
              <a:t> НА ПРОЦЕСС УСВОЕНИЯ </a:t>
            </a:r>
          </a:p>
        </p:txBody>
      </p:sp>
      <p:sp>
        <p:nvSpPr>
          <p:cNvPr id="3" name="Прямоугольник 2"/>
          <p:cNvSpPr/>
          <p:nvPr/>
        </p:nvSpPr>
        <p:spPr>
          <a:xfrm>
            <a:off x="468313" y="2420938"/>
            <a:ext cx="2287587"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fontAlgn="auto">
              <a:spcBef>
                <a:spcPts val="0"/>
              </a:spcBef>
              <a:spcAft>
                <a:spcPts val="0"/>
              </a:spcAft>
              <a:defRPr/>
            </a:pPr>
            <a:r>
              <a:rPr lang="ru-RU" dirty="0"/>
              <a:t>Простота (сложность)</a:t>
            </a:r>
          </a:p>
          <a:p>
            <a:pPr algn="ctr" fontAlgn="auto">
              <a:spcBef>
                <a:spcPts val="0"/>
              </a:spcBef>
              <a:spcAft>
                <a:spcPts val="0"/>
              </a:spcAft>
              <a:defRPr/>
            </a:pPr>
            <a:r>
              <a:rPr lang="ru-RU" dirty="0"/>
              <a:t> информации</a:t>
            </a:r>
          </a:p>
        </p:txBody>
      </p:sp>
      <p:sp>
        <p:nvSpPr>
          <p:cNvPr id="4" name="Прямоугольник 3"/>
          <p:cNvSpPr/>
          <p:nvPr/>
        </p:nvSpPr>
        <p:spPr>
          <a:xfrm>
            <a:off x="3656013" y="2924175"/>
            <a:ext cx="2430462"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fontAlgn="auto">
              <a:spcBef>
                <a:spcPts val="0"/>
              </a:spcBef>
              <a:spcAft>
                <a:spcPts val="0"/>
              </a:spcAft>
              <a:defRPr/>
            </a:pPr>
            <a:r>
              <a:rPr lang="ru-RU" dirty="0"/>
              <a:t>Безопасность </a:t>
            </a:r>
          </a:p>
          <a:p>
            <a:pPr algn="ctr" fontAlgn="auto">
              <a:spcBef>
                <a:spcPts val="0"/>
              </a:spcBef>
              <a:spcAft>
                <a:spcPts val="0"/>
              </a:spcAft>
              <a:defRPr/>
            </a:pPr>
            <a:r>
              <a:rPr lang="ru-RU" dirty="0"/>
              <a:t>(конкуренция, оценка)</a:t>
            </a:r>
          </a:p>
        </p:txBody>
      </p:sp>
      <p:sp>
        <p:nvSpPr>
          <p:cNvPr id="5" name="Прямоугольник 4"/>
          <p:cNvSpPr/>
          <p:nvPr/>
        </p:nvSpPr>
        <p:spPr>
          <a:xfrm>
            <a:off x="611188" y="4292600"/>
            <a:ext cx="2089150"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auto">
              <a:spcBef>
                <a:spcPts val="0"/>
              </a:spcBef>
              <a:spcAft>
                <a:spcPts val="0"/>
              </a:spcAft>
              <a:defRPr/>
            </a:pPr>
            <a:r>
              <a:rPr lang="ru-RU" dirty="0"/>
              <a:t>Разносторонность</a:t>
            </a:r>
          </a:p>
          <a:p>
            <a:pPr algn="ctr" fontAlgn="auto">
              <a:spcBef>
                <a:spcPts val="0"/>
              </a:spcBef>
              <a:spcAft>
                <a:spcPts val="0"/>
              </a:spcAft>
              <a:defRPr/>
            </a:pPr>
            <a:r>
              <a:rPr lang="ru-RU" dirty="0"/>
              <a:t> (однообразие)</a:t>
            </a:r>
          </a:p>
          <a:p>
            <a:pPr algn="ctr" fontAlgn="auto">
              <a:spcBef>
                <a:spcPts val="0"/>
              </a:spcBef>
              <a:spcAft>
                <a:spcPts val="0"/>
              </a:spcAft>
              <a:defRPr/>
            </a:pPr>
            <a:r>
              <a:rPr lang="ru-RU" dirty="0"/>
              <a:t>информации</a:t>
            </a:r>
          </a:p>
        </p:txBody>
      </p:sp>
      <p:sp>
        <p:nvSpPr>
          <p:cNvPr id="6" name="Прямоугольник 5"/>
          <p:cNvSpPr/>
          <p:nvPr/>
        </p:nvSpPr>
        <p:spPr>
          <a:xfrm>
            <a:off x="6732588" y="4365625"/>
            <a:ext cx="2163762"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fontAlgn="auto">
              <a:spcBef>
                <a:spcPts val="0"/>
              </a:spcBef>
              <a:spcAft>
                <a:spcPts val="0"/>
              </a:spcAft>
              <a:defRPr/>
            </a:pPr>
            <a:r>
              <a:rPr lang="ru-RU" dirty="0"/>
              <a:t>Гибкость мышления</a:t>
            </a:r>
          </a:p>
        </p:txBody>
      </p:sp>
      <p:sp>
        <p:nvSpPr>
          <p:cNvPr id="7" name="Прямоугольник 6"/>
          <p:cNvSpPr/>
          <p:nvPr/>
        </p:nvSpPr>
        <p:spPr>
          <a:xfrm>
            <a:off x="7019925" y="3284538"/>
            <a:ext cx="1638300"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fontAlgn="auto">
              <a:spcBef>
                <a:spcPts val="0"/>
              </a:spcBef>
              <a:spcAft>
                <a:spcPts val="0"/>
              </a:spcAft>
              <a:defRPr/>
            </a:pPr>
            <a:r>
              <a:rPr lang="ru-RU" dirty="0"/>
              <a:t>Обслуживание</a:t>
            </a:r>
          </a:p>
          <a:p>
            <a:pPr algn="ctr" fontAlgn="auto">
              <a:spcBef>
                <a:spcPts val="0"/>
              </a:spcBef>
              <a:spcAft>
                <a:spcPts val="0"/>
              </a:spcAft>
              <a:defRPr/>
            </a:pPr>
            <a:r>
              <a:rPr lang="ru-RU" dirty="0"/>
              <a:t> (восприятие, </a:t>
            </a:r>
          </a:p>
          <a:p>
            <a:pPr algn="ctr" fontAlgn="auto">
              <a:spcBef>
                <a:spcPts val="0"/>
              </a:spcBef>
              <a:spcAft>
                <a:spcPts val="0"/>
              </a:spcAft>
              <a:defRPr/>
            </a:pPr>
            <a:r>
              <a:rPr lang="ru-RU" dirty="0"/>
              <a:t>рефлексия)</a:t>
            </a:r>
          </a:p>
        </p:txBody>
      </p:sp>
      <p:sp>
        <p:nvSpPr>
          <p:cNvPr id="8" name="Прямоугольник 7"/>
          <p:cNvSpPr/>
          <p:nvPr/>
        </p:nvSpPr>
        <p:spPr>
          <a:xfrm>
            <a:off x="611188" y="5445125"/>
            <a:ext cx="2203450"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fontAlgn="auto">
              <a:spcBef>
                <a:spcPts val="0"/>
              </a:spcBef>
              <a:spcAft>
                <a:spcPts val="0"/>
              </a:spcAft>
              <a:defRPr/>
            </a:pPr>
            <a:r>
              <a:rPr lang="ru-RU" dirty="0"/>
              <a:t>Связь  нового с уже </a:t>
            </a:r>
          </a:p>
          <a:p>
            <a:pPr algn="ctr" fontAlgn="auto">
              <a:spcBef>
                <a:spcPts val="0"/>
              </a:spcBef>
              <a:spcAft>
                <a:spcPts val="0"/>
              </a:spcAft>
              <a:defRPr/>
            </a:pPr>
            <a:r>
              <a:rPr lang="ru-RU" dirty="0"/>
              <a:t>имеющейся </a:t>
            </a:r>
          </a:p>
          <a:p>
            <a:pPr algn="ctr" fontAlgn="auto">
              <a:spcBef>
                <a:spcPts val="0"/>
              </a:spcBef>
              <a:spcAft>
                <a:spcPts val="0"/>
              </a:spcAft>
              <a:defRPr/>
            </a:pPr>
            <a:r>
              <a:rPr lang="ru-RU" dirty="0"/>
              <a:t>информацией</a:t>
            </a:r>
          </a:p>
        </p:txBody>
      </p:sp>
      <p:sp>
        <p:nvSpPr>
          <p:cNvPr id="9" name="Rectangle 1"/>
          <p:cNvSpPr>
            <a:spLocks noChangeArrowheads="1"/>
          </p:cNvSpPr>
          <p:nvPr/>
        </p:nvSpPr>
        <p:spPr bwMode="auto">
          <a:xfrm>
            <a:off x="827088" y="3284538"/>
            <a:ext cx="1657350" cy="708025"/>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ru-RU" sz="2000" dirty="0">
                <a:cs typeface="Times New Roman" pitchFamily="18" charset="0"/>
              </a:rPr>
              <a:t>Новизна информации</a:t>
            </a:r>
            <a:endParaRPr lang="ru-RU" dirty="0">
              <a:solidFill>
                <a:schemeClr val="tx1"/>
              </a:solidFill>
              <a:cs typeface="Arial" pitchFamily="34" charset="0"/>
            </a:endParaRPr>
          </a:p>
        </p:txBody>
      </p:sp>
      <p:sp>
        <p:nvSpPr>
          <p:cNvPr id="10" name="Rectangle 1"/>
          <p:cNvSpPr>
            <a:spLocks noChangeArrowheads="1"/>
          </p:cNvSpPr>
          <p:nvPr/>
        </p:nvSpPr>
        <p:spPr bwMode="auto">
          <a:xfrm>
            <a:off x="6875463" y="2349500"/>
            <a:ext cx="1873250" cy="708025"/>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ru-RU" sz="2000" dirty="0">
                <a:solidFill>
                  <a:schemeClr val="bg1"/>
                </a:solidFill>
                <a:cs typeface="Times New Roman" pitchFamily="18" charset="0"/>
              </a:rPr>
              <a:t>Мотивация</a:t>
            </a:r>
          </a:p>
          <a:p>
            <a:pPr algn="ctr">
              <a:defRPr/>
            </a:pPr>
            <a:r>
              <a:rPr lang="ru-RU" sz="2000" dirty="0">
                <a:solidFill>
                  <a:schemeClr val="bg1"/>
                </a:solidFill>
                <a:cs typeface="Times New Roman" pitchFamily="18" charset="0"/>
              </a:rPr>
              <a:t> к учению</a:t>
            </a:r>
            <a:endParaRPr lang="ru-RU" dirty="0">
              <a:solidFill>
                <a:schemeClr val="tx1"/>
              </a:solidFill>
              <a:latin typeface="Arial" pitchFamily="34" charset="0"/>
              <a:cs typeface="Arial" pitchFamily="34" charset="0"/>
            </a:endParaRPr>
          </a:p>
        </p:txBody>
      </p:sp>
      <p:sp>
        <p:nvSpPr>
          <p:cNvPr id="11" name="Прямоугольник 10"/>
          <p:cNvSpPr/>
          <p:nvPr/>
        </p:nvSpPr>
        <p:spPr>
          <a:xfrm>
            <a:off x="755650" y="1700213"/>
            <a:ext cx="1863725"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ru-RU" b="1" dirty="0">
                <a:solidFill>
                  <a:schemeClr val="bg2">
                    <a:lumMod val="25000"/>
                  </a:schemeClr>
                </a:solidFill>
                <a:cs typeface="Times New Roman" pitchFamily="18" charset="0"/>
              </a:rPr>
              <a:t>Содержательные</a:t>
            </a:r>
            <a:endParaRPr lang="ru-RU" sz="1600" b="1" dirty="0">
              <a:solidFill>
                <a:schemeClr val="bg2">
                  <a:lumMod val="25000"/>
                </a:schemeClr>
              </a:solidFill>
              <a:cs typeface="Arial" pitchFamily="34" charset="0"/>
            </a:endParaRPr>
          </a:p>
        </p:txBody>
      </p:sp>
      <p:sp>
        <p:nvSpPr>
          <p:cNvPr id="12" name="Прямоугольник 11"/>
          <p:cNvSpPr/>
          <p:nvPr/>
        </p:nvSpPr>
        <p:spPr>
          <a:xfrm>
            <a:off x="3924300" y="2349500"/>
            <a:ext cx="19431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ru-RU" b="1" dirty="0">
                <a:solidFill>
                  <a:schemeClr val="bg2">
                    <a:lumMod val="25000"/>
                  </a:schemeClr>
                </a:solidFill>
                <a:cs typeface="Times New Roman" pitchFamily="18" charset="0"/>
              </a:rPr>
              <a:t>Процессуальные</a:t>
            </a:r>
            <a:endParaRPr lang="ru-RU" sz="1600" b="1" dirty="0">
              <a:solidFill>
                <a:schemeClr val="bg2">
                  <a:lumMod val="25000"/>
                </a:schemeClr>
              </a:solidFill>
              <a:cs typeface="Arial" pitchFamily="34" charset="0"/>
            </a:endParaRPr>
          </a:p>
        </p:txBody>
      </p:sp>
      <p:sp>
        <p:nvSpPr>
          <p:cNvPr id="13" name="Прямоугольник 12"/>
          <p:cNvSpPr/>
          <p:nvPr/>
        </p:nvSpPr>
        <p:spPr>
          <a:xfrm>
            <a:off x="7005638" y="1700213"/>
            <a:ext cx="1384300" cy="3698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ru-RU" b="1" dirty="0">
                <a:solidFill>
                  <a:schemeClr val="bg2">
                    <a:lumMod val="25000"/>
                  </a:schemeClr>
                </a:solidFill>
                <a:cs typeface="Times New Roman" pitchFamily="18" charset="0"/>
              </a:rPr>
              <a:t>Личностные</a:t>
            </a:r>
            <a:endParaRPr lang="ru-RU" sz="1600" b="1" dirty="0">
              <a:solidFill>
                <a:schemeClr val="bg2">
                  <a:lumMod val="25000"/>
                </a:schemeClr>
              </a:solidFill>
              <a:cs typeface="Arial" pitchFamily="34" charset="0"/>
            </a:endParaRPr>
          </a:p>
        </p:txBody>
      </p:sp>
      <p:cxnSp>
        <p:nvCxnSpPr>
          <p:cNvPr id="15" name="Прямая со стрелкой 14"/>
          <p:cNvCxnSpPr/>
          <p:nvPr/>
        </p:nvCxnSpPr>
        <p:spPr>
          <a:xfrm flipH="1">
            <a:off x="2268538" y="981075"/>
            <a:ext cx="1798637" cy="647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859338" y="908050"/>
            <a:ext cx="0" cy="12969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5651500" y="908050"/>
            <a:ext cx="1800225" cy="7207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3995738" y="3933825"/>
            <a:ext cx="166370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fontAlgn="auto">
              <a:spcBef>
                <a:spcPts val="0"/>
              </a:spcBef>
              <a:spcAft>
                <a:spcPts val="0"/>
              </a:spcAft>
              <a:defRPr/>
            </a:pPr>
            <a:r>
              <a:rPr lang="ru-RU" dirty="0"/>
              <a:t>Способы</a:t>
            </a:r>
          </a:p>
          <a:p>
            <a:pPr fontAlgn="auto">
              <a:spcBef>
                <a:spcPts val="0"/>
              </a:spcBef>
              <a:spcAft>
                <a:spcPts val="0"/>
              </a:spcAft>
              <a:defRPr/>
            </a:pPr>
            <a:r>
              <a:rPr lang="ru-RU" dirty="0"/>
              <a:t>коммуникация</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bigslide.ru/images/7/6488/960/img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333375"/>
            <a:ext cx="8161337" cy="6119813"/>
          </a:xfrm>
          <a:prstGeom prst="rect">
            <a:avLst/>
          </a:prstGeom>
          <a:noFill/>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Прямоугольник 4"/>
          <p:cNvSpPr>
            <a:spLocks noChangeArrowheads="1"/>
          </p:cNvSpPr>
          <p:nvPr/>
        </p:nvSpPr>
        <p:spPr bwMode="auto">
          <a:xfrm>
            <a:off x="107950" y="0"/>
            <a:ext cx="90360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400" b="1">
                <a:solidFill>
                  <a:srgbClr val="FF0000"/>
                </a:solidFill>
                <a:latin typeface="Calibri" panose="020F0502020204030204" pitchFamily="34" charset="0"/>
              </a:rPr>
              <a:t>Восприятие</a:t>
            </a:r>
          </a:p>
          <a:p>
            <a:pPr eaLnBrk="1" hangingPunct="1"/>
            <a:r>
              <a:rPr lang="ru-RU" altLang="ru-RU">
                <a:latin typeface="Calibri" panose="020F0502020204030204" pitchFamily="34" charset="0"/>
              </a:rPr>
              <a:t>Первичное ознакомление с учебным материалом с помощью органов чувств, например, зрения и слуха. Выделение важных предметов и явлений из общего потока информации и фокус на существенных деталях. За каждой информационной единицей закрепляется целостный образ </a:t>
            </a:r>
            <a:r>
              <a:rPr lang="ru-RU" altLang="ru-RU" b="1">
                <a:latin typeface="Calibri" panose="020F0502020204030204" pitchFamily="34" charset="0"/>
              </a:rPr>
              <a:t>— </a:t>
            </a:r>
            <a:r>
              <a:rPr lang="ru-RU" altLang="ru-RU">
                <a:latin typeface="Calibri" panose="020F0502020204030204" pitchFamily="34" charset="0"/>
              </a:rPr>
              <a:t>это первичное усвоение и форма познания. Дальнейшее определение значений предметов и явлений происходит через осмысление информации.</a:t>
            </a:r>
          </a:p>
          <a:p>
            <a:pPr algn="ctr" eaLnBrk="1" hangingPunct="1"/>
            <a:r>
              <a:rPr lang="ru-RU" altLang="ru-RU" b="1">
                <a:latin typeface="Calibri" panose="020F0502020204030204" pitchFamily="34" charset="0"/>
              </a:rPr>
              <a:t> Акцент на важном</a:t>
            </a:r>
          </a:p>
          <a:p>
            <a:pPr eaLnBrk="1" hangingPunct="1"/>
            <a:r>
              <a:rPr lang="ru-RU" altLang="ru-RU">
                <a:latin typeface="Calibri" panose="020F0502020204030204" pitchFamily="34" charset="0"/>
              </a:rPr>
              <a:t>На этапе восприятия информации в первую очередь запоминается основная идея, а второстепенные детали опускаются. Для этого можно выделить главную мысль жирным шрифтом в тексте или повторить ее несколько раз в устной речи, чтобы акцентировать на ней внимание. И только после этого «докручивать» к этой идее второстепенные детали для полноты картины. В противном случае есть риск, что человек лучше усвоит несущественную информацию.</a:t>
            </a:r>
          </a:p>
          <a:p>
            <a:pPr algn="ctr" eaLnBrk="1" hangingPunct="1"/>
            <a:r>
              <a:rPr lang="ru-RU" altLang="ru-RU" b="1">
                <a:latin typeface="Calibri" panose="020F0502020204030204" pitchFamily="34" charset="0"/>
              </a:rPr>
              <a:t>Эмоции и образы</a:t>
            </a:r>
          </a:p>
          <a:p>
            <a:pPr eaLnBrk="1" hangingPunct="1"/>
            <a:r>
              <a:rPr lang="ru-RU" altLang="ru-RU">
                <a:latin typeface="Calibri" panose="020F0502020204030204" pitchFamily="34" charset="0"/>
              </a:rPr>
              <a:t>От силы первоначального впечатления зависит, насколько хорошо запомнятся новые знания, эмоционально окрашенная информация, интересное событие или история производит более сильное впечатление, чем скучная теория. Такие впечатления гораздо легче восстановить из памяти, когда в этом появляется необходимость.</a:t>
            </a:r>
          </a:p>
          <a:p>
            <a:pPr eaLnBrk="1" hangingPunct="1"/>
            <a:r>
              <a:rPr lang="ru-RU" altLang="ru-RU">
                <a:latin typeface="Calibri" panose="020F0502020204030204" pitchFamily="34" charset="0"/>
              </a:rPr>
              <a:t>Обращайте внимание на подачу материала. Пишите текст простым языком, добавляйте интересные истории, передавайте образы через изображения. Используйте схемы, когда нужно объяснить какой-то сложный концепт. В тексте бывает сложнее передать полный образ. Если человек не поймет важные детали, он начнет додумывать, и в процессе может допустить ошибку. Схема помогает ему сразу усвоить правильные данные</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Прямоугольник 1"/>
          <p:cNvSpPr>
            <a:spLocks noChangeArrowheads="1"/>
          </p:cNvSpPr>
          <p:nvPr/>
        </p:nvSpPr>
        <p:spPr bwMode="auto">
          <a:xfrm>
            <a:off x="179388" y="0"/>
            <a:ext cx="84963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a:solidFill>
                  <a:srgbClr val="FF0000"/>
                </a:solidFill>
                <a:latin typeface="Calibri" panose="020F0502020204030204" pitchFamily="34" charset="0"/>
              </a:rPr>
              <a:t>Осмысление</a:t>
            </a:r>
          </a:p>
          <a:p>
            <a:pPr eaLnBrk="1" hangingPunct="1"/>
            <a:r>
              <a:rPr lang="ru-RU" altLang="ru-RU">
                <a:latin typeface="Calibri" panose="020F0502020204030204" pitchFamily="34" charset="0"/>
              </a:rPr>
              <a:t>      На втором этапе человек происходит сравнение с известными данными, анализ и структурирование. Устанавливается связь между новыми знаниями и прошлым опытом. Чем больше связей сформировалось, тем прочнее информация отложится в памяти и тем легче будет извлечь ее и применить на практике. В то время как отсутствие ассоциативных связей не позволит усвоить материал</a:t>
            </a:r>
          </a:p>
          <a:p>
            <a:pPr algn="ctr" eaLnBrk="1" hangingPunct="1"/>
            <a:r>
              <a:rPr lang="ru-RU" altLang="ru-RU" b="1">
                <a:latin typeface="Calibri" panose="020F0502020204030204" pitchFamily="34" charset="0"/>
              </a:rPr>
              <a:t>Прояснение  терминов. </a:t>
            </a:r>
          </a:p>
          <a:p>
            <a:pPr eaLnBrk="1" hangingPunct="1"/>
            <a:r>
              <a:rPr lang="ru-RU" altLang="ru-RU">
                <a:latin typeface="Calibri" panose="020F0502020204030204" pitchFamily="34" charset="0"/>
              </a:rPr>
              <a:t>      Непонятые слова мешают усвоить материал. Каждое слово — это ярлык, закрепленный за определенным образом. При восприятии информации мозг находит нужные образы и составляет из них целостную и непротиворечивую картину. Образы цепляются один за другой, образуя причинно-следственную цепь событий. Отсутствие понимания  значения слова, обрывает цепочку. Объясняйте все термины, которые могут быть непонятны, приводите примеры и обращайтесь к опыту человека.</a:t>
            </a:r>
          </a:p>
        </p:txBody>
      </p:sp>
      <p:sp>
        <p:nvSpPr>
          <p:cNvPr id="97283" name="Прямоугольник 2"/>
          <p:cNvSpPr>
            <a:spLocks noChangeArrowheads="1"/>
          </p:cNvSpPr>
          <p:nvPr/>
        </p:nvSpPr>
        <p:spPr bwMode="auto">
          <a:xfrm>
            <a:off x="2843213" y="3897313"/>
            <a:ext cx="290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Calibri" panose="020F0502020204030204" pitchFamily="34" charset="0"/>
              </a:rPr>
              <a:t>Дозирование информации</a:t>
            </a:r>
          </a:p>
        </p:txBody>
      </p:sp>
      <p:sp>
        <p:nvSpPr>
          <p:cNvPr id="97284" name="Прямоугольник 3"/>
          <p:cNvSpPr>
            <a:spLocks noChangeArrowheads="1"/>
          </p:cNvSpPr>
          <p:nvPr/>
        </p:nvSpPr>
        <p:spPr bwMode="auto">
          <a:xfrm>
            <a:off x="188913" y="4149725"/>
            <a:ext cx="871378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     В состоянии усталости способность усваивать информацию сильно снижается. Чаще всего утомление наступает  при выполнении рутинной работы, если внимание долго фокусируется на одной и той же задаче. Утомление сильно влияет на концентрацию внимания, а следовательно и на усвоение новых знаний.</a:t>
            </a:r>
          </a:p>
          <a:p>
            <a:pPr eaLnBrk="1" hangingPunct="1"/>
            <a:r>
              <a:rPr lang="ru-RU" altLang="ru-RU">
                <a:latin typeface="Calibri" panose="020F0502020204030204" pitchFamily="34" charset="0"/>
              </a:rPr>
              <a:t>    Лучше не перегружать слушателя информацией, преподносить материал короткими модулями и часто менять формат подачи, нужны небольшие перерывы и условия для физической активности.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Прямоугольник 1"/>
          <p:cNvSpPr>
            <a:spLocks noChangeArrowheads="1"/>
          </p:cNvSpPr>
          <p:nvPr/>
        </p:nvSpPr>
        <p:spPr bwMode="auto">
          <a:xfrm>
            <a:off x="611188" y="333375"/>
            <a:ext cx="76327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a:solidFill>
                  <a:srgbClr val="FF0000"/>
                </a:solidFill>
                <a:latin typeface="Calibri" panose="020F0502020204030204" pitchFamily="34" charset="0"/>
              </a:rPr>
              <a:t>Воспроизведение</a:t>
            </a:r>
          </a:p>
          <a:p>
            <a:pPr eaLnBrk="1" hangingPunct="1"/>
            <a:r>
              <a:rPr lang="ru-RU" altLang="ru-RU">
                <a:latin typeface="Calibri" panose="020F0502020204030204" pitchFamily="34" charset="0"/>
              </a:rPr>
              <a:t>     Воспроизведение - извлечение информации из памяти. Это процесс воссоздания образа предмета, воспринимаемого ранее. Уточняя и формулируя свою мысль, человек отчетливее формирует ее образ и прочно закрепляет в памяти детали. В организации обучения должно быть предусмотрено самостоятельное воспроизведение усваиваемого материала.</a:t>
            </a:r>
          </a:p>
        </p:txBody>
      </p:sp>
      <p:sp>
        <p:nvSpPr>
          <p:cNvPr id="98307" name="Прямоугольник 2"/>
          <p:cNvSpPr>
            <a:spLocks noChangeArrowheads="1"/>
          </p:cNvSpPr>
          <p:nvPr/>
        </p:nvSpPr>
        <p:spPr bwMode="auto">
          <a:xfrm>
            <a:off x="684213" y="2565400"/>
            <a:ext cx="76327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2000" b="1">
                <a:solidFill>
                  <a:srgbClr val="FF0000"/>
                </a:solidFill>
                <a:latin typeface="Calibri" panose="020F0502020204030204" pitchFamily="34" charset="0"/>
              </a:rPr>
              <a:t>Применение</a:t>
            </a:r>
          </a:p>
          <a:p>
            <a:pPr eaLnBrk="1" hangingPunct="1"/>
            <a:r>
              <a:rPr lang="ru-RU" altLang="ru-RU">
                <a:latin typeface="Calibri" panose="020F0502020204030204" pitchFamily="34" charset="0"/>
              </a:rPr>
              <a:t>          Прочного закрепления новых знаний недостаточно для их усвоения. Важно уметь оперировать новым материалом для решения различных задач — стандартных и нестандартных. Основное значение практики — включение знаний в жизненный контекст. Применение и многократное повторение необходимо для формирования навыков.</a:t>
            </a:r>
          </a:p>
          <a:p>
            <a:pPr eaLnBrk="1" hangingPunct="1"/>
            <a:endParaRPr lang="ru-RU" altLang="ru-RU">
              <a:latin typeface="Calibri" panose="020F0502020204030204" pitchFamily="34" charset="0"/>
            </a:endParaRPr>
          </a:p>
          <a:p>
            <a:pPr algn="ctr" eaLnBrk="1" hangingPunct="1"/>
            <a:r>
              <a:rPr lang="ru-RU" altLang="ru-RU" sz="2000" b="1">
                <a:solidFill>
                  <a:srgbClr val="FF0000"/>
                </a:solidFill>
                <a:latin typeface="Calibri" panose="020F0502020204030204" pitchFamily="34" charset="0"/>
              </a:rPr>
              <a:t>Творчество</a:t>
            </a:r>
          </a:p>
          <a:p>
            <a:pPr eaLnBrk="1" hangingPunct="1"/>
            <a:r>
              <a:rPr lang="ru-RU" altLang="ru-RU">
                <a:latin typeface="Calibri" panose="020F0502020204030204" pitchFamily="34" charset="0"/>
              </a:rPr>
              <a:t>           Можно говорить, что человек полностью усвоил информацию, если он может преобразовывать и совершенствовать ее, создавать логически развивающиеся продолжения, заниматься исследовательской деятельностью, объяснять новые явления и искать наилучшие решения, исходя из конкретных данных.</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Прямоугольник 1"/>
          <p:cNvSpPr>
            <a:spLocks noChangeArrowheads="1"/>
          </p:cNvSpPr>
          <p:nvPr/>
        </p:nvSpPr>
        <p:spPr bwMode="auto">
          <a:xfrm>
            <a:off x="611188" y="692150"/>
            <a:ext cx="79930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Calibri" panose="020F0502020204030204" pitchFamily="34" charset="0"/>
              </a:rPr>
              <a:t>Используйте практические упражнения</a:t>
            </a:r>
          </a:p>
          <a:p>
            <a:pPr eaLnBrk="1" hangingPunct="1"/>
            <a:r>
              <a:rPr lang="ru-RU" altLang="ru-RU">
                <a:latin typeface="Calibri" panose="020F0502020204030204" pitchFamily="34" charset="0"/>
              </a:rPr>
              <a:t>       Упражнения способствуют воспроизведению информации из памяти. Задавайте ученику вопросы по новой теме, попросите его пересказать материал из курса знакомым, нарисовать или слепить его образ, привести пример из личного опыта. Эти навыки воспроизведения демонстрируют правильное понимание материала.</a:t>
            </a:r>
          </a:p>
          <a:p>
            <a:pPr eaLnBrk="1" hangingPunct="1"/>
            <a:r>
              <a:rPr lang="ru-RU" altLang="ru-RU">
                <a:latin typeface="Calibri" panose="020F0502020204030204" pitchFamily="34" charset="0"/>
              </a:rPr>
              <a:t>Например, человек изучил в курсе сферу опасных производственных объектов. Попросите его рассказать, какие он знает опасные предприятия в своем регионе и почему их называют опасными. Таким образом вы обращаетесь к личному опыту человека на основе новой информации</a:t>
            </a:r>
          </a:p>
        </p:txBody>
      </p:sp>
      <p:sp>
        <p:nvSpPr>
          <p:cNvPr id="99331" name="Прямоугольник 2"/>
          <p:cNvSpPr>
            <a:spLocks noChangeArrowheads="1"/>
          </p:cNvSpPr>
          <p:nvPr/>
        </p:nvSpPr>
        <p:spPr bwMode="auto">
          <a:xfrm>
            <a:off x="900113" y="4005263"/>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Calibri" panose="020F0502020204030204" pitchFamily="34" charset="0"/>
              </a:rPr>
              <a:t>Ставьте интересные цели</a:t>
            </a:r>
          </a:p>
          <a:p>
            <a:pPr eaLnBrk="1" hangingPunct="1"/>
            <a:r>
              <a:rPr lang="ru-RU" altLang="ru-RU">
                <a:latin typeface="Calibri" panose="020F0502020204030204" pitchFamily="34" charset="0"/>
              </a:rPr>
              <a:t>Извлеченные из памяти данные можно использовать для решения практических задач.</a:t>
            </a:r>
            <a:r>
              <a:rPr lang="ru-RU" altLang="ru-RU" i="1">
                <a:latin typeface="Calibri" panose="020F0502020204030204" pitchFamily="34" charset="0"/>
              </a:rPr>
              <a:t> </a:t>
            </a:r>
            <a:r>
              <a:rPr lang="ru-RU" altLang="ru-RU">
                <a:latin typeface="Calibri" panose="020F0502020204030204" pitchFamily="34" charset="0"/>
              </a:rPr>
              <a:t>Погружайте человека в ситуации, в которых нужно применить эти знания, давайте стандартные и нестандартные задачи.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Прямоугольник 1"/>
          <p:cNvSpPr>
            <a:spLocks noChangeArrowheads="1"/>
          </p:cNvSpPr>
          <p:nvPr/>
        </p:nvSpPr>
        <p:spPr bwMode="auto">
          <a:xfrm>
            <a:off x="827088" y="260350"/>
            <a:ext cx="6156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Calibri" panose="020F0502020204030204" pitchFamily="34" charset="0"/>
              </a:rPr>
              <a:t>Как ускорить формирование навыков в процессе обучения</a:t>
            </a:r>
          </a:p>
        </p:txBody>
      </p:sp>
      <p:sp>
        <p:nvSpPr>
          <p:cNvPr id="100355" name="Прямоугольник 4"/>
          <p:cNvSpPr>
            <a:spLocks noChangeArrowheads="1"/>
          </p:cNvSpPr>
          <p:nvPr/>
        </p:nvSpPr>
        <p:spPr bwMode="auto">
          <a:xfrm>
            <a:off x="684213" y="908050"/>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Термин «навык» произошел от славянского </a:t>
            </a:r>
            <a:r>
              <a:rPr lang="ru-RU" altLang="ru-RU" i="1">
                <a:latin typeface="Calibri" panose="020F0502020204030204" pitchFamily="34" charset="0"/>
              </a:rPr>
              <a:t>navyknǫti</a:t>
            </a:r>
            <a:r>
              <a:rPr lang="ru-RU" altLang="ru-RU">
                <a:latin typeface="Calibri" panose="020F0502020204030204" pitchFamily="34" charset="0"/>
              </a:rPr>
              <a:t> «привыкнуть, научиться». Это действие, которое выполняется автоматически, без осознания промежуточных этапов. </a:t>
            </a:r>
          </a:p>
        </p:txBody>
      </p:sp>
      <p:sp>
        <p:nvSpPr>
          <p:cNvPr id="100356" name="Прямоугольник 5"/>
          <p:cNvSpPr>
            <a:spLocks noChangeArrowheads="1"/>
          </p:cNvSpPr>
          <p:nvPr/>
        </p:nvSpPr>
        <p:spPr bwMode="auto">
          <a:xfrm>
            <a:off x="611188" y="2060575"/>
            <a:ext cx="7561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Привычки </a:t>
            </a:r>
            <a:r>
              <a:rPr lang="ru-RU" altLang="ru-RU">
                <a:latin typeface="Calibri" panose="020F0502020204030204" pitchFamily="34" charset="0"/>
              </a:rPr>
              <a:t>обычно относят к бытовой сфере (курение, кружка кофе каждое утро), а навыки — к профессиональной (коммуникабельность, как пример soft skills). Навыки приобретаются целенаправленно, а привычки чаще возникают сами по себе и от них бывает сложно избавиться.</a:t>
            </a:r>
          </a:p>
        </p:txBody>
      </p:sp>
      <p:sp>
        <p:nvSpPr>
          <p:cNvPr id="100357" name="Прямоугольник 9"/>
          <p:cNvSpPr>
            <a:spLocks noChangeArrowheads="1"/>
          </p:cNvSpPr>
          <p:nvPr/>
        </p:nvSpPr>
        <p:spPr bwMode="auto">
          <a:xfrm>
            <a:off x="684213" y="342900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Знания </a:t>
            </a:r>
            <a:r>
              <a:rPr lang="ru-RU" altLang="ru-RU">
                <a:latin typeface="Calibri" panose="020F0502020204030204" pitchFamily="34" charset="0"/>
              </a:rPr>
              <a:t>— это сведения о предметах и процессах. Информация, которой человек владеет на теоретическом уровне. Наличие этих знаний не означает, что человек может применить их на практике. </a:t>
            </a:r>
            <a:r>
              <a:rPr lang="ru-RU" altLang="ru-RU">
                <a:latin typeface="Calibri" panose="020F0502020204030204" pitchFamily="34" charset="0"/>
                <a:hlinkClick r:id="rId2"/>
              </a:rPr>
              <a:t>Усвоение знаний</a:t>
            </a:r>
            <a:r>
              <a:rPr lang="ru-RU" altLang="ru-RU">
                <a:latin typeface="Calibri" panose="020F0502020204030204" pitchFamily="34" charset="0"/>
              </a:rPr>
              <a:t> — один из первых этапов формирования навыка.</a:t>
            </a:r>
          </a:p>
        </p:txBody>
      </p:sp>
      <p:sp>
        <p:nvSpPr>
          <p:cNvPr id="100358" name="Прямоугольник 10"/>
          <p:cNvSpPr>
            <a:spLocks noChangeArrowheads="1"/>
          </p:cNvSpPr>
          <p:nvPr/>
        </p:nvSpPr>
        <p:spPr bwMode="auto">
          <a:xfrm>
            <a:off x="684213" y="5013325"/>
            <a:ext cx="755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Умение </a:t>
            </a:r>
            <a:r>
              <a:rPr lang="ru-RU" altLang="ru-RU">
                <a:latin typeface="Calibri" panose="020F0502020204030204" pitchFamily="34" charset="0"/>
              </a:rPr>
              <a:t>означает осмысленное применение теоретических знаний и практических навыков в новых условиях, требующих разнообразных приемов выполнения. То есть навык — это неотъемлемая часть умения.</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Прямоугольник 1"/>
          <p:cNvSpPr>
            <a:spLocks noChangeArrowheads="1"/>
          </p:cNvSpPr>
          <p:nvPr/>
        </p:nvSpPr>
        <p:spPr bwMode="auto">
          <a:xfrm>
            <a:off x="2627313" y="692150"/>
            <a:ext cx="319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Этапы формирования навыка</a:t>
            </a:r>
          </a:p>
        </p:txBody>
      </p:sp>
      <p:sp>
        <p:nvSpPr>
          <p:cNvPr id="101379" name="Прямоугольник 2"/>
          <p:cNvSpPr>
            <a:spLocks noChangeArrowheads="1"/>
          </p:cNvSpPr>
          <p:nvPr/>
        </p:nvSpPr>
        <p:spPr bwMode="auto">
          <a:xfrm>
            <a:off x="539750" y="1125538"/>
            <a:ext cx="75612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Calibri" panose="020F0502020204030204" pitchFamily="34" charset="0"/>
              </a:rPr>
              <a:t>Навык формируется в результате специальных упражнений — целенаправленных и систематических повторений действий. Обязательным условием для формирования навыка является интерес и мотивация человека к обучению. Если он понимает, зачем ему этот навык и как его применить, следующие этапы развития навыка пройдут быстрее</a:t>
            </a:r>
          </a:p>
        </p:txBody>
      </p:sp>
      <p:sp>
        <p:nvSpPr>
          <p:cNvPr id="101380" name="Прямоугольник 3"/>
          <p:cNvSpPr>
            <a:spLocks noChangeArrowheads="1"/>
          </p:cNvSpPr>
          <p:nvPr/>
        </p:nvSpPr>
        <p:spPr bwMode="auto">
          <a:xfrm>
            <a:off x="3348038" y="2781300"/>
            <a:ext cx="2035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Предварительный</a:t>
            </a:r>
          </a:p>
        </p:txBody>
      </p:sp>
      <p:sp>
        <p:nvSpPr>
          <p:cNvPr id="101381" name="Прямоугольник 4"/>
          <p:cNvSpPr>
            <a:spLocks noChangeArrowheads="1"/>
          </p:cNvSpPr>
          <p:nvPr/>
        </p:nvSpPr>
        <p:spPr bwMode="auto">
          <a:xfrm>
            <a:off x="3419475" y="3213100"/>
            <a:ext cx="172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Аналитический</a:t>
            </a:r>
          </a:p>
        </p:txBody>
      </p:sp>
      <p:sp>
        <p:nvSpPr>
          <p:cNvPr id="101382" name="Прямоугольник 5"/>
          <p:cNvSpPr>
            <a:spLocks noChangeArrowheads="1"/>
          </p:cNvSpPr>
          <p:nvPr/>
        </p:nvSpPr>
        <p:spPr bwMode="auto">
          <a:xfrm>
            <a:off x="3563938" y="3716338"/>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Синтетический</a:t>
            </a:r>
          </a:p>
        </p:txBody>
      </p:sp>
      <p:sp>
        <p:nvSpPr>
          <p:cNvPr id="101383" name="Прямоугольник 6"/>
          <p:cNvSpPr>
            <a:spLocks noChangeArrowheads="1"/>
          </p:cNvSpPr>
          <p:nvPr/>
        </p:nvSpPr>
        <p:spPr bwMode="auto">
          <a:xfrm>
            <a:off x="3492500" y="4221163"/>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Calibri" panose="020F0502020204030204" pitchFamily="34" charset="0"/>
              </a:rPr>
              <a:t>Автоматический</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Прямоугольник 1"/>
          <p:cNvSpPr>
            <a:spLocks noChangeArrowheads="1"/>
          </p:cNvSpPr>
          <p:nvPr/>
        </p:nvSpPr>
        <p:spPr bwMode="auto">
          <a:xfrm>
            <a:off x="250825" y="333375"/>
            <a:ext cx="864235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Calibri" panose="020F0502020204030204" pitchFamily="34" charset="0"/>
              </a:rPr>
              <a:t>Предварительный</a:t>
            </a:r>
          </a:p>
          <a:p>
            <a:pPr eaLnBrk="1" hangingPunct="1"/>
            <a:r>
              <a:rPr lang="ru-RU" altLang="ru-RU">
                <a:latin typeface="Calibri" panose="020F0502020204030204" pitchFamily="34" charset="0"/>
              </a:rPr>
              <a:t>На этом этапе человек хорошо понимает зачем ему навык, но плохо осознает способы его выполнения. Важно ознакомить его с приемами выполнения действий — рассказать и показать правильный алгоритм. Например, если строитель хочет научиться класть кирпич, ему сначала нужно изучить как это делать и понаблюдать за другими строителями. После этого он может выполнять пробные, ориентировочные движения, возможно допуская при этом грубые ошибки. </a:t>
            </a:r>
          </a:p>
        </p:txBody>
      </p:sp>
      <p:sp>
        <p:nvSpPr>
          <p:cNvPr id="102403" name="Прямоугольник 2"/>
          <p:cNvSpPr>
            <a:spLocks noChangeArrowheads="1"/>
          </p:cNvSpPr>
          <p:nvPr/>
        </p:nvSpPr>
        <p:spPr bwMode="auto">
          <a:xfrm>
            <a:off x="323850" y="2420938"/>
            <a:ext cx="85693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Calibri" panose="020F0502020204030204" pitchFamily="34" charset="0"/>
              </a:rPr>
              <a:t>Аналитический</a:t>
            </a:r>
          </a:p>
          <a:p>
            <a:pPr eaLnBrk="1" hangingPunct="1"/>
            <a:r>
              <a:rPr lang="ru-RU" altLang="ru-RU">
                <a:latin typeface="Calibri" panose="020F0502020204030204" pitchFamily="34" charset="0"/>
              </a:rPr>
              <a:t>На основе полученной информации человек должен хорошо освоить отдельные элементы действий. Например, когда ребенка учат читать, ему сначала показывают буквы, потом учат читать по слогам, а затем по словам. Когда человек учится совершать новое действие, он выполняет все промежуточные шаги осознанно. Он хорошо знает как выполнять все действия, но может выполнять их неточно или с задержками.</a:t>
            </a:r>
          </a:p>
        </p:txBody>
      </p:sp>
      <p:sp>
        <p:nvSpPr>
          <p:cNvPr id="102404" name="Прямоугольник 7"/>
          <p:cNvSpPr>
            <a:spLocks noChangeArrowheads="1"/>
          </p:cNvSpPr>
          <p:nvPr/>
        </p:nvSpPr>
        <p:spPr bwMode="auto">
          <a:xfrm>
            <a:off x="323850" y="4437063"/>
            <a:ext cx="79200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a:latin typeface="Calibri" panose="020F0502020204030204" pitchFamily="34" charset="0"/>
              </a:rPr>
              <a:t>Синтетический</a:t>
            </a:r>
          </a:p>
          <a:p>
            <a:pPr eaLnBrk="1" hangingPunct="1"/>
            <a:r>
              <a:rPr lang="ru-RU" altLang="ru-RU">
                <a:latin typeface="Calibri" panose="020F0502020204030204" pitchFamily="34" charset="0"/>
              </a:rPr>
              <a:t>Отдельные действия объединяются в единое целое, сокращается время их выполнения. Образуется симбиоз теоретических знаний и практики. Человек формирует в голове четкое представление о действии, и может осознанно им пользоваться. Некоторые шаги начинают выполняться автоматически, без сознательного контроля. Этот этап еще называют осознанной компетентностью</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088" y="765175"/>
            <a:ext cx="7489825" cy="5078413"/>
          </a:xfrm>
          <a:prstGeom prst="rect">
            <a:avLst/>
          </a:prstGeom>
        </p:spPr>
        <p:txBody>
          <a:bodyPr>
            <a:spAutoFit/>
          </a:bodyPr>
          <a:lstStyle/>
          <a:p>
            <a:pPr algn="ctr" fontAlgn="auto">
              <a:spcBef>
                <a:spcPts val="0"/>
              </a:spcBef>
              <a:spcAft>
                <a:spcPts val="0"/>
              </a:spcAft>
              <a:defRPr/>
            </a:pPr>
            <a:r>
              <a:rPr lang="ru-RU" b="1" dirty="0">
                <a:latin typeface="+mn-lt"/>
                <a:cs typeface="+mn-cs"/>
              </a:rPr>
              <a:t>Автоматический</a:t>
            </a:r>
          </a:p>
          <a:p>
            <a:pPr fontAlgn="auto">
              <a:spcBef>
                <a:spcPts val="0"/>
              </a:spcBef>
              <a:spcAft>
                <a:spcPts val="0"/>
              </a:spcAft>
              <a:defRPr/>
            </a:pPr>
            <a:r>
              <a:rPr lang="ru-RU" dirty="0">
                <a:latin typeface="+mn-lt"/>
                <a:cs typeface="+mn-cs"/>
              </a:rPr>
              <a:t>Закрепленный навык не требует контроля, он полностью выполняется неосознанно. Сигналом к тому, что навык сформирован, считается автоматическое выполнение действия без предварительного анализа. Этот этап называют неосознанной компетентностью. Признаки сформированного навыка:</a:t>
            </a:r>
          </a:p>
          <a:p>
            <a:pPr marL="285750" indent="-285750" fontAlgn="auto">
              <a:spcBef>
                <a:spcPts val="0"/>
              </a:spcBef>
              <a:spcAft>
                <a:spcPts val="0"/>
              </a:spcAft>
              <a:buFont typeface="Wingdings" panose="05000000000000000000" pitchFamily="2" charset="2"/>
              <a:buChar char="v"/>
              <a:defRPr/>
            </a:pPr>
            <a:r>
              <a:rPr lang="ru-RU" dirty="0">
                <a:latin typeface="+mn-lt"/>
                <a:cs typeface="+mn-cs"/>
              </a:rPr>
              <a:t>Элементарные движения объединяются в целостное действие</a:t>
            </a:r>
          </a:p>
          <a:p>
            <a:pPr marL="285750" indent="-285750" fontAlgn="auto">
              <a:spcBef>
                <a:spcPts val="0"/>
              </a:spcBef>
              <a:spcAft>
                <a:spcPts val="0"/>
              </a:spcAft>
              <a:buFont typeface="Wingdings" panose="05000000000000000000" pitchFamily="2" charset="2"/>
              <a:buChar char="v"/>
              <a:defRPr/>
            </a:pPr>
            <a:r>
              <a:rPr lang="ru-RU" dirty="0">
                <a:latin typeface="+mn-lt"/>
                <a:cs typeface="+mn-cs"/>
              </a:rPr>
              <a:t>Устраняются лишние движения и уменьшается напряженность</a:t>
            </a:r>
          </a:p>
          <a:p>
            <a:pPr marL="285750" indent="-285750" fontAlgn="auto">
              <a:spcBef>
                <a:spcPts val="0"/>
              </a:spcBef>
              <a:spcAft>
                <a:spcPts val="0"/>
              </a:spcAft>
              <a:buFont typeface="Wingdings" panose="05000000000000000000" pitchFamily="2" charset="2"/>
              <a:buChar char="v"/>
              <a:defRPr/>
            </a:pPr>
            <a:r>
              <a:rPr lang="ru-RU" dirty="0">
                <a:latin typeface="+mn-lt"/>
                <a:cs typeface="+mn-cs"/>
              </a:rPr>
              <a:t>Внимание переносится с процесса выполнения действия на результат</a:t>
            </a:r>
          </a:p>
          <a:p>
            <a:pPr marL="285750" indent="-285750" fontAlgn="auto">
              <a:spcBef>
                <a:spcPts val="0"/>
              </a:spcBef>
              <a:spcAft>
                <a:spcPts val="0"/>
              </a:spcAft>
              <a:buFont typeface="Wingdings" panose="05000000000000000000" pitchFamily="2" charset="2"/>
              <a:buChar char="v"/>
              <a:defRPr/>
            </a:pPr>
            <a:r>
              <a:rPr lang="ru-RU" dirty="0">
                <a:latin typeface="+mn-lt"/>
                <a:cs typeface="+mn-cs"/>
              </a:rPr>
              <a:t>Появляется ритмичность действий, которая снижает усталость</a:t>
            </a:r>
          </a:p>
          <a:p>
            <a:pPr marL="285750" indent="-285750" fontAlgn="auto">
              <a:spcBef>
                <a:spcPts val="0"/>
              </a:spcBef>
              <a:spcAft>
                <a:spcPts val="0"/>
              </a:spcAft>
              <a:buFont typeface="Wingdings" panose="05000000000000000000" pitchFamily="2" charset="2"/>
              <a:buChar char="v"/>
              <a:defRPr/>
            </a:pPr>
            <a:r>
              <a:rPr lang="ru-RU" dirty="0">
                <a:latin typeface="+mn-lt"/>
                <a:cs typeface="+mn-cs"/>
              </a:rPr>
              <a:t>Человек может регулировать темп работы — замедлять или ускорять</a:t>
            </a:r>
          </a:p>
          <a:p>
            <a:pPr fontAlgn="auto">
              <a:spcBef>
                <a:spcPts val="0"/>
              </a:spcBef>
              <a:spcAft>
                <a:spcPts val="0"/>
              </a:spcAft>
              <a:defRPr/>
            </a:pPr>
            <a:endParaRPr lang="ru-RU" dirty="0">
              <a:latin typeface="+mn-lt"/>
              <a:cs typeface="+mn-cs"/>
            </a:endParaRPr>
          </a:p>
          <a:p>
            <a:pPr fontAlgn="auto">
              <a:spcBef>
                <a:spcPts val="0"/>
              </a:spcBef>
              <a:spcAft>
                <a:spcPts val="0"/>
              </a:spcAft>
              <a:defRPr/>
            </a:pPr>
            <a:r>
              <a:rPr lang="ru-RU" dirty="0">
                <a:latin typeface="+mn-lt"/>
                <a:cs typeface="+mn-cs"/>
              </a:rPr>
              <a:t>     Когда навык сформирован, он включается в состав более сложного понятия — умения. Это навык, который выполняется с определенным качеством в меняющихся условиях. Чтобы сформировалось умение, нужно постепенно повышать сложность задач и варьировать условия деятельности. Высший уровень умения — мастерство, когда человек быстро и качественно выполняет сложную работу.</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TotalTime>
  <Words>12111</Words>
  <Application>Microsoft Office PowerPoint</Application>
  <PresentationFormat>Экран (4:3)</PresentationFormat>
  <Paragraphs>1262</Paragraphs>
  <Slides>133</Slides>
  <Notes>2</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1</vt:i4>
      </vt:variant>
      <vt:variant>
        <vt:lpstr>Заголовки слайдов</vt:lpstr>
      </vt:variant>
      <vt:variant>
        <vt:i4>133</vt:i4>
      </vt:variant>
    </vt:vector>
  </HeadingPairs>
  <TitlesOfParts>
    <vt:vector size="146" baseType="lpstr">
      <vt:lpstr>Arial</vt:lpstr>
      <vt:lpstr>Calibri</vt:lpstr>
      <vt:lpstr>Constantia</vt:lpstr>
      <vt:lpstr>Times New Roman</vt:lpstr>
      <vt:lpstr>Wingdings</vt:lpstr>
      <vt:lpstr>Wingdings 2</vt:lpstr>
      <vt:lpstr>Century Gothic</vt:lpstr>
      <vt:lpstr>Comic Sans MS</vt:lpstr>
      <vt:lpstr>Arial Narrow</vt:lpstr>
      <vt:lpstr>Franklin Gothic Book</vt:lpstr>
      <vt:lpstr>Franklin Gothic Heavy</vt:lpstr>
      <vt:lpstr>Тема Office</vt:lpstr>
      <vt:lpstr>Диаграмма Microsoft Office Excel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общения</vt:lpstr>
      <vt:lpstr>Коммуникативная сторона</vt:lpstr>
      <vt:lpstr>Презентация PowerPoint</vt:lpstr>
      <vt:lpstr>Презентация PowerPoint</vt:lpstr>
      <vt:lpstr>Презентация PowerPoint</vt:lpstr>
      <vt:lpstr>Презентация PowerPoint</vt:lpstr>
      <vt:lpstr>Презентация PowerPoint</vt:lpstr>
      <vt:lpstr>Интерактивная сторона</vt:lpstr>
      <vt:lpstr>Презентация PowerPoint</vt:lpstr>
      <vt:lpstr>Варианты фраз  манипулятора</vt:lpstr>
      <vt:lpstr>Презентация PowerPoint</vt:lpstr>
      <vt:lpstr>Презентация PowerPoint</vt:lpstr>
      <vt:lpstr>Презентация PowerPoint</vt:lpstr>
      <vt:lpstr>Презентация PowerPoint</vt:lpstr>
      <vt:lpstr>Презентация PowerPoint</vt:lpstr>
      <vt:lpstr> Конфликт</vt:lpstr>
      <vt:lpstr>Презентация PowerPoint</vt:lpstr>
      <vt:lpstr>Причины межличностных конфликтов</vt:lpstr>
      <vt:lpstr>Причины конфликтов между личностью и группой  </vt:lpstr>
      <vt:lpstr>Причины межгрупповых конфликтов </vt:lpstr>
      <vt:lpstr>Презентация PowerPoint</vt:lpstr>
      <vt:lpstr>Презентация PowerPoint</vt:lpstr>
      <vt:lpstr>Презентация PowerPoint</vt:lpstr>
      <vt:lpstr> Трансактный анализ</vt:lpstr>
      <vt:lpstr>Презентация PowerPoint</vt:lpstr>
      <vt:lpstr>Параллельная трансакция</vt:lpstr>
      <vt:lpstr>Перекрёстная трансакция</vt:lpstr>
      <vt:lpstr>Скрытая трансакция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26каб</dc:creator>
  <cp:lastModifiedBy>Бородко Михаил г.Н.Новгород</cp:lastModifiedBy>
  <cp:revision>124</cp:revision>
  <dcterms:created xsi:type="dcterms:W3CDTF">2022-10-13T11:42:59Z</dcterms:created>
  <dcterms:modified xsi:type="dcterms:W3CDTF">2024-03-12T06:35:38Z</dcterms:modified>
</cp:coreProperties>
</file>