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56" r:id="rId4"/>
    <p:sldId id="258" r:id="rId5"/>
    <p:sldId id="259" r:id="rId6"/>
    <p:sldId id="260" r:id="rId7"/>
    <p:sldId id="267" r:id="rId8"/>
    <p:sldId id="266" r:id="rId9"/>
    <p:sldId id="261" r:id="rId10"/>
    <p:sldId id="263" r:id="rId11"/>
    <p:sldId id="269" r:id="rId12"/>
    <p:sldId id="271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60648"/>
            <a:ext cx="8136904" cy="11521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Педагогическое мастерство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7531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771800" y="5805264"/>
            <a:ext cx="380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i="1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Преподаватель Горбатова Е.В. 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139952" y="4797152"/>
            <a:ext cx="4896544" cy="194421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260648"/>
            <a:ext cx="412164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smtClean="0"/>
              <a:t>Самовоспитание</a:t>
            </a:r>
            <a:endParaRPr lang="ru-RU" sz="4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229200"/>
            <a:ext cx="23762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самоизучение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84984"/>
            <a:ext cx="23762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самопознание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23762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самооценка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412776"/>
            <a:ext cx="257198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целеполагание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645024"/>
            <a:ext cx="252761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самоконтроль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2852936"/>
            <a:ext cx="25322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 smtClean="0"/>
              <a:t>программа действий </a:t>
            </a:r>
          </a:p>
          <a:p>
            <a:pPr algn="ctr"/>
            <a:r>
              <a:rPr lang="ru-RU" sz="2000" dirty="0" smtClean="0"/>
              <a:t>самовоспитания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4365104"/>
            <a:ext cx="28803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специфические методы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503548" y="4257092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4869160"/>
            <a:ext cx="2267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самоубеждение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517232"/>
            <a:ext cx="197971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самовнушение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236296" y="6093296"/>
            <a:ext cx="14343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самоприказ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5517232"/>
            <a:ext cx="187397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самоободрение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3968" y="6093296"/>
            <a:ext cx="267220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419872" y="1556792"/>
            <a:ext cx="14401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876256" y="206084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876256" y="3645024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3923928" y="2276872"/>
            <a:ext cx="288032" cy="978408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20315502">
            <a:off x="4634673" y="2748106"/>
            <a:ext cx="1440160" cy="22107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5364088" y="3789040"/>
            <a:ext cx="1224136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8674118">
            <a:off x="1582590" y="4388798"/>
            <a:ext cx="1152128" cy="24010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719572" y="2456892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2066249">
            <a:off x="1686723" y="2753206"/>
            <a:ext cx="1492570" cy="25050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4869160"/>
            <a:ext cx="23042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самопринуждение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712968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Самоизучение</a:t>
            </a:r>
          </a:p>
          <a:p>
            <a:r>
              <a:rPr lang="ru-RU" dirty="0" smtClean="0"/>
              <a:t>- комплексный процесс осознания своих успехов и неудач, оценки своих поступков, анализа своих психических состояний, переживаний.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653136"/>
            <a:ext cx="878497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  <a:cs typeface="Arial" charset="0"/>
              </a:rPr>
              <a:t>Самоанализ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самооценка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Самооценка формируется путем сравнения себя с другими людьми и путем сопоставления уровня своих притязаний с результатами своей деятельности. </a:t>
            </a:r>
            <a:r>
              <a:rPr lang="ru-RU" i="1" dirty="0" smtClean="0"/>
              <a:t>Адекватная</a:t>
            </a:r>
            <a:r>
              <a:rPr lang="ru-RU" dirty="0" smtClean="0"/>
              <a:t> самооценка позволяет правильно сформулировать цели самовоспитания. </a:t>
            </a:r>
            <a:r>
              <a:rPr lang="ru-RU" i="1" dirty="0" smtClean="0"/>
              <a:t>Заниженная </a:t>
            </a:r>
            <a:r>
              <a:rPr lang="ru-RU" dirty="0" smtClean="0"/>
              <a:t>самооценка заставляет человека находить в каждом деле непреодолимые препятствия, терять уверенность в себе, ему становится труднее работать, сложнее контактировать с коллегами, устанавливать контакты с людьми. </a:t>
            </a: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1556792"/>
            <a:ext cx="8424936" cy="8617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Самопознание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изучение и оценка своих личностных особенностей (интересов, склонностей, характера и т.д.), типологических свойств нервной системы в процессе самонаблюдения и использования методов диагностики.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996952"/>
            <a:ext cx="1944216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Arial" charset="0"/>
                <a:cs typeface="Arial" charset="0"/>
              </a:rPr>
              <a:t>Самовосприятие</a:t>
            </a:r>
            <a:endParaRPr lang="ru-RU" sz="1600" b="1" dirty="0" smtClean="0">
              <a:latin typeface="Arial" charset="0"/>
              <a:cs typeface="Arial" charset="0"/>
            </a:endParaRPr>
          </a:p>
          <a:p>
            <a:r>
              <a:rPr lang="ru-RU" dirty="0" smtClean="0"/>
              <a:t>отслеживание собственного</a:t>
            </a:r>
          </a:p>
          <a:p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924944"/>
            <a:ext cx="4392488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Интроспекция</a:t>
            </a:r>
            <a:r>
              <a:rPr lang="ru-RU" dirty="0" smtClean="0"/>
              <a:t> или </a:t>
            </a:r>
            <a:r>
              <a:rPr lang="ru-RU" b="1" dirty="0" smtClean="0"/>
              <a:t>самонаблюдение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(от лат. </a:t>
            </a:r>
            <a:r>
              <a:rPr lang="ru-RU" dirty="0" err="1" smtClean="0"/>
              <a:t>introspecto</a:t>
            </a:r>
            <a:r>
              <a:rPr lang="ru-RU" dirty="0" smtClean="0"/>
              <a:t> — смотрю внутрь) наблюдение собственных психических процессов без использования </a:t>
            </a:r>
          </a:p>
          <a:p>
            <a:r>
              <a:rPr lang="ru-RU" dirty="0" smtClean="0"/>
              <a:t>каких-либо инструментов или эталонов.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121008" y="2583848"/>
            <a:ext cx="432048" cy="25014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733035">
            <a:off x="6815278" y="2573231"/>
            <a:ext cx="533898" cy="25506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132576" y="1276136"/>
            <a:ext cx="429866" cy="27109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2996952"/>
            <a:ext cx="208823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Arial" charset="0"/>
                <a:cs typeface="Arial" charset="0"/>
              </a:rPr>
              <a:t>Самодиагностика</a:t>
            </a:r>
          </a:p>
          <a:p>
            <a:r>
              <a:rPr lang="ru-RU" sz="1600" dirty="0" smtClean="0">
                <a:latin typeface="Arial" charset="0"/>
                <a:cs typeface="Arial" charset="0"/>
              </a:rPr>
              <a:t>с использованием различных методик</a:t>
            </a:r>
            <a:endParaRPr lang="ru-RU" sz="1600" b="1" dirty="0" smtClean="0">
              <a:latin typeface="Arial" charset="0"/>
              <a:cs typeface="Arial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7624571">
            <a:off x="1689051" y="2648984"/>
            <a:ext cx="515790" cy="25014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157012" y="4420052"/>
            <a:ext cx="360040" cy="25014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27280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Знание этих качеств позволяет с учетом собственной работоспособности, уравновешенности, эмоциональной стабильности построить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программу саморазвития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формулировать личностно – значимые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саморазвития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1600" y="2348880"/>
            <a:ext cx="73448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Самоконтроль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это осознание и оценка субъектом собственных действий, психических процессов и состояний, результатов продвижения в саморазвитии.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71600" y="3737938"/>
            <a:ext cx="72008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реализации программы саморазвития используются специфические методы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самоубеждение,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самопринуждение,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самовнушение,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самоприказ,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самоободрение,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 Самоубеждение </a:t>
            </a:r>
            <a:r>
              <a:rPr lang="ru-RU" dirty="0" smtClean="0"/>
              <a:t>применяется, когда человек знает, как надо вести себя, чего он хочется достичь, но у него недостаточно силы воли, чтобы реализовать себя в определенной ситуации. </a:t>
            </a:r>
          </a:p>
          <a:p>
            <a:r>
              <a:rPr lang="ru-RU" dirty="0" smtClean="0"/>
              <a:t>       Поэтому, приняв решение, он подкрепляет его убедительными </a:t>
            </a:r>
            <a:r>
              <a:rPr lang="ru-RU" i="1" dirty="0" smtClean="0"/>
              <a:t>рациональными</a:t>
            </a:r>
            <a:r>
              <a:rPr lang="ru-RU" dirty="0" smtClean="0"/>
              <a:t> аргументами: выбирает притягательную для себя цель и пути ее реализации, рисует в своем воображении перспективы саморазвития, будущий успех и его положительный последствия 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780928"/>
            <a:ext cx="8208912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   Самовнушение, </a:t>
            </a:r>
            <a:r>
              <a:rPr lang="ru-RU" dirty="0" smtClean="0"/>
              <a:t>или другими словами самогипноз, помогает владеть собой в самых трудных ситуациях. </a:t>
            </a:r>
          </a:p>
          <a:p>
            <a:r>
              <a:rPr lang="ru-RU" dirty="0" smtClean="0"/>
              <a:t>         Самовнушение достигается путем словесных инструкций, мысленного воспроизводства определенных ситуаций, связанных с достижением поставленных целей. </a:t>
            </a:r>
          </a:p>
          <a:p>
            <a:r>
              <a:rPr lang="ru-RU" dirty="0" smtClean="0"/>
              <a:t>         Самовнушение может быть применено в процессе самовоспитания любых качеств личности. В течение нескольких недель, а иногда и месяцев с целью изменения поведения в требуемую сторону по много раз в день произносится заранее подготовленная фраза: «Я ни при каких обстоятельствах не буду повышать голос!», «Меня не выведут из себя никакие замечания окружающих!» и делается это повторение заученных формул до тех пор, пока уверенность становится непоколебимой, не останется ни тени сомнений в возможности справиться с собой, вести себя в соответствии с самовнушением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   Самоприказ - </a:t>
            </a:r>
            <a:r>
              <a:rPr lang="ru-RU" dirty="0" smtClean="0"/>
              <a:t>это волевое усилие, предполагающее мобилизацию всех душевных сил человека в значимой для человека экстремальной или просто сложной ситуации.       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3429000"/>
            <a:ext cx="8568952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Самоободрение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- способность «оглянуться назад», вспомнить о своих успехах в аналогичном положении. Прошлые успехи напоминают человеку о его возможностях, о скрытых резервах в духовной, интеллектуальной, волевой сферах и вселяют уверенность в своих силах. Ободряя себя, надо не бороться со своими недостатками, а изменять свое отношение к ним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(например, 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тноситься к длинному                                 носу,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оттопыренным ушам, низкому росту с юмором). </a:t>
            </a:r>
          </a:p>
          <a:p>
            <a:pPr marL="0" marR="0" lvl="0" indent="4572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«У меня самые красивые уши в мире», улыбаясь, </a:t>
            </a:r>
          </a:p>
          <a:p>
            <a:pPr marL="0" marR="0" lvl="0" indent="4572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говорил Сократ. «Назначение ушей воспринимать звуки.</a:t>
            </a:r>
          </a:p>
          <a:p>
            <a:pPr marL="0" marR="0" lvl="0" indent="45720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Моя огромная ушная раковина позволяет</a:t>
            </a:r>
          </a:p>
          <a:p>
            <a:pPr marL="0" marR="0" lvl="0" indent="45720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делать это наиболее эффективно».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97152"/>
            <a:ext cx="1867669" cy="194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2135169" cy="19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220486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Так, немецкий король Генрих IV, трус с детских лет, идя в бой приказывал</a:t>
            </a:r>
            <a:r>
              <a:rPr lang="ru-RU" b="1" i="1" dirty="0" smtClean="0"/>
              <a:t>: «Вперед, трусливое тело! Вперед, трусливая сволочь!». </a:t>
            </a:r>
            <a:r>
              <a:rPr lang="ru-RU" i="1" dirty="0" smtClean="0"/>
              <a:t>С этими словами он шел впереди своих войск и своим примером вдохновлял их.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105273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Чаще всего это короткое, отрывистое распоряжение,    сделанное самому себе,помогающее сдерживать проявление собственных эмоций. Например: «Разговаривать спокойно!», </a:t>
            </a:r>
          </a:p>
          <a:p>
            <a:r>
              <a:rPr lang="ru-RU" dirty="0" smtClean="0"/>
              <a:t>  «Не поддаваться на провокацию!».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941168"/>
            <a:ext cx="828092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 Аутогенная тренировка </a:t>
            </a:r>
          </a:p>
          <a:p>
            <a:r>
              <a:rPr lang="ru-RU" dirty="0" smtClean="0"/>
              <a:t>– метод, благодаря которому происходит мышечная релаксация, самовнушение, концентрация внимания, умение контролировать непроизвольную умственную активность с целью повышения эффективности значимой для человека деятельности.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8424936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Самопринуждение и </a:t>
            </a:r>
            <a:r>
              <a:rPr lang="ru-RU" b="1" dirty="0" err="1" smtClean="0"/>
              <a:t>самокорректировка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умение контролировать свои действия и поступки.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dirty="0" err="1" smtClean="0"/>
              <a:t>Самокорректировка</a:t>
            </a:r>
            <a:r>
              <a:rPr lang="ru-RU" dirty="0" smtClean="0"/>
              <a:t> дает возможность держать себя в руках, быстро успокаиваться в сложных ситуациях. </a:t>
            </a:r>
          </a:p>
          <a:p>
            <a:r>
              <a:rPr lang="ru-RU" dirty="0" smtClean="0"/>
              <a:t>      История богата примерами </a:t>
            </a:r>
            <a:r>
              <a:rPr lang="ru-RU" dirty="0" err="1" smtClean="0"/>
              <a:t>самокорректировки</a:t>
            </a:r>
            <a:r>
              <a:rPr lang="ru-RU" dirty="0" smtClean="0"/>
              <a:t>, помогающими выдающемуся человеку четко выполнять намеченную жизненную программу.</a:t>
            </a:r>
            <a:br>
              <a:rPr lang="ru-RU" dirty="0" smtClean="0"/>
            </a:br>
            <a:r>
              <a:rPr lang="ru-RU" dirty="0" smtClean="0"/>
              <a:t>     Всю жизнь упорно и настойчиво корректировал свое поведение Л. Н. Толстой. В дневнике он отмечает свои недостатки</a:t>
            </a:r>
            <a:r>
              <a:rPr lang="ru-RU" i="1" dirty="0" smtClean="0"/>
              <a:t>: «Неосновательность (под этим я разумею: нерешительность, непостоянство и непоследовательность); неприятный тяжелый характер, раздражительность, излишнее самолюбование, тщеславие; привычка к праздности» </a:t>
            </a:r>
            <a:r>
              <a:rPr lang="ru-RU" dirty="0" smtClean="0"/>
              <a:t>и намечает пути исправления своих недостатков. Самое трудное, по его мнению, — подчинить контролю движение собственной мысли.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835292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429309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профессиональных способностей педагога</a:t>
            </a:r>
            <a:endParaRPr lang="ru-RU" sz="32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83423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764705"/>
            <a:ext cx="8352928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597874"/>
            <a:ext cx="8892480" cy="61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отбор содержания и методов обучения, доступное изложение учебного                  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материала;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целесообразное общение, контакт с учащимися;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Перцептивные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наблюдательность по отношению к учащимся, проникновении в их внутреннее                     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состояние, понимание возрастных и индивидуальных способностей учащихся;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позволяют чувствовать, управлять своими эмоциями, владеть собой;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Экспрессивные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позволяют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наилучшую эмоционально-выразительную форму   </a:t>
            </a: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изложения;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Организаторские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обеспечивают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и дисциплину в аудитории;</a:t>
            </a: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Суггестивные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к внушению, сильному эмоционально-волевому влиянию на </a:t>
            </a:r>
          </a:p>
          <a:p>
            <a:pPr lv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Прогностические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способность намечать перспективы;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импровизация, способность к творчеству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Интуиция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способность предвидеть;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Эмпатия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способность к сопереживанию;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Научно-познавательные или академические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связанны с усвоением новых знаний,       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приобретением умений, навыков, желанием трудиться творчески, экспериментировать, </a:t>
            </a:r>
          </a:p>
          <a:p>
            <a:pPr marL="0" marR="0" lvl="0" indent="0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5397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систематически изучать литературу и передовой педагогический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опыт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663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Профессиональные способности педагога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4716016" y="980728"/>
            <a:ext cx="4320480" cy="576064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79512" y="980728"/>
            <a:ext cx="4392488" cy="5760640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23728" y="260648"/>
            <a:ext cx="4746029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Педагогическое мастерство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7544" y="1196752"/>
            <a:ext cx="3672408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Духовно-нравственная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 интеллектуальная готовность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 творческому осмыслению социокультурных ценностей общества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860032" y="1196752"/>
            <a:ext cx="3384376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Теоретическая и практическая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готовность к творческому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применению потенциала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профессиональной деятельности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699792" y="692696"/>
            <a:ext cx="986408" cy="43204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364088" y="692696"/>
            <a:ext cx="1008112" cy="43204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51520" y="2708920"/>
            <a:ext cx="223224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Ценностные ориентации и приоритеты педагога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699792" y="2708920"/>
            <a:ext cx="151216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Культура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педагога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932040" y="2708920"/>
            <a:ext cx="1497136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Общие знания,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умения, навыки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732240" y="2708920"/>
            <a:ext cx="2232248" cy="93610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Профессионально- значимые психофизиологические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 свойства личности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508104" y="4077072"/>
            <a:ext cx="2286000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Профессиональные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знания, умения, навыки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932040" y="5373216"/>
            <a:ext cx="1872208" cy="93610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профессиональные знания, умения, навыки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948264" y="5301208"/>
            <a:ext cx="1800200" cy="9361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Специальные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профессиональные знания, умения, навыки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67544" y="4005064"/>
            <a:ext cx="1080120" cy="2880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267744" y="4005064"/>
            <a:ext cx="1800200" cy="3600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115616" y="4653136"/>
            <a:ext cx="25202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Самосознание педагога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95536" y="5373216"/>
            <a:ext cx="1646237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Личностное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483768" y="5373216"/>
            <a:ext cx="1872208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Профессиональное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23528" y="6093296"/>
            <a:ext cx="3960440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Личностная и профессиональная концепция идеального «Я» педагога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971600" y="2276872"/>
            <a:ext cx="914400" cy="3651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>
            <a:off x="5364088" y="2276872"/>
            <a:ext cx="914400" cy="3651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483768" y="2276872"/>
            <a:ext cx="914400" cy="365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6876256" y="2276872"/>
            <a:ext cx="914400" cy="365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948264" y="4725144"/>
            <a:ext cx="842392" cy="50914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flipH="1">
            <a:off x="5508104" y="4725144"/>
            <a:ext cx="936104" cy="5811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1475656" y="3284984"/>
            <a:ext cx="1656184" cy="72008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>
            <a:off x="2555776" y="5805264"/>
            <a:ext cx="1008112" cy="29311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1187624" y="5805264"/>
            <a:ext cx="914400" cy="29311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55576" y="3284984"/>
            <a:ext cx="792088" cy="72008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547664" y="3284984"/>
            <a:ext cx="936104" cy="72008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3131840" y="3284984"/>
            <a:ext cx="792088" cy="64807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 flipH="1">
            <a:off x="2627784" y="4437112"/>
            <a:ext cx="698376" cy="216024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971600" y="4293096"/>
            <a:ext cx="864096" cy="3600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 flipH="1">
            <a:off x="1259632" y="5085184"/>
            <a:ext cx="626368" cy="28803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2771800" y="5085184"/>
            <a:ext cx="720080" cy="21602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6588224" y="2276872"/>
            <a:ext cx="0" cy="172819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87624" y="116632"/>
            <a:ext cx="719978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66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Пути формирования педагогического мастерства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779411"/>
            <a:ext cx="85689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r" fontAlgn="base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Мифы об «идеальном образе» учителя (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Томас Гордон)</a:t>
            </a:r>
          </a:p>
          <a:p>
            <a:pPr lvl="0" indent="457200" algn="r" fontAlgn="base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Хороший учитель спокоен, не суетится, всегда в одном настроении.  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всегда сдержан и никогда не проявляет сильных эмоций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он может и   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должен скрывать свои настоящие эмоции от учащихся.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Хороший учитель не имеет предубеждений или личных пристрастий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него нет «любимчиков».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endParaRPr lang="ru-RU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Хороший учитель способен обеспечить стимулирующую обстановку в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классе при постоянном соблюдении порядка и спокойствия.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Хороший учитель всегда хорош,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 никогда ничего не забывает, не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оборачивается к учащимся то плохой, то хорошей стороной, не 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ошибается.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Хороший учитель может ответить на любой вопрос.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Хорошие учителя всегда поддерживают друг друга, выступают 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07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«единым фронтом» по отношению к учащимся.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260648"/>
            <a:ext cx="7992888" cy="1292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формирования педагогического мастерства: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573016"/>
            <a:ext cx="5760640" cy="1046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Овладение педагогической техникой (умение в процессе учебно-воспитательной работы управлять собой, учениками, сотрудничать)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445224"/>
            <a:ext cx="4572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Профессиональное самовоспитание, саморазвитие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060848"/>
            <a:ext cx="4572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идеала профессиональной деятельности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27984" y="292494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479715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1691680" y="404664"/>
            <a:ext cx="5976664" cy="13542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рофессиональные характеристики педагога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2204864"/>
            <a:ext cx="383887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умелость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429000"/>
            <a:ext cx="409740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мастерство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581128"/>
            <a:ext cx="415908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творчество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5805264"/>
            <a:ext cx="424975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новаторство 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2780928"/>
            <a:ext cx="288032" cy="57606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99992" y="4005064"/>
            <a:ext cx="288032" cy="57606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99992" y="5157192"/>
            <a:ext cx="288032" cy="57606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1233628"/>
            <a:ext cx="813690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умелость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достаточная теоретическая и практическая подготовка преподавателя (освоены способы подготовки к учебным занятиям, определения структуры, содержания и методики проведения отдельных этапов учебного занятия, имеется навык использования приемов создания проблемных ситуаций, умение поддерживать внимание, дисциплину учащихся на занятиях и т.д.)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мастерство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высокий уровень овладения педагогической деятельностью (комплекс специальных знаний, умений и навыков, профессионально важных качеств личности, позволяющий педагогу эффективно управлять учебно-познавательной деятельностью учащихся и осуществлять целенаправленное педагогическое воздействие и взаимодействие)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творчество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внесение в учебно-воспитательный процесс тех или иных инноваций, рационализация приемов и методов обучения и воспитания без какой-либо ломки педагогической системы.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новаторство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внесение и осуществление новых, прогрессивных принципов, идей, приемов, значительное изменение и повышение качества процесса обучения и воспитания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691680" y="116632"/>
            <a:ext cx="597666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рофессиональные характеристики педагога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332656"/>
            <a:ext cx="74888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Самообразование и самовоспитание как фактор совершенствования профессионального мастерства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1297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Самовоспитание, саморазвитие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– это сознательная практическая деятельность, направленная на возможно более полную реализацию человеком себя как личности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65313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Профессиональное самовоспитание, саморазвитие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- это сознательная деятельность, направленная на совершенствование своей личности в соответствии с требованиями профессии к человеку</a:t>
            </a:r>
            <a:endParaRPr lang="ru-RU" sz="24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68337" y="2153762"/>
            <a:ext cx="74767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"Всякое воспитание есть в конечном счете самовоспитание"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(Л.С.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Выготский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1266</Words>
  <Application>Microsoft Office PowerPoint</Application>
  <PresentationFormat>Экран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26каб</dc:creator>
  <cp:lastModifiedBy>26каб</cp:lastModifiedBy>
  <cp:revision>50</cp:revision>
  <dcterms:created xsi:type="dcterms:W3CDTF">2017-02-16T12:32:19Z</dcterms:created>
  <dcterms:modified xsi:type="dcterms:W3CDTF">2024-03-11T07:52:30Z</dcterms:modified>
</cp:coreProperties>
</file>