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9" r:id="rId6"/>
    <p:sldId id="259" r:id="rId7"/>
    <p:sldId id="271" r:id="rId8"/>
    <p:sldId id="260" r:id="rId9"/>
    <p:sldId id="272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17.ru/article/kognitivnaya-model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5895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Когнитивно-поведенческая</a:t>
            </a:r>
            <a:r>
              <a:rPr lang="ru-RU" sz="2800" b="1" dirty="0" smtClean="0"/>
              <a:t> терапия </a:t>
            </a:r>
            <a:endParaRPr lang="ru-RU" sz="2800" b="1" dirty="0"/>
          </a:p>
        </p:txBody>
      </p:sp>
      <p:pic>
        <p:nvPicPr>
          <p:cNvPr id="3" name="Рисунок 2" descr="Chto_takoe_kognitivno-povedencheskaya_psixoterapiy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5940425" cy="416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95736" y="5877272"/>
            <a:ext cx="3191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Преподаватель Горбатова Е.В.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620688"/>
            <a:ext cx="81369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Когнитивно-поведенческая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терапия успешно применяется психологами для преодоления и коррекции у пациентов: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тревожных расстройств;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шизофрении;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депрессивных состояний;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разновидностей зависимости;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расстройств пищевого поведения;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фобий;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обсессивно-компульсивных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расстройств;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нарушений сна;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асоциального поведения;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психосоматических заболеваний.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Кроме того, в последнее время психологи предлагают применять методы КПТ для помощи пациентам с хроническими заболеваниями. Однако, результативность такого подхода пока не имеет стойких доказательств. Но уже сейчас существует перечень болезней, при которых КПТ может успешно дополнить медицинский план лечения. Это – бронхиальная астма, гипертония, острый психоз, синдром раздраженного кишечника, неприятные симптомы менопаузы.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Методы и техники </a:t>
            </a:r>
            <a:r>
              <a:rPr lang="ru-RU" sz="2400" b="1" dirty="0" err="1" smtClean="0">
                <a:solidFill>
                  <a:srgbClr val="FF0000"/>
                </a:solidFill>
              </a:rPr>
              <a:t>когнитивно-поведенческой</a:t>
            </a:r>
            <a:r>
              <a:rPr lang="ru-RU" sz="2400" b="1" dirty="0" smtClean="0">
                <a:solidFill>
                  <a:srgbClr val="FF0000"/>
                </a:solidFill>
              </a:rPr>
              <a:t> терапии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533191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основные существующие техники КПТ: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 из самых распространенных методов – это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сократовский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диалог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Терапевт задает пациенту вопросы таким образом, чтобы тот сам смог найти источник своих устоявшихся правил. Специалист слушает ответы и обращает внимание клиента на логические противоречия. Далее совместно обсуждаются аргументы за и против, исследуются значение и влияние мысли на психологическое состояние. В итоге пациент выказывает готовность пересмотреть свои убеждения, приходит к новым выводам и, соответственно, к новому поведению.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Терапия по методике Бека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 мнению основателя этого метода, невротическими состояниями чаще страдают личности, подверженные негативным эмоциям и страдающие низкой самооценкой. Такие люди заранее нацелены на плохой исход любой ситуации. Например, начальник делает замечание сотруднику по результатам выполненной работы, а сотрудник мыслит: «Теперь меня точно уволят, я не смогу найти другую работу, нечем будет кормить семью», в результате наступает уныние.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Бековский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подход представляет собой серию быстрых вопросов и ответов для обнаружения негативных мыслей, в процессе которых приходит понимание проблемы и способов купирования опасного состояния депрессии.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Техника рационально-эмоционального подхода Эллиса.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РЭПТ – психотерапевтическая методика, которая эффективно тренирует навыки мышления и рационального поведения. Она направлена на избавление пациента от жестких рамок и устоявшихся стереотипов для формирования более гибкого и положительного мировоззрения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060848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Ведение дневника эмоций и мыслей</a:t>
            </a:r>
            <a:endParaRPr lang="ru-RU" dirty="0" smtClean="0"/>
          </a:p>
          <a:p>
            <a:r>
              <a:rPr lang="ru-RU" dirty="0" smtClean="0"/>
              <a:t>Выявить систематические ошибки и противоречия в своих мыслях и поступках помогает наблюдение за собой –самоанализ. На начальных этапах можно вести тематические дневники – ежедневно записывать наиболее яркие/навязчивые эмоции и мысли за день – с короткими заметками о том, чем они вызваны. </a:t>
            </a:r>
          </a:p>
          <a:p>
            <a:r>
              <a:rPr lang="ru-RU" dirty="0" smtClean="0"/>
              <a:t>Анализ дневников поможет увидеть повторяющиеся ситуации, которые вызывают психологический дискомфорт.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052736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Техники </a:t>
            </a:r>
            <a:r>
              <a:rPr lang="ru-RU" sz="2400" b="1" dirty="0" err="1" smtClean="0">
                <a:solidFill>
                  <a:srgbClr val="FF0000"/>
                </a:solidFill>
              </a:rPr>
              <a:t>когнитивно-поведенческой</a:t>
            </a:r>
            <a:r>
              <a:rPr lang="ru-RU" sz="2400" b="1" dirty="0" smtClean="0">
                <a:solidFill>
                  <a:srgbClr val="FF0000"/>
                </a:solidFill>
              </a:rPr>
              <a:t> терапии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69847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«За/против»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Более продвинутая техника – ведение журнала по специальной схеме.</a:t>
            </a:r>
          </a:p>
          <a:p>
            <a:r>
              <a:rPr lang="ru-RU" dirty="0" smtClean="0"/>
              <a:t>Делим лист на 5 столбиков:</a:t>
            </a:r>
          </a:p>
          <a:p>
            <a:r>
              <a:rPr lang="ru-RU" dirty="0" smtClean="0"/>
              <a:t>1. </a:t>
            </a:r>
            <a:r>
              <a:rPr lang="ru-RU" b="1" dirty="0" smtClean="0"/>
              <a:t>Ситуация/реакция.</a:t>
            </a:r>
            <a:r>
              <a:rPr lang="ru-RU" dirty="0" smtClean="0"/>
              <a:t> Запишите яркую эмоцию и ситуацию, которая ее вызвала. Оцените эмоцию от 1 до 100%.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Мысли.</a:t>
            </a:r>
            <a:r>
              <a:rPr lang="ru-RU" dirty="0" smtClean="0"/>
              <a:t> Опишите мысли о ситуации – ваше объяснение произошедшего, его причин и особенностей. 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«За».</a:t>
            </a:r>
            <a:r>
              <a:rPr lang="ru-RU" dirty="0" smtClean="0"/>
              <a:t> Оцените ситуацию со стороны. Какие есть доказательства правдивости ваших мыслей, какие преимущества и польза для вас в таком типе мышления?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«Против».</a:t>
            </a:r>
            <a:r>
              <a:rPr lang="ru-RU" dirty="0" smtClean="0"/>
              <a:t> Напишите возможные опровержения ваших мыслей − что может сказать об обратном и заставляет сомневаться? </a:t>
            </a:r>
          </a:p>
          <a:p>
            <a:r>
              <a:rPr lang="ru-RU" dirty="0" smtClean="0"/>
              <a:t>5. </a:t>
            </a:r>
            <a:r>
              <a:rPr lang="ru-RU" b="1" dirty="0" smtClean="0"/>
              <a:t>Выводы.</a:t>
            </a:r>
            <a:r>
              <a:rPr lang="ru-RU" dirty="0" smtClean="0"/>
              <a:t> Подведите итог: </a:t>
            </a:r>
            <a:r>
              <a:rPr lang="ru-RU" i="1" dirty="0" smtClean="0"/>
              <a:t>Как выглядит эта ситуация теперь, что изменилось в вашем к ней отношении? Как стоит поступать в будущем?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3384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Поиск «автоматических» мыслей − заполнение пустоты</a:t>
            </a:r>
            <a:endParaRPr lang="ru-RU" dirty="0" smtClean="0"/>
          </a:p>
          <a:p>
            <a:r>
              <a:rPr lang="ru-RU" dirty="0" smtClean="0"/>
              <a:t>Автоматические мысли, или </a:t>
            </a:r>
            <a:r>
              <a:rPr lang="ru-RU" dirty="0" err="1" smtClean="0"/>
              <a:t>когниции</a:t>
            </a:r>
            <a:r>
              <a:rPr lang="ru-RU" dirty="0" smtClean="0"/>
              <a:t> – навязчивые, нечеткие, “фоновые” мысли. Они вызывают эмоциональную усталость и дискомфорт, не дают адекватно реагировать на происходящее</a:t>
            </a:r>
            <a:endParaRPr lang="ru-RU" dirty="0"/>
          </a:p>
        </p:txBody>
      </p:sp>
      <p:pic>
        <p:nvPicPr>
          <p:cNvPr id="3" name="Рисунок 2" descr="https://avatars.dzeninfra.ru/get-zen_doc/1872259/pub_5efafd6f94d2264a9a85cf0c_5efafd85a1c49c0ae7aacf0d/scale_24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04664"/>
            <a:ext cx="49320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2996952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Мы можем использовать автоматические мысли ежедневно, даже не замечая их существования. А они влияют на нашу жизнь.</a:t>
            </a:r>
            <a:endParaRPr lang="ru-RU" dirty="0" smtClean="0"/>
          </a:p>
          <a:p>
            <a:r>
              <a:rPr lang="ru-RU" dirty="0" smtClean="0"/>
              <a:t>Выявить такие мысли помогает техника «заполнение пустоты». Разделяем негативную ситуацию на 3 пункта:</a:t>
            </a:r>
          </a:p>
          <a:p>
            <a:r>
              <a:rPr lang="ru-RU" dirty="0" smtClean="0"/>
              <a:t>· </a:t>
            </a:r>
            <a:r>
              <a:rPr lang="ru-RU" b="1" dirty="0" smtClean="0"/>
              <a:t>Ситуация</a:t>
            </a:r>
            <a:r>
              <a:rPr lang="ru-RU" dirty="0" smtClean="0"/>
              <a:t> – описание произошедшего. </a:t>
            </a:r>
            <a:r>
              <a:rPr lang="ru-RU" b="1" i="1" dirty="0" smtClean="0"/>
              <a:t>Пример:</a:t>
            </a:r>
            <a:r>
              <a:rPr lang="ru-RU" i="1" dirty="0" smtClean="0"/>
              <a:t> нужно идти на встречу коллег.</a:t>
            </a:r>
            <a:endParaRPr lang="ru-RU" dirty="0" smtClean="0"/>
          </a:p>
          <a:p>
            <a:r>
              <a:rPr lang="ru-RU" dirty="0" smtClean="0"/>
              <a:t>· </a:t>
            </a:r>
            <a:r>
              <a:rPr lang="ru-RU" b="1" dirty="0" smtClean="0"/>
              <a:t>Пустота</a:t>
            </a:r>
            <a:r>
              <a:rPr lang="ru-RU" dirty="0" smtClean="0"/>
              <a:t> – неосознанные мысли. </a:t>
            </a:r>
            <a:r>
              <a:rPr lang="ru-RU" b="1" i="1" dirty="0" smtClean="0"/>
              <a:t>Пример:</a:t>
            </a:r>
            <a:r>
              <a:rPr lang="ru-RU" i="1" dirty="0" smtClean="0"/>
              <a:t> не уверен в своей внешности или умении общаться, боюсь быть осмеянным.</a:t>
            </a:r>
            <a:endParaRPr lang="ru-RU" dirty="0" smtClean="0"/>
          </a:p>
          <a:p>
            <a:r>
              <a:rPr lang="ru-RU" dirty="0" smtClean="0"/>
              <a:t>· </a:t>
            </a:r>
            <a:r>
              <a:rPr lang="ru-RU" b="1" dirty="0" smtClean="0"/>
              <a:t>Результат</a:t>
            </a:r>
            <a:r>
              <a:rPr lang="ru-RU" dirty="0" smtClean="0"/>
              <a:t> – неадекватная эмоциональная или поведенческая реакция. </a:t>
            </a:r>
            <a:r>
              <a:rPr lang="ru-RU" b="1" i="1" dirty="0" smtClean="0"/>
              <a:t>Пример:</a:t>
            </a:r>
            <a:r>
              <a:rPr lang="ru-RU" i="1" dirty="0" smtClean="0"/>
              <a:t> болезненное чувство стыда, отказ от встречи.</a:t>
            </a:r>
            <a:endParaRPr lang="ru-RU" dirty="0" smtClean="0"/>
          </a:p>
          <a:p>
            <a:r>
              <a:rPr lang="ru-RU" dirty="0" smtClean="0"/>
              <a:t>Сначала записываем первый и последний пункт. Потом переходим к Пустоте − «мостику» между ними. Подумайте и дайте себе честный ответ – </a:t>
            </a:r>
            <a:r>
              <a:rPr lang="ru-RU" i="1" dirty="0" smtClean="0"/>
              <a:t>о чем я на самом деле думал и что чувствовал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2492896"/>
            <a:ext cx="74888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924050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Техники коррекции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негативных установок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40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dzeninfra.ru/get-zen_doc/3683451/pub_5efafd6f94d2264a9a85cf0c_5efafd853b8eb35462bc4bbf/scale_24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240360" cy="290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51920" y="9807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2405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Тревога и страх возникают из-за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катастрофизации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ситуации. Мы развиваем ее в своем воображении до глобальных масштабов, ищем подтверждения нашим худшим опасениям - например, при недомогании со страхом ищем и читаем симптомы тяжелых болезней.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332656"/>
            <a:ext cx="5195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24050" algn="l"/>
              </a:tabLst>
            </a:pP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Что произойдет потом?»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293096"/>
            <a:ext cx="698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Чем больше мы тревожимся, тем настойчивее ищем подтверждения наших негативных мыслей - и так по кругу.</a:t>
            </a:r>
            <a:endParaRPr lang="ru-RU" dirty="0" smtClean="0"/>
          </a:p>
          <a:p>
            <a:r>
              <a:rPr lang="ru-RU" dirty="0" smtClean="0"/>
              <a:t>Чтобы справиться с этим, при анализе ситуации задаем себе вопрос в стиле – </a:t>
            </a:r>
            <a:r>
              <a:rPr lang="ru-RU" i="1" dirty="0" smtClean="0"/>
              <a:t>«Что произойдет потом?»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Например: </a:t>
            </a:r>
            <a:r>
              <a:rPr lang="ru-RU" i="1" dirty="0" smtClean="0"/>
              <a:t>Я боюсь выйти из дома</a:t>
            </a:r>
            <a:r>
              <a:rPr lang="ru-RU" dirty="0" smtClean="0"/>
              <a:t>. </a:t>
            </a:r>
            <a:r>
              <a:rPr lang="ru-RU" b="1" dirty="0" smtClean="0"/>
              <a:t>Вопросы:</a:t>
            </a:r>
            <a:r>
              <a:rPr lang="ru-RU" dirty="0" smtClean="0"/>
              <a:t> Что плохого произойдет, если я выйду? Я ведь не умру? Я буду плохо себя чувствовать? Что я смогу сделать, если буду плохо себя чувствовать?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88640"/>
            <a:ext cx="4363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Переоценка фактов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836712"/>
            <a:ext cx="79563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Избавиться от навязчивых мыслей и действий помогает повторное проживание ситуации. Но при этом мы экспериментируем, − например, выполняем действия «наоборот», − и пытаемся понять, насколько верны наши методы.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Меня мучает бессонница, я не могу уснуть.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Переоценка: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попробую не пытаться уснуть, а спокойно продолжать бодрствовать.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Навязчивое угнетающее отношение ко сну постепенно уходит, мне стало легче засыпать.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s://avatars.dzeninfra.ru/get-zen_doc/3725151/pub_5efafd6f94d2264a9a85cf0c_5efafd857af55251465e0a38/scale_24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266356" cy="425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60032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Проблему могут усугублять сами навязчивые мысли о ее решении.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281534"/>
            <a:ext cx="66967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Когнитивно-поведенческая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терапия (КПТ) -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психосоциальное вмешательство, направленное на уменьшение симптомов различных психических заболеваний, в первую очередь депрессии и тревожных расстройств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КПТ фокусируется на преодолении и изменении когнитивных искажений (таких как мысли, убеждения и отношения) и связанного с ними поведения для улучшения эмоциональной регуляции и разработки личных стратегий совладания, направленных на решение.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604138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Когнитивность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способность человека воспринимать и умственно перерабатывать внешние события в соответствии со своими убеждениями,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установками и автоматическими (неосознанными) мыслями. Такие мыслительные процессы принято называть «психическим состоянием человека».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/>
              <a:t>Когниции</a:t>
            </a:r>
            <a:r>
              <a:rPr lang="ru-RU" sz="2400" b="1" dirty="0" smtClean="0"/>
              <a:t> </a:t>
            </a:r>
            <a:r>
              <a:rPr lang="ru-RU" sz="2400" dirty="0" smtClean="0"/>
              <a:t>– это стереотипные, «автоматические», подчас мгновенные мысли, которые возникают у человека и являются реакцией на определенную ситуацию. </a:t>
            </a:r>
            <a:r>
              <a:rPr lang="ru-RU" sz="2400" dirty="0" err="1" smtClean="0"/>
              <a:t>Когниции</a:t>
            </a:r>
            <a:r>
              <a:rPr lang="ru-RU" sz="2400" dirty="0" smtClean="0"/>
              <a:t> психологически травмируют человека и приводят его к паническим атакам, страхам, депрессиям и другим нервным расстройствам. Такие катастрофические оценки и негативное отношение заставляют человека реагировать на происходящее с обидой, страхом, виной, злостью или даже безнадежностью.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самого детства человек приобретает ряд правил и привычек – как здоровых, так и вредоносных, мешающих жить.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89844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Когнитивно-поведенческая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терапия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это направление в психологии, основанное на принципе, что мышление и поведение зависят от привычной реакции человека. Человек подсознательно реагирует на внешние раздражители определенным образом, присущим только ему.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мы обычно реагируем на тревожное событие? Переживаем, боимся или ощущаем невозможность повлиять на ситуацию. Если долгое время находиться под властью таких негативных эмоций – это неизбежно приведет к расстройству психики. Но от такой «вредной привычки» можно отказаться, научившись воспринимать события по-другому, чтобы легче справляться с трудностями и избежать стресса.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06489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err="1" smtClean="0">
                <a:solidFill>
                  <a:srgbClr val="FF0000"/>
                </a:solidFill>
                <a:hlinkClick r:id="rId2"/>
              </a:rPr>
              <a:t>Когнитивно-поведенческую</a:t>
            </a:r>
            <a:r>
              <a:rPr lang="ru-RU" sz="2800" b="1" u="sng" dirty="0" smtClean="0">
                <a:solidFill>
                  <a:srgbClr val="FF0000"/>
                </a:solidFill>
                <a:hlinkClick r:id="rId2"/>
              </a:rPr>
              <a:t> психотерапию можно выразить в виде когнитивной формулы</a:t>
            </a:r>
            <a:r>
              <a:rPr lang="ru-RU" sz="2800" b="1" dirty="0" smtClean="0">
                <a:solidFill>
                  <a:srgbClr val="FF0000"/>
                </a:solidFill>
                <a:hlinkClick r:id="rId2"/>
              </a:rPr>
              <a:t>: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/>
              <a:t>Событие - Мысль - Эмоции - Поведение</a:t>
            </a:r>
            <a:endParaRPr lang="ru-RU" dirty="0"/>
          </a:p>
        </p:txBody>
      </p:sp>
      <p:pic>
        <p:nvPicPr>
          <p:cNvPr id="26626" name="Picture 2" descr="https://www.b17.ru/foto/uploaded/ee27d0f2ddc8863015b36fb74c087f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6172200" cy="4829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94693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Негативные переживания человека</a:t>
            </a:r>
            <a:r>
              <a:rPr lang="ru-RU" dirty="0" smtClean="0"/>
              <a:t> – это не результат данной ситуации, а умение человека попав в определенную ситуацию выработать к ней свое собственное мнение и именно после этого решить, как же относится ему к данной ситуации, кем он видит себя в ней и какие эмоции это у него вызывает.</a:t>
            </a:r>
          </a:p>
          <a:p>
            <a:r>
              <a:rPr lang="ru-RU" dirty="0" smtClean="0"/>
              <a:t>Другими словами, </a:t>
            </a:r>
            <a:r>
              <a:rPr lang="ru-RU" u="sng" dirty="0" smtClean="0"/>
              <a:t>для человека не столь важно, что с ним происходит, насколько то, что он об этом думает, какие мысли лежат в основе его переживаний и как дальше он будет действовать</a:t>
            </a:r>
            <a:r>
              <a:rPr lang="ru-RU" dirty="0" smtClean="0"/>
              <a:t>. Вот именно эти мысли, приводящие к негативным переживаниям (паническим страхам, фобиям и другим нервным расстройствам) и бывают неосознанными «сами собой разумеющимися» и поэтому плохо осознаются человеком.</a:t>
            </a:r>
          </a:p>
          <a:p>
            <a:r>
              <a:rPr lang="ru-RU" b="1" dirty="0" smtClean="0"/>
              <a:t>Основная задача психолога КПТ</a:t>
            </a:r>
            <a:r>
              <a:rPr lang="ru-RU" dirty="0" smtClean="0"/>
              <a:t> – это работа с мыслями, с отношением к данной ситуации, с коррекцией искажений и ошибок мышления, которая в конечном итоге приведет к формированию более адаптивных, положительных, конструктивных и жизнеутверждающих стереотипов дальнейшего поведения.</a:t>
            </a:r>
          </a:p>
          <a:p>
            <a:r>
              <a:rPr lang="ru-RU" dirty="0" err="1" smtClean="0"/>
              <a:t>Когнитивно-поведенческая</a:t>
            </a:r>
            <a:r>
              <a:rPr lang="ru-RU" dirty="0" smtClean="0"/>
              <a:t> психотерапия состоит из </a:t>
            </a:r>
            <a:r>
              <a:rPr lang="ru-RU" u="sng" dirty="0" smtClean="0"/>
              <a:t>нескольких этапов</a:t>
            </a:r>
            <a:r>
              <a:rPr lang="ru-RU" dirty="0" smtClean="0"/>
              <a:t>. На консультациях у психолога клиент поэтапно «шаг за шагом» учится изменять свое мышление, которое приводит его к приступам паники, он постепенно размыкает замкнутый круг, состоящий из страха, вызывающего эту панику, а также учится техникам направленных на снижение уровня тревог. В итоге клиент преодолевает пугающие ситуации и качественно меняет свою жизнь.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28343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КПТ поможет: </a:t>
            </a:r>
            <a:endParaRPr lang="ru-RU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выявить тревожные мысли, которые способствуют возникновению страхов, депрессий, фобий, панических атак; </a:t>
            </a: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пересмотреть образ жизни и трансформировать его в здоровую норму (к примеру, избегать перегрузок, поменять распорядок дня, избавиться от вредных привычек); </a:t>
            </a: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закрепить новое мышление и в будущем верно противостоять возникающим негативным ситуациям;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преодолеть стыд за свои слабости и тревоги, научиться делиться проблемами с близкими людьми и с благодарностью пользоваться их поддержкой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07704" y="188640"/>
            <a:ext cx="4860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принципы КПТ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7544" y="548680"/>
            <a:ext cx="84969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принципами нового мышления будут: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Ваши переживания – это только ваше личное видение и личная оценка конкретной ситуации, а не результат прошлого опыта.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кардинально изменить свою оценку произошедшего события и мысли, связанные с ним.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Ваши негативные убеждения, хоть и кажутся правдоподобными, не являются истиной. И именно от этих убеждений вы испытываете психологический дискомфорт.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Ваши тревожные переживания – это схема мышления, к которой вы привыкли. Вы в силах изменить образ мышления и проверить наличие ошибок в привычных убеждениях. </a:t>
            </a:r>
            <a:r>
              <a:rPr lang="ru-RU" b="1" i="1" dirty="0" smtClean="0"/>
              <a:t>Все психологические проблемы напрямую связаны с нашим мышлением и убеждениями.</a:t>
            </a:r>
            <a:endParaRPr lang="ru-RU" dirty="0" smtClean="0"/>
          </a:p>
          <a:p>
            <a:r>
              <a:rPr lang="ru-RU" dirty="0" smtClean="0"/>
              <a:t>Когда мы сталкиваемся с трудными ситуациями, они меняют нас, и не всегда в лучшую сторону – стрессовые условия могут зарождать негативные мыслительные и эмоциональные установки – своеобразные «привычки» мышления.</a:t>
            </a:r>
          </a:p>
          <a:p>
            <a:r>
              <a:rPr lang="ru-RU" b="1" i="1" dirty="0" smtClean="0"/>
              <a:t>Эти установки иррациональны - они заставляют принимать реальность в искаженном виде.</a:t>
            </a:r>
            <a:endParaRPr lang="ru-RU" dirty="0" smtClean="0"/>
          </a:p>
          <a:p>
            <a:r>
              <a:rPr lang="ru-RU" dirty="0" smtClean="0"/>
              <a:t>Так возникают </a:t>
            </a:r>
            <a:r>
              <a:rPr lang="ru-RU" dirty="0" err="1" smtClean="0"/>
              <a:t>внутриличностные</a:t>
            </a:r>
            <a:r>
              <a:rPr lang="ru-RU" dirty="0" smtClean="0"/>
              <a:t> конфликты – болезненные противоречия между </a:t>
            </a:r>
            <a:r>
              <a:rPr lang="ru-RU" i="1" dirty="0" smtClean="0"/>
              <a:t>желаниями/представлениями</a:t>
            </a:r>
            <a:r>
              <a:rPr lang="ru-RU" dirty="0" smtClean="0"/>
              <a:t> и </a:t>
            </a:r>
            <a:r>
              <a:rPr lang="ru-RU" i="1" dirty="0" smtClean="0"/>
              <a:t>действительностью</a:t>
            </a:r>
            <a:r>
              <a:rPr lang="ru-RU" dirty="0" smtClean="0"/>
              <a:t>. Они лишают контроля над собой, заставляют неадекватно реагировать на окружающих людей и события, совершать необдуманные поступки с негативными последствиями.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221088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Иррациональные убеждения начинают определять наши поступки, все сильнее закрепляясь в сознании</a:t>
            </a:r>
            <a:endParaRPr lang="ru-RU" dirty="0" smtClean="0"/>
          </a:p>
          <a:p>
            <a:r>
              <a:rPr lang="ru-RU" b="1" i="1" dirty="0" err="1" smtClean="0"/>
              <a:t>Когнитивно-поведенческая</a:t>
            </a:r>
            <a:r>
              <a:rPr lang="ru-RU" b="1" i="1" dirty="0" smtClean="0"/>
              <a:t> психотерапия помогает выявить и осознать эти логические ошибки в своем мышлении и поведении.</a:t>
            </a:r>
            <a:endParaRPr lang="ru-RU" dirty="0" smtClean="0"/>
          </a:p>
          <a:p>
            <a:r>
              <a:rPr lang="ru-RU" dirty="0" smtClean="0"/>
              <a:t>Специалист по КПТ помогает клиенту выяснить, какие именно негативные установки влияют на его образ мышления и поведение, устранить их и заменить рациональными, полезными моделями мышления.</a:t>
            </a:r>
            <a:endParaRPr lang="ru-RU" dirty="0"/>
          </a:p>
        </p:txBody>
      </p:sp>
      <p:pic>
        <p:nvPicPr>
          <p:cNvPr id="3" name="Рисунок 2" descr="https://avatars.dzeninfra.ru/get-zen_doc/2458644/pub_5efafd6f94d2264a9a85cf0c_5efafd853b8eb35462bc4bbe/scale_24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764704"/>
            <a:ext cx="3189089" cy="281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1728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26каб</dc:creator>
  <cp:lastModifiedBy>26каб</cp:lastModifiedBy>
  <cp:revision>8</cp:revision>
  <dcterms:created xsi:type="dcterms:W3CDTF">2022-10-06T10:26:12Z</dcterms:created>
  <dcterms:modified xsi:type="dcterms:W3CDTF">2024-03-07T12:14:21Z</dcterms:modified>
</cp:coreProperties>
</file>