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1" r:id="rId3"/>
    <p:sldId id="263" r:id="rId4"/>
    <p:sldId id="256" r:id="rId5"/>
    <p:sldId id="283" r:id="rId6"/>
    <p:sldId id="258" r:id="rId7"/>
    <p:sldId id="286" r:id="rId8"/>
    <p:sldId id="287" r:id="rId9"/>
    <p:sldId id="292" r:id="rId10"/>
    <p:sldId id="290" r:id="rId11"/>
    <p:sldId id="280" r:id="rId12"/>
    <p:sldId id="281" r:id="rId13"/>
    <p:sldId id="282" r:id="rId14"/>
    <p:sldId id="268" r:id="rId15"/>
    <p:sldId id="265" r:id="rId16"/>
    <p:sldId id="274" r:id="rId17"/>
    <p:sldId id="273" r:id="rId18"/>
    <p:sldId id="271" r:id="rId19"/>
    <p:sldId id="270" r:id="rId20"/>
    <p:sldId id="285" r:id="rId21"/>
    <p:sldId id="289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 i="1" dirty="0"/>
              <a:t>КАТЕГОРИИ ЛЮДЕЙ, УСВАИВАЮЩИХ </a:t>
            </a:r>
            <a:r>
              <a:rPr lang="ru-RU" i="1" dirty="0" smtClean="0"/>
              <a:t>ИНФОРМАЦИЮ</a:t>
            </a:r>
            <a:r>
              <a:rPr lang="ru-RU" dirty="0"/>
              <a:t>
</a:t>
            </a:r>
          </a:p>
        </c:rich>
      </c:tx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ЛЮДЕЙ, УСВАИВАЮЩИХ МАТЕРИАЛ
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Новаторы 
</c:v>
                </c:pt>
                <c:pt idx="1">
                  <c:v>Рано усваивающие
</c:v>
                </c:pt>
                <c:pt idx="2">
                  <c:v>Раннее большинство
</c:v>
                </c:pt>
                <c:pt idx="3">
                  <c:v>Позднее большинство
</c:v>
                </c:pt>
                <c:pt idx="4">
                  <c:v>Отстающие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</c:v>
                </c:pt>
                <c:pt idx="1">
                  <c:v>15</c:v>
                </c:pt>
                <c:pt idx="2">
                  <c:v>35</c:v>
                </c:pt>
                <c:pt idx="3">
                  <c:v>35</c:v>
                </c:pt>
                <c:pt idx="4">
                  <c:v>15</c:v>
                </c:pt>
              </c:numCache>
            </c:numRef>
          </c:val>
        </c:ser>
        <c:shape val="cylinder"/>
        <c:axId val="81573760"/>
        <c:axId val="81575296"/>
        <c:axId val="0"/>
      </c:bar3DChart>
      <c:catAx>
        <c:axId val="81573760"/>
        <c:scaling>
          <c:orientation val="minMax"/>
        </c:scaling>
        <c:axPos val="b"/>
        <c:tickLblPos val="nextTo"/>
        <c:crossAx val="81575296"/>
        <c:crosses val="autoZero"/>
        <c:auto val="1"/>
        <c:lblAlgn val="ctr"/>
        <c:lblOffset val="100"/>
      </c:catAx>
      <c:valAx>
        <c:axId val="81575296"/>
        <c:scaling>
          <c:orientation val="minMax"/>
        </c:scaling>
        <c:axPos val="l"/>
        <c:majorGridlines/>
        <c:numFmt formatCode="General" sourceLinked="1"/>
        <c:tickLblPos val="nextTo"/>
        <c:crossAx val="815737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0567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4000" b="1" dirty="0" smtClean="0">
                <a:solidFill>
                  <a:srgbClr val="FF0000"/>
                </a:solidFill>
              </a:rPr>
              <a:t>платформы  </a:t>
            </a:r>
            <a:r>
              <a:rPr lang="ru-RU" sz="4000" b="1" dirty="0" smtClean="0">
                <a:solidFill>
                  <a:srgbClr val="FF0000"/>
                </a:solidFill>
              </a:rPr>
              <a:t>дистанционного обучения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 образовательной организации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4116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Структура деятельности :</a:t>
            </a:r>
          </a:p>
          <a:p>
            <a:r>
              <a:rPr lang="ru-RU" b="1" dirty="0" smtClean="0"/>
              <a:t>Субъект – объект – мотив – цель – средства – процесс (действия) – результат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Субъект – действующий человек. Объект – то, на что направлена эта деятельность.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Мотив</a:t>
            </a:r>
            <a:r>
              <a:rPr lang="ru-RU" dirty="0" smtClean="0">
                <a:solidFill>
                  <a:srgbClr val="FF0000"/>
                </a:solidFill>
              </a:rPr>
              <a:t> – побуждение к деятельности</a:t>
            </a:r>
            <a:r>
              <a:rPr lang="ru-RU" dirty="0" smtClean="0"/>
              <a:t>. Цель – осознанный образ будущего результата.</a:t>
            </a:r>
          </a:p>
          <a:p>
            <a:r>
              <a:rPr lang="ru-RU" dirty="0" smtClean="0"/>
              <a:t>Средства – методы, способы, предметы, используемые в ходе деятельности. Процесс – действия, поступки, направленные на достижение результата.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71723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68760"/>
            <a:ext cx="25358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ориентация </a:t>
            </a:r>
            <a:r>
              <a:rPr lang="ru-RU" dirty="0"/>
              <a:t>на </a:t>
            </a:r>
            <a:r>
              <a:rPr lang="ru-RU" dirty="0" smtClean="0"/>
              <a:t>цель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35283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ориентация на </a:t>
            </a:r>
            <a:r>
              <a:rPr lang="ru-RU" dirty="0" smtClean="0"/>
              <a:t>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348880"/>
            <a:ext cx="34773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ориентация на </a:t>
            </a:r>
            <a:r>
              <a:rPr lang="ru-RU" dirty="0" smtClean="0"/>
              <a:t>получение ЗУН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8640"/>
            <a:ext cx="561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/>
              <a:t>Мотивация  </a:t>
            </a:r>
            <a:r>
              <a:rPr lang="ru-RU" sz="2800" b="1" u="sng" dirty="0"/>
              <a:t>взрослого </a:t>
            </a:r>
            <a:r>
              <a:rPr lang="ru-RU" sz="2800" b="1" u="sng" dirty="0" smtClean="0"/>
              <a:t>к обучению</a:t>
            </a:r>
            <a:endParaRPr lang="ru-RU" sz="2800" u="sng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48264" y="692696"/>
            <a:ext cx="1008112" cy="15841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75656" y="764704"/>
            <a:ext cx="432048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59832" y="692696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95736" y="1772816"/>
            <a:ext cx="177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Необходимость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780928"/>
            <a:ext cx="3661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встречи с другими </a:t>
            </a:r>
            <a:r>
              <a:rPr lang="ru-RU" dirty="0" smtClean="0"/>
              <a:t>людьми,</a:t>
            </a:r>
          </a:p>
          <a:p>
            <a:r>
              <a:rPr lang="ru-RU" dirty="0" smtClean="0"/>
              <a:t> с теми же интересами </a:t>
            </a:r>
            <a:endParaRPr lang="ru-RU" dirty="0"/>
          </a:p>
          <a:p>
            <a:r>
              <a:rPr lang="ru-RU" dirty="0" smtClean="0"/>
              <a:t>Для общения</a:t>
            </a:r>
          </a:p>
          <a:p>
            <a:r>
              <a:rPr lang="ru-RU" dirty="0" smtClean="0"/>
              <a:t>Для смены обстановки (учеба вместо работы)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15408" y="278092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удовлетворения любопытства или </a:t>
            </a:r>
            <a:endParaRPr lang="ru-RU" dirty="0" smtClean="0"/>
          </a:p>
          <a:p>
            <a:r>
              <a:rPr lang="ru-RU" dirty="0" smtClean="0"/>
              <a:t>разрешения загадки, получения  ответов </a:t>
            </a:r>
            <a:r>
              <a:rPr lang="ru-RU" dirty="0"/>
              <a:t>на вопросы</a:t>
            </a:r>
          </a:p>
          <a:p>
            <a:r>
              <a:rPr lang="ru-RU" dirty="0" smtClean="0"/>
              <a:t>Для </a:t>
            </a:r>
            <a:r>
              <a:rPr lang="ru-RU" dirty="0"/>
              <a:t>получения удовольствия от </a:t>
            </a:r>
            <a:r>
              <a:rPr lang="ru-RU" dirty="0" smtClean="0"/>
              <a:t> применения</a:t>
            </a:r>
          </a:p>
          <a:p>
            <a:r>
              <a:rPr lang="ru-RU" dirty="0" smtClean="0"/>
              <a:t> </a:t>
            </a:r>
            <a:r>
              <a:rPr lang="ru-RU" dirty="0"/>
              <a:t>нового навыка </a:t>
            </a:r>
          </a:p>
          <a:p>
            <a:r>
              <a:rPr lang="ru-RU" dirty="0"/>
              <a:t>Ради </a:t>
            </a:r>
            <a:r>
              <a:rPr lang="ru-RU" dirty="0" smtClean="0"/>
              <a:t>удовольствия </a:t>
            </a:r>
            <a:r>
              <a:rPr lang="ru-RU" dirty="0"/>
              <a:t>от учёбы </a:t>
            </a:r>
            <a:endParaRPr lang="ru-RU" dirty="0" smtClean="0"/>
          </a:p>
          <a:p>
            <a:r>
              <a:rPr lang="ru-RU" dirty="0" smtClean="0"/>
              <a:t>Для достижения успеха в профессиональной  деятельности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530120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i="1" dirty="0" smtClean="0"/>
              <a:t>Обучение </a:t>
            </a:r>
            <a:r>
              <a:rPr lang="ru-RU" b="1" i="1" dirty="0"/>
              <a:t>взрослых сосредотачивается на </a:t>
            </a:r>
            <a:r>
              <a:rPr lang="ru-RU" b="1" i="1" dirty="0" smtClean="0"/>
              <a:t>проблеме - учебный </a:t>
            </a:r>
            <a:r>
              <a:rPr lang="ru-RU" b="1" i="1" dirty="0"/>
              <a:t>опыт для того, чтобы справиться с событиями, меняющими жизнь, такими как новая работа, продвижение по службе, новые технологии, развод, женитьба и т. д..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99592" y="630932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Можно заставить посещать  </a:t>
            </a:r>
            <a:r>
              <a:rPr lang="ru-RU" b="1" dirty="0">
                <a:solidFill>
                  <a:srgbClr val="FF0000"/>
                </a:solidFill>
              </a:rPr>
              <a:t>занятия, но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нельзя принудить </a:t>
            </a:r>
            <a:r>
              <a:rPr lang="ru-RU" b="1" dirty="0" smtClean="0">
                <a:solidFill>
                  <a:srgbClr val="FF0000"/>
                </a:solidFill>
              </a:rPr>
              <a:t> учиться !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1268760"/>
            <a:ext cx="2376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отрицательная мотивация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1988840"/>
            <a:ext cx="275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Избегание неприятностей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68144" y="62068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53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1193215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Научение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изучения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Анализ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общего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«свода знаний»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изучения особенностей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конкретных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ситуаций и задач.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Главенствующая роль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содержания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обучения («чему учить?») в отличие от ведущей роли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процесса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обучения («как учить?»).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Поиск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правильного ответа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поиска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приемлемого результата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Различающиеся роли преподавателей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«эксперт»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«организатора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консультанта»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Контроль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самоконтроля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Различие в постановке целей обучения: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конкретных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3925" y="2366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Отличия </a:t>
            </a:r>
            <a:r>
              <a:rPr lang="ru-RU" sz="2800" b="1" dirty="0" smtClean="0">
                <a:solidFill>
                  <a:srgbClr val="7030A0"/>
                </a:solidFill>
              </a:rPr>
              <a:t>педагогики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от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андрагогики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398" y="546884"/>
            <a:ext cx="589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ПЕДАГОГИКА </a:t>
            </a:r>
            <a:r>
              <a:rPr lang="ru-RU" dirty="0"/>
              <a:t>- искусство и наука обучения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206" y="811407"/>
            <a:ext cx="7511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АНДРАГОГИКА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/>
              <a:t>- искусство и наука помощи взрослым в обучении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23528" y="260648"/>
            <a:ext cx="8417701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7163211"/>
              </p:ext>
            </p:extLst>
          </p:nvPr>
        </p:nvGraphicFramePr>
        <p:xfrm>
          <a:off x="323528" y="260649"/>
          <a:ext cx="8496944" cy="6308270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2304256"/>
                <a:gridCol w="2880320"/>
                <a:gridCol w="3312368"/>
              </a:tblGrid>
              <a:tr h="470289"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/>
                        </a:rPr>
                        <a:t>Педагогика</a:t>
                      </a:r>
                      <a:endParaRPr lang="ru-RU" sz="2400" b="1" dirty="0"/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/>
                        </a:rPr>
                        <a:t>Андрагогика</a:t>
                      </a:r>
                      <a:endParaRPr lang="ru-RU" sz="2400" b="1" dirty="0"/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Самоконцепция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Зависимость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самонаправленности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83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Незначительный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Аккумулирован значительный опыт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735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Готовность к</a:t>
                      </a:r>
                    </a:p>
                    <a:p>
                      <a:pPr algn="ctr"/>
                      <a:r>
                        <a:rPr lang="ru-RU" sz="24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обучению</a:t>
                      </a:r>
                      <a:endParaRPr lang="ru-RU" sz="2400" b="1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Биологическое развитие, социальное давление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Потребность в изучении чего-либо для решения их конкретных жизненных проблем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297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Временная перспектива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Отсроченное </a:t>
                      </a:r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</a:p>
                    <a:p>
                      <a:pPr algn="ctr"/>
                      <a:r>
                        <a:rPr kumimoji="0" lang="ru-RU" sz="200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знаний впрок,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Немедленность применения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687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Ориентация на обучение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Центр на предмете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Центр на проблеме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687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роль в учебном процессе</a:t>
                      </a:r>
                      <a:endParaRPr lang="ru-RU" sz="2400" b="1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и учащийся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4285" y="1124743"/>
            <a:ext cx="85761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198884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29249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3528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4285" y="51571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27784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86265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4285" y="117046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8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17440"/>
            <a:ext cx="70567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виды организации образовательного процесса в ДПО взрослых заимствуются у ВУЗов:</a:t>
            </a:r>
            <a:br>
              <a:rPr lang="ru-RU" dirty="0" smtClean="0"/>
            </a:br>
            <a:r>
              <a:rPr lang="ru-RU" dirty="0" smtClean="0"/>
              <a:t>- чтение </a:t>
            </a:r>
            <a:r>
              <a:rPr lang="ru-RU" b="1" dirty="0" smtClean="0"/>
              <a:t>лекций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проведение </a:t>
            </a:r>
            <a:r>
              <a:rPr lang="ru-RU" b="1" dirty="0" smtClean="0"/>
              <a:t>практических занятий </a:t>
            </a:r>
            <a:r>
              <a:rPr lang="ru-RU" dirty="0" smtClean="0"/>
              <a:t>(семинаров и практикумов);</a:t>
            </a:r>
            <a:br>
              <a:rPr lang="ru-RU" dirty="0" smtClean="0"/>
            </a:br>
            <a:r>
              <a:rPr lang="ru-RU" dirty="0" smtClean="0"/>
              <a:t>- проведение </a:t>
            </a:r>
            <a:r>
              <a:rPr lang="ru-RU" b="1" dirty="0" smtClean="0"/>
              <a:t>экзаменов и зачетов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http://hr-portal.ru/img/art/874_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832648" cy="513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75856" y="620688"/>
            <a:ext cx="224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Пирамида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3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myshared.ru/18/103556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73016"/>
            <a:ext cx="4499992" cy="29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62115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0"/>
            <a:ext cx="6638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s.znanio.ru/d5af0e/01/1e/4702d99fe94ba25c946d83cb13664103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172"/>
            <a:ext cx="8315090" cy="624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342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200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8953" y="2204864"/>
            <a:ext cx="5637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Организационные аспекты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дистанционного обучения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77153" y="3244334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88640"/>
          <a:ext cx="799288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00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996952"/>
            <a:ext cx="295232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КАТЕГОРИИ </a:t>
            </a:r>
            <a:r>
              <a:rPr lang="ru-RU" sz="2400" b="1" i="1" dirty="0" smtClean="0"/>
              <a:t>ЛЮДЕЙ, </a:t>
            </a:r>
          </a:p>
          <a:p>
            <a:pPr algn="ctr"/>
            <a:r>
              <a:rPr lang="ru-RU" sz="2400" b="1" i="1" dirty="0" smtClean="0"/>
              <a:t>УСВАИВАЮЩИХ ИНФОРМАЦИЮ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204049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/>
              <a:t>Новаторы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2,5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764704"/>
            <a:ext cx="28266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Рано </a:t>
            </a:r>
            <a:r>
              <a:rPr lang="ru-RU" sz="2400" b="1" i="1" dirty="0" smtClean="0"/>
              <a:t>усваивающие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15%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844824"/>
            <a:ext cx="30042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Раннее </a:t>
            </a:r>
            <a:r>
              <a:rPr lang="ru-RU" sz="2400" b="1" i="1" dirty="0" smtClean="0"/>
              <a:t>большинство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725144"/>
            <a:ext cx="314162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Позднее </a:t>
            </a:r>
            <a:r>
              <a:rPr lang="ru-RU" sz="2400" b="1" i="1" dirty="0" smtClean="0"/>
              <a:t>большинство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35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653136"/>
            <a:ext cx="208823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Отстающие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15%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652120" y="1124744"/>
            <a:ext cx="180020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59632" y="1124744"/>
            <a:ext cx="1512168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08304" y="2708920"/>
            <a:ext cx="0" cy="2016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31840" y="5157192"/>
            <a:ext cx="23042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95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332656"/>
            <a:ext cx="61543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Исследование мотивации к обучению</a:t>
            </a:r>
          </a:p>
          <a:p>
            <a:pPr algn="ctr"/>
            <a:r>
              <a:rPr lang="ru-RU" sz="2800" b="1" dirty="0" smtClean="0"/>
              <a:t> и состава учебной группы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628800"/>
            <a:ext cx="2724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Деятельностный</a:t>
            </a:r>
            <a:r>
              <a:rPr lang="ru-RU" dirty="0" smtClean="0"/>
              <a:t> </a:t>
            </a:r>
            <a:r>
              <a:rPr lang="ru-RU" b="1" dirty="0" smtClean="0"/>
              <a:t>подход </a:t>
            </a:r>
          </a:p>
          <a:p>
            <a:pPr algn="ctr"/>
            <a:r>
              <a:rPr lang="ru-RU" b="1" dirty="0" smtClean="0"/>
              <a:t>в обучении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3380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Учет особенностей восприятия </a:t>
            </a:r>
          </a:p>
          <a:p>
            <a:pPr algn="ctr"/>
            <a:r>
              <a:rPr lang="ru-RU" b="1" dirty="0" smtClean="0"/>
              <a:t>информации  и категорий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653136"/>
            <a:ext cx="746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Осознанный подход преподавателя к разработке и методическому обеспечению</a:t>
            </a:r>
          </a:p>
          <a:p>
            <a:r>
              <a:rPr lang="ru-RU" sz="1600" b="1" dirty="0" smtClean="0"/>
              <a:t> дистанционного курса с учетом особенностей его реализации, в том числе, </a:t>
            </a:r>
          </a:p>
          <a:p>
            <a:r>
              <a:rPr lang="ru-RU" sz="1600" b="1" dirty="0" smtClean="0"/>
              <a:t>неформальный!!! подход к  средствам визуализации и средствам контроля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661248"/>
            <a:ext cx="6174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Педагогическая и психологическая компетентность преподавателя</a:t>
            </a:r>
          </a:p>
          <a:p>
            <a:r>
              <a:rPr lang="ru-RU" sz="1600" b="1" dirty="0" smtClean="0"/>
              <a:t>(нереализованный педагогический потенциал ведет к </a:t>
            </a:r>
          </a:p>
          <a:p>
            <a:pPr algn="ctr"/>
            <a:r>
              <a:rPr lang="ru-RU" sz="1600" b="1" dirty="0" smtClean="0"/>
              <a:t>эмоциональному  выгоранию)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475656" y="2780928"/>
            <a:ext cx="1656184" cy="151216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436096" y="2348880"/>
            <a:ext cx="1296144" cy="144016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5536" y="2780928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Схемы, картинки, таблицы и пр.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3068960"/>
            <a:ext cx="271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Соотношение объема материала для изучения и задний, выполняемых слушателем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2564904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Дифференцированный подход  к составлению и оценке  заданий</a:t>
            </a:r>
          </a:p>
          <a:p>
            <a:pPr algn="ctr"/>
            <a:r>
              <a:rPr lang="ru-RU" i="1" dirty="0" smtClean="0"/>
              <a:t>(на 3,4,5)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«Плюсы» и «минусы» дистанционного обучения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Конкурентноспособность</a:t>
            </a:r>
            <a:r>
              <a:rPr lang="ru-RU" dirty="0" smtClean="0"/>
              <a:t> образовательной организации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Оптимизация расходов.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Масштабирование.</a:t>
            </a:r>
          </a:p>
          <a:p>
            <a:r>
              <a:rPr lang="ru-RU" dirty="0" smtClean="0"/>
              <a:t>(любое количество учащихся).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Свободный график обучения.    </a:t>
            </a:r>
          </a:p>
          <a:p>
            <a:r>
              <a:rPr lang="ru-RU" dirty="0" smtClean="0"/>
              <a:t>    Выстраивание личной     </a:t>
            </a:r>
          </a:p>
          <a:p>
            <a:r>
              <a:rPr lang="ru-RU" dirty="0" smtClean="0"/>
              <a:t>    образовательной траектории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- Отсутствие коммуникации.</a:t>
            </a:r>
          </a:p>
          <a:p>
            <a:r>
              <a:rPr lang="ru-RU" dirty="0" smtClean="0"/>
              <a:t> Учащиеся не подменяют обучение общением. Индивидуализация обучения. 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Электронный доступ к учебным материалам. Детализация элементов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124744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Мотивация и свободный график обучения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Отсутствие соответствующей подготовки и мотивации у преподавателей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- Отсутствие коммуникации.</a:t>
            </a:r>
          </a:p>
          <a:p>
            <a:r>
              <a:rPr lang="ru-RU" dirty="0" smtClean="0"/>
              <a:t> Учащиеся не получают коммуникативных навыков. Индивидуализация обучения. 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Недостаток практики. Интерактивные образовательные инструменты не могут полноценно заменить практические занятия.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Контроль знаний. Обычно используют электронное тестирование. Его результаты не всегда правдивы, искажая объективность теста.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- Возрастной фактор.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764704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«Плюсы»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692696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«Минусы»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Проблема 1: сложности с адаптацией к </a:t>
            </a:r>
            <a:r>
              <a:rPr lang="ru-RU" b="1" dirty="0" err="1" smtClean="0"/>
              <a:t>онлайн-формату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отличие от пассивного прослушивания (в лучшем случае – конспектирования) лекций работа с личным кабинетом и материалами в разных электронных форматах требует действий.  С точки зрения педагогики – переход от объяснительно-иллюстративных методов к </a:t>
            </a:r>
            <a:r>
              <a:rPr lang="ru-RU" dirty="0" err="1" smtClean="0"/>
              <a:t>деятельностным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27687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Под </a:t>
            </a:r>
            <a:r>
              <a:rPr lang="ru-RU" b="1" dirty="0" err="1" smtClean="0"/>
              <a:t>деятельностным</a:t>
            </a:r>
            <a:r>
              <a:rPr lang="ru-RU" b="1" dirty="0" smtClean="0"/>
              <a:t> подходом </a:t>
            </a:r>
            <a:r>
              <a:rPr lang="ru-RU" dirty="0" smtClean="0"/>
              <a:t>в педагогике</a:t>
            </a:r>
            <a:r>
              <a:rPr lang="ru-RU" b="1" dirty="0" smtClean="0"/>
              <a:t> </a:t>
            </a:r>
            <a:r>
              <a:rPr lang="ru-RU" dirty="0" smtClean="0"/>
              <a:t>(А.Н.Леонтьев) понимают такой способ организации учебно-познавательной деятельности обучаемых, при котором они являются не пассивными «приёмниками» информации, а </a:t>
            </a:r>
            <a:r>
              <a:rPr lang="ru-RU" b="1" dirty="0" smtClean="0"/>
              <a:t>сами активно участвуют в учебном процессе.</a:t>
            </a:r>
            <a:r>
              <a:rPr lang="ru-RU" dirty="0" smtClean="0"/>
              <a:t> Ключевой момент — постепенный уход от информационного репродуктивного знания к знанию действия.</a:t>
            </a:r>
          </a:p>
          <a:p>
            <a:endParaRPr lang="ru-RU" b="1" dirty="0" smtClean="0"/>
          </a:p>
          <a:p>
            <a:r>
              <a:rPr lang="ru-RU" dirty="0" smtClean="0"/>
              <a:t>   </a:t>
            </a:r>
            <a:r>
              <a:rPr lang="ru-RU" b="1" dirty="0" err="1" smtClean="0"/>
              <a:t>Деятельностный</a:t>
            </a:r>
            <a:r>
              <a:rPr lang="ru-RU" dirty="0" smtClean="0"/>
              <a:t> подход определяет обучаемого как субъекта жизнедеятельности. Быть субъектом –ставить цели, решать задачи, отвечать за результаты.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«Сведений науки не следует сообщать учащемуся готовыми, но его надо привести к тому, чтобы он сам их находил, сам ими овладевал. Такой метод обучения наилучший, самый трудный, самый редкий…»  (А. </a:t>
            </a:r>
            <a:r>
              <a:rPr lang="ru-RU" i="1" dirty="0" err="1" smtClean="0"/>
              <a:t>Дистервег</a:t>
            </a:r>
            <a:r>
              <a:rPr lang="ru-RU" i="1" dirty="0" smtClean="0"/>
              <a:t>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5725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Проблема 2: низкая компьютерная грамотность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Отсутствие компьютерной грамотности является серьезной проблемой в современном мире, которая затронула как учащихся, так и преподавателей. Многие до сих пор не умеют работать с персональным компьютером (ПК) и стандартными офисными приложениями типа MS </a:t>
            </a:r>
            <a:r>
              <a:rPr lang="ru-RU" dirty="0" err="1" smtClean="0"/>
              <a:t>Word</a:t>
            </a:r>
            <a:r>
              <a:rPr lang="ru-RU" dirty="0" smtClean="0"/>
              <a:t> и </a:t>
            </a:r>
            <a:r>
              <a:rPr lang="ru-RU" dirty="0" err="1" smtClean="0"/>
              <a:t>PowerPoint</a:t>
            </a:r>
            <a:r>
              <a:rPr lang="ru-RU" dirty="0" smtClean="0"/>
              <a:t>. Даже среди опытных преподавателей и учеников может возникнуть непонимание инструментов дистанционного обучения, таких как образовательные </a:t>
            </a:r>
            <a:r>
              <a:rPr lang="ru-RU" dirty="0" err="1" smtClean="0"/>
              <a:t>онлайн-платформы</a:t>
            </a:r>
            <a:r>
              <a:rPr lang="ru-RU" dirty="0" smtClean="0"/>
              <a:t>, различные приложения, связанные с общением и просмотром учебных материалов.</a:t>
            </a:r>
          </a:p>
          <a:p>
            <a:r>
              <a:rPr lang="ru-RU" dirty="0" smtClean="0"/>
              <a:t>Тем не менее технологические навыки являются обязательными для успешного прохождения дистанционного обучения.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2108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Рекомендации для учащихся</a:t>
            </a:r>
            <a:r>
              <a:rPr lang="ru-RU" dirty="0" smtClean="0"/>
              <a:t>: базовые курсы компьютерной грамотности. Наличие элементарных  знаний о работе ПК и приложений даст возможность участвовать в </a:t>
            </a:r>
            <a:r>
              <a:rPr lang="ru-RU" dirty="0" err="1" smtClean="0"/>
              <a:t>онлайн-занятиях</a:t>
            </a:r>
            <a:r>
              <a:rPr lang="ru-RU" dirty="0" smtClean="0"/>
              <a:t> без стресса и потери времени. Если инструменты </a:t>
            </a:r>
            <a:r>
              <a:rPr lang="ru-RU" dirty="0" err="1" smtClean="0"/>
              <a:t>онлайн-обучения</a:t>
            </a:r>
            <a:r>
              <a:rPr lang="ru-RU" dirty="0" smtClean="0"/>
              <a:t> слишком сложны, их никто не захочет использовать, поэтому нужно выбирать но простые в работе образовательные элементы, доступные пользователям любого уровня подготовки.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6632"/>
            <a:ext cx="389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Проблема 3: технические неполадки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40466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Могут возникнуть проблемы совместимости обучающих платформ с операционными системами, браузерами или смартфонами, а низкая скорость Интернет-соединения – привести к пропускам </a:t>
            </a:r>
            <a:r>
              <a:rPr lang="ru-RU" dirty="0" err="1" smtClean="0"/>
              <a:t>онлайн-занятий</a:t>
            </a:r>
            <a:r>
              <a:rPr lang="ru-RU" dirty="0" smtClean="0"/>
              <a:t> или сложностям с загрузкой уроков в </a:t>
            </a:r>
            <a:r>
              <a:rPr lang="ru-RU" dirty="0" err="1" smtClean="0"/>
              <a:t>видеоформате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Рекомендации для преподавателей</a:t>
            </a:r>
            <a:r>
              <a:rPr lang="ru-RU" dirty="0" smtClean="0"/>
              <a:t>: публикуйте задания и проводите </a:t>
            </a:r>
            <a:r>
              <a:rPr lang="ru-RU" dirty="0" err="1" smtClean="0"/>
              <a:t>онлайн-занятия</a:t>
            </a:r>
            <a:r>
              <a:rPr lang="ru-RU" dirty="0" smtClean="0"/>
              <a:t> на тех образовательных платформах, к которым можно подключиться с разных устройств (компьютера, планшета, смартфона).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42088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Проблема 4: незнание основ </a:t>
            </a:r>
            <a:r>
              <a:rPr lang="ru-RU" b="1" dirty="0" err="1" smtClean="0"/>
              <a:t>тайм-менеджмента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024" y="270892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Свобода, которую предлагает формат </a:t>
            </a:r>
            <a:r>
              <a:rPr lang="ru-RU" dirty="0" err="1" smtClean="0"/>
              <a:t>онлайн-обучения</a:t>
            </a:r>
            <a:r>
              <a:rPr lang="ru-RU" dirty="0" smtClean="0"/>
              <a:t>, часто вызывает ложное чувство безграничности времени. Дистанционное образование выдвигает более высокие требования к дисциплине и самоорганизации, чем его. Неумелое управление временем может привести к серьезному отставанию от учебной программы и вызвать сильный стресс.</a:t>
            </a:r>
          </a:p>
          <a:p>
            <a:r>
              <a:rPr lang="ru-RU" b="1" dirty="0" smtClean="0"/>
              <a:t>Рекомендации для всех: </a:t>
            </a:r>
            <a:r>
              <a:rPr lang="ru-RU" dirty="0" smtClean="0"/>
              <a:t>грамотный тайм-менеджмент – необходимый навык для </a:t>
            </a:r>
            <a:r>
              <a:rPr lang="ru-RU" dirty="0" err="1" smtClean="0"/>
              <a:t>онлайн-обучения</a:t>
            </a:r>
            <a:r>
              <a:rPr lang="ru-RU" dirty="0" smtClean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581128"/>
            <a:ext cx="3342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Проблема 5: слабая мотивация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826675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Отсутствие мотивации – общая проблема для всех типов учащихся. </a:t>
            </a:r>
            <a:r>
              <a:rPr lang="ru-RU" dirty="0" err="1" smtClean="0"/>
              <a:t>Онлайн-формат</a:t>
            </a:r>
            <a:r>
              <a:rPr lang="ru-RU" dirty="0" smtClean="0"/>
              <a:t> требует дисциплины и целеустремленности, чтобы самостоятельно выполнять задания, оставаться заинтересованным и добиваться прогресса. Когда отсутствует физический контроль со стороны педагога, возникает соблазн отложить учебу.</a:t>
            </a:r>
          </a:p>
          <a:p>
            <a:r>
              <a:rPr lang="ru-RU" b="1" dirty="0" smtClean="0"/>
              <a:t>Рекомендации для преподавателей</a:t>
            </a:r>
            <a:r>
              <a:rPr lang="ru-RU" dirty="0" smtClean="0"/>
              <a:t>: ставьте перед учащимися конкретные и достижимые цели.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399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Проблема 6: работа преподавателей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Отсутствие у преподавателей: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Постоянного рабочего места, оснащенного ПК с выходом в интернет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Времени на работу в дистанционном курсе в связи с совмещением с очной (в том числе, с выездными циклами) педагогической деятельностью или с основной профессиональной деятельностью.</a:t>
            </a:r>
          </a:p>
          <a:p>
            <a:pPr marL="342900" indent="-342900"/>
            <a:r>
              <a:rPr lang="ru-RU" dirty="0" smtClean="0"/>
              <a:t>3. Мотивации для переработки материалов в электронную форму</a:t>
            </a:r>
          </a:p>
          <a:p>
            <a:pPr marL="342900" indent="-342900"/>
            <a:r>
              <a:rPr lang="ru-RU" dirty="0" smtClean="0"/>
              <a:t>4. Мотивации к освоению платформы дистанционного обучения в объеме, необходимом для самостоятельной разработки, наполнения и курирования курса  обучения.</a:t>
            </a:r>
          </a:p>
          <a:p>
            <a:pPr marL="342900" indent="-342900"/>
            <a:r>
              <a:rPr lang="ru-RU" dirty="0" smtClean="0"/>
              <a:t>5. Навыков работы с электронными материалами </a:t>
            </a:r>
          </a:p>
          <a:p>
            <a:pPr marL="342900" indent="-342900"/>
            <a:r>
              <a:rPr lang="ru-RU" dirty="0" smtClean="0"/>
              <a:t>6. Навыков разработки гибких средств текущего и промежуточного контроля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6632"/>
            <a:ext cx="7747285" cy="64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0447" y="2204864"/>
            <a:ext cx="54946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Педагогические  аспекты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дистанционного обучения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1131</Words>
  <Application>Microsoft Office PowerPoint</Application>
  <PresentationFormat>Экран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26каб</dc:creator>
  <cp:lastModifiedBy>26каб</cp:lastModifiedBy>
  <cp:revision>56</cp:revision>
  <dcterms:created xsi:type="dcterms:W3CDTF">2023-01-13T06:09:45Z</dcterms:created>
  <dcterms:modified xsi:type="dcterms:W3CDTF">2024-03-11T08:02:55Z</dcterms:modified>
</cp:coreProperties>
</file>