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1" r:id="rId3"/>
    <p:sldId id="256" r:id="rId4"/>
    <p:sldId id="259" r:id="rId5"/>
    <p:sldId id="294" r:id="rId6"/>
    <p:sldId id="272" r:id="rId7"/>
    <p:sldId id="271" r:id="rId8"/>
    <p:sldId id="280" r:id="rId9"/>
    <p:sldId id="281" r:id="rId10"/>
    <p:sldId id="295" r:id="rId11"/>
    <p:sldId id="296" r:id="rId12"/>
    <p:sldId id="297" r:id="rId13"/>
    <p:sldId id="285" r:id="rId14"/>
    <p:sldId id="286" r:id="rId15"/>
    <p:sldId id="293" r:id="rId16"/>
    <p:sldId id="291" r:id="rId17"/>
    <p:sldId id="274" r:id="rId18"/>
    <p:sldId id="276" r:id="rId19"/>
    <p:sldId id="282" r:id="rId20"/>
    <p:sldId id="283" r:id="rId21"/>
    <p:sldId id="278" r:id="rId22"/>
    <p:sldId id="258" r:id="rId23"/>
    <p:sldId id="298" r:id="rId24"/>
    <p:sldId id="299" r:id="rId25"/>
    <p:sldId id="292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2;&#1072;&#1079;%20&#1052;&#1054;.pd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7;&#1073;&#1080;&#1085;&#1072;&#1088;%20&#171;&#1054;&#1082;&#1072;&#1079;&#1072;&#1085;&#1080;&#1077;%20&#1087;&#1077;&#1088;&#1074;&#1086;&#1081;%20&#1084;&#1077;&#1076;&#1080;&#1094;&#1080;&#1085;&#1089;&#1082;&#1086;&#1081;%20&#1087;&#1086;&#1084;&#1086;&#1097;&#1080;&#187;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43;&#1080;&#1087;&#1077;&#1088;&#1090;&#1086;&#1085;&#1080;&#1095;&#1077;&#1089;&#1082;&#1072;&#1103;%20&#1073;&#1086;&#1083;&#1077;&#1079;&#1085;&#1100;.%20&#1047;&#1072;&#1087;&#1080;&#1089;&#1100;%20&#1074;&#1077;&#1073;&#1080;&#1085;&#1072;&#1088;&#1072;%2002.03.2019.mp4" TargetMode="External"/><Relationship Id="rId4" Type="http://schemas.openxmlformats.org/officeDocument/2006/relationships/hyperlink" Target="&#1042;&#1077;&#1073;&#1080;&#1085;&#1072;&#1088;%20&#171;&#1057;&#1086;&#1089;&#1090;&#1086;&#1103;&#1085;&#1080;&#1077;%20&#1084;&#1077;&#1076;&#1080;&#1094;&#1080;&#1085;&#1089;&#1082;&#1086;&#1081;%20&#1087;&#1086;&#1084;&#1086;&#1097;&#1080;%20&#1087;&#1086;%20&#1087;&#1088;&#1086;&#1092;&#1080;&#1083;&#1102;%20&#171;&#1076;&#1080;&#1077;&#1090;&#1086;&#1083;&#1086;&#1075;&#1080;&#1103;&#187;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ozgdou7.edumsko.ru/uploads/1800/1736/section/98567/Elektronnoe_obuchenie.jpg?15161004403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251264"/>
            <a:ext cx="8424936" cy="6318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3529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Требования к электронным учебникам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– Структура и содержание и художественное оформление    электронной и печатной форм учебника соответствуют друг другу;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Электронная форма учебника в полном объеме содержит иллюстрации (с учетом их адаптации и (или) изменения композиции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Электронная форма учебника содержит: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     • Педагогически обоснованное для усвоения материала    </a:t>
            </a:r>
          </a:p>
          <a:p>
            <a:r>
              <a:rPr lang="ru-RU" dirty="0" smtClean="0"/>
              <a:t>        учебника количество </a:t>
            </a:r>
            <a:r>
              <a:rPr lang="ru-RU" dirty="0" err="1" smtClean="0"/>
              <a:t>мультимедийныхи</a:t>
            </a:r>
            <a:r>
              <a:rPr lang="ru-RU" dirty="0" smtClean="0"/>
              <a:t> (или) интерактивных    </a:t>
            </a:r>
          </a:p>
          <a:p>
            <a:r>
              <a:rPr lang="ru-RU" dirty="0" smtClean="0"/>
              <a:t>        элементов (галереи изображений, </a:t>
            </a:r>
            <a:r>
              <a:rPr lang="ru-RU" dirty="0" err="1" smtClean="0"/>
              <a:t>аудиофрагменты</a:t>
            </a:r>
            <a:r>
              <a:rPr lang="ru-RU" dirty="0" smtClean="0"/>
              <a:t>,    </a:t>
            </a:r>
          </a:p>
          <a:p>
            <a:r>
              <a:rPr lang="ru-RU" dirty="0" smtClean="0"/>
              <a:t>        видеоролики, презентации, анимационные ролики,    </a:t>
            </a:r>
          </a:p>
          <a:p>
            <a:r>
              <a:rPr lang="ru-RU" dirty="0" smtClean="0"/>
              <a:t>        интерактивные карты, тренажеры, лабораторные работы,    </a:t>
            </a:r>
          </a:p>
          <a:p>
            <a:r>
              <a:rPr lang="ru-RU" dirty="0" smtClean="0"/>
              <a:t>        эксперименты и (или) иное)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7096" y="530120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Средства контроля и самоконтроля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26876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• Должна быть представлена в общедоступных форматах, не     </a:t>
            </a:r>
          </a:p>
          <a:p>
            <a:r>
              <a:rPr lang="ru-RU" dirty="0" smtClean="0"/>
              <a:t>   имеющих лицензионных ограничений для участников    </a:t>
            </a:r>
          </a:p>
          <a:p>
            <a:r>
              <a:rPr lang="ru-RU" dirty="0" smtClean="0"/>
              <a:t>   образовательного  процесса;</a:t>
            </a:r>
          </a:p>
          <a:p>
            <a:r>
              <a:rPr lang="ru-RU" dirty="0" smtClean="0"/>
              <a:t>• Может быть воспроизведена на трех или более операционных </a:t>
            </a:r>
          </a:p>
          <a:p>
            <a:r>
              <a:rPr lang="ru-RU" dirty="0" smtClean="0"/>
              <a:t>   системах, не менее двух из которых подходят для мобильных    </a:t>
            </a:r>
          </a:p>
          <a:p>
            <a:r>
              <a:rPr lang="ru-RU" dirty="0" smtClean="0"/>
              <a:t>   устройств;</a:t>
            </a:r>
          </a:p>
          <a:p>
            <a:r>
              <a:rPr lang="ru-RU" dirty="0" smtClean="0"/>
              <a:t>• Должна воспроизводиться как минимум на двух видах    </a:t>
            </a:r>
          </a:p>
          <a:p>
            <a:r>
              <a:rPr lang="ru-RU" dirty="0" smtClean="0"/>
              <a:t>   электронных  устройств (стационарный или персональный    </a:t>
            </a:r>
          </a:p>
          <a:p>
            <a:r>
              <a:rPr lang="ru-RU" dirty="0" smtClean="0"/>
              <a:t>   компьютер, в том числе с подключением к интерактивной </a:t>
            </a:r>
          </a:p>
          <a:p>
            <a:r>
              <a:rPr lang="ru-RU" dirty="0" smtClean="0"/>
              <a:t>   доске, планшетный компьютер и иное);</a:t>
            </a:r>
          </a:p>
          <a:p>
            <a:r>
              <a:rPr lang="ru-RU" dirty="0" smtClean="0"/>
              <a:t>• Должна воспроизводиться на устройствах пользователей без    </a:t>
            </a:r>
          </a:p>
          <a:p>
            <a:r>
              <a:rPr lang="ru-RU" dirty="0" smtClean="0"/>
              <a:t>   подключения к сети Интернет (за исключением внешних    </a:t>
            </a:r>
          </a:p>
          <a:p>
            <a:r>
              <a:rPr lang="ru-RU" dirty="0" smtClean="0"/>
              <a:t>   ссылок) и реализует возможность создания пользователем    </a:t>
            </a:r>
          </a:p>
          <a:p>
            <a:r>
              <a:rPr lang="ru-RU" dirty="0" smtClean="0"/>
              <a:t>   заметок, закладок и перехода по ним;</a:t>
            </a:r>
          </a:p>
          <a:p>
            <a:r>
              <a:rPr lang="ru-RU" dirty="0" smtClean="0"/>
              <a:t>• Должна поддерживать возможность определения номера    </a:t>
            </a:r>
          </a:p>
          <a:p>
            <a:r>
              <a:rPr lang="ru-RU" dirty="0" smtClean="0"/>
              <a:t>   страниц  печатной версии учебника, на которой расположено    </a:t>
            </a:r>
          </a:p>
          <a:p>
            <a:r>
              <a:rPr lang="ru-RU" dirty="0" smtClean="0"/>
              <a:t>   содержание текущей страницы учебника в электронной форме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980728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Электронная форма учебника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7667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Требования к электронным учебникам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Письмо </a:t>
            </a:r>
            <a:r>
              <a:rPr lang="ru-RU" b="1" dirty="0" err="1" smtClean="0">
                <a:solidFill>
                  <a:srgbClr val="FF0000"/>
                </a:solidFill>
              </a:rPr>
              <a:t>Минобрнауки</a:t>
            </a:r>
            <a:r>
              <a:rPr lang="ru-RU" b="1" dirty="0" smtClean="0">
                <a:solidFill>
                  <a:srgbClr val="FF0000"/>
                </a:solidFill>
              </a:rPr>
              <a:t> РФ от 02.02.2015 г. №НТ-136/08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"О федеральном перечне учебников»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Обращаем внимание, что использование электронной формы учебника </a:t>
            </a:r>
          </a:p>
          <a:p>
            <a:r>
              <a:rPr lang="ru-RU" sz="1600" dirty="0" smtClean="0"/>
              <a:t>является </a:t>
            </a:r>
            <a:r>
              <a:rPr lang="ru-RU" sz="1600" i="1" dirty="0" smtClean="0"/>
              <a:t>правом, а не обязанностью </a:t>
            </a:r>
            <a:r>
              <a:rPr lang="ru-RU" sz="1600" dirty="0" smtClean="0"/>
              <a:t>участников образовательных отношений</a:t>
            </a:r>
          </a:p>
          <a:p>
            <a:r>
              <a:rPr lang="ru-RU" sz="1600" dirty="0" smtClean="0"/>
              <a:t> </a:t>
            </a:r>
          </a:p>
          <a:p>
            <a:pPr algn="ctr"/>
            <a:r>
              <a:rPr lang="ru-RU" sz="1600" b="1" dirty="0" err="1" smtClean="0"/>
              <a:t>Минобрнауки</a:t>
            </a:r>
            <a:r>
              <a:rPr lang="ru-RU" sz="1600" b="1" dirty="0" smtClean="0"/>
              <a:t> России рекомендует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 </a:t>
            </a:r>
            <a:r>
              <a:rPr lang="ru-RU" sz="1600" u="sng" dirty="0" smtClean="0"/>
              <a:t>предусмотреть </a:t>
            </a:r>
            <a:r>
              <a:rPr lang="ru-RU" sz="1600" dirty="0" smtClean="0"/>
              <a:t>при реализации программ дополнительного профессионального образования (повышения квалификации) включение модулей </a:t>
            </a:r>
            <a:r>
              <a:rPr lang="ru-RU" sz="1600" dirty="0" smtClean="0"/>
              <a:t>направленных </a:t>
            </a:r>
            <a:r>
              <a:rPr lang="ru-RU" sz="1600" dirty="0" smtClean="0"/>
              <a:t>на обучение руководящих и педагогических работников образовательных организаций методам использования электронной формы учебника, в том </a:t>
            </a:r>
            <a:r>
              <a:rPr lang="ru-RU" sz="1600" dirty="0" smtClean="0"/>
              <a:t>числе </a:t>
            </a:r>
            <a:r>
              <a:rPr lang="ru-RU" sz="1600" dirty="0" smtClean="0"/>
              <a:t>посредством интерактивных досок.</a:t>
            </a:r>
          </a:p>
          <a:p>
            <a:endParaRPr lang="ru-RU" sz="1600" dirty="0" smtClean="0"/>
          </a:p>
          <a:p>
            <a:r>
              <a:rPr lang="ru-RU" sz="1600" dirty="0" smtClean="0"/>
              <a:t>   При заключении договоров на поставку учебников рекомендуем:</a:t>
            </a:r>
          </a:p>
          <a:p>
            <a:r>
              <a:rPr lang="ru-RU" sz="1600" u="sng" dirty="0" smtClean="0"/>
              <a:t>учитывать</a:t>
            </a:r>
            <a:r>
              <a:rPr lang="ru-RU" sz="1600" dirty="0" smtClean="0"/>
              <a:t>, что одновременно с учебником в бумажной форме должна приобретаться электронная форма учебника, а к учебникам закупленным ранее только в печатной форме, возможна закупка отдельно электронной формы учебника.</a:t>
            </a:r>
          </a:p>
          <a:p>
            <a:endParaRPr lang="ru-RU" sz="1600" dirty="0" smtClean="0"/>
          </a:p>
          <a:p>
            <a:r>
              <a:rPr lang="ru-RU" sz="1600" dirty="0" smtClean="0"/>
              <a:t>   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России также рекомендует организовать работу в субъектах Российской Федерации по созданию информационной среды, в которой будут обеспечены равные условия для доступа к учебникам разных издательств, а также в другим электронным ресурсам и электронным библиотекам.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005" y="692696"/>
            <a:ext cx="808377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92" y="404664"/>
            <a:ext cx="842781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634" y="620688"/>
            <a:ext cx="763284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При </a:t>
            </a:r>
            <a:r>
              <a:rPr lang="ru-RU" dirty="0"/>
              <a:t>организации </a:t>
            </a:r>
            <a:r>
              <a:rPr lang="ru-RU" b="1" i="1" dirty="0"/>
              <a:t>электронного  обучения </a:t>
            </a:r>
            <a:r>
              <a:rPr lang="ru-RU" i="1" dirty="0"/>
              <a:t>в </a:t>
            </a:r>
            <a:r>
              <a:rPr lang="ru-RU" b="1" dirty="0" smtClean="0"/>
              <a:t>ДПО</a:t>
            </a:r>
            <a:r>
              <a:rPr lang="ru-RU" dirty="0" smtClean="0"/>
              <a:t> могут возникнуть </a:t>
            </a:r>
            <a:r>
              <a:rPr lang="ru-RU" dirty="0"/>
              <a:t>определенные трудности</a:t>
            </a:r>
            <a:r>
              <a:rPr lang="ru-RU" dirty="0" smtClean="0"/>
              <a:t>:</a:t>
            </a:r>
          </a:p>
          <a:p>
            <a:endParaRPr lang="ru-RU" sz="1400" dirty="0"/>
          </a:p>
          <a:p>
            <a:pPr marL="742950" lvl="1" indent="-285750">
              <a:buFontTx/>
              <a:buChar char="-"/>
            </a:pPr>
            <a:r>
              <a:rPr lang="ru-RU" dirty="0" smtClean="0"/>
              <a:t>разные возрастные категории </a:t>
            </a:r>
            <a:r>
              <a:rPr lang="ru-RU" dirty="0"/>
              <a:t>и, соответственно, </a:t>
            </a:r>
            <a:r>
              <a:rPr lang="ru-RU" dirty="0" smtClean="0"/>
              <a:t>различный </a:t>
            </a:r>
            <a:r>
              <a:rPr lang="ru-RU" dirty="0"/>
              <a:t>уровень освоения способов взаимодействия с электронными носителями </a:t>
            </a:r>
            <a:r>
              <a:rPr lang="ru-RU" dirty="0" smtClean="0"/>
              <a:t>информации</a:t>
            </a:r>
          </a:p>
          <a:p>
            <a:pPr marL="742950" lvl="1" indent="-285750">
              <a:buFontTx/>
              <a:buChar char="-"/>
            </a:pPr>
            <a:endParaRPr lang="ru-RU" dirty="0" smtClean="0"/>
          </a:p>
          <a:p>
            <a:pPr marL="742950" lvl="1" indent="-285750">
              <a:buFontTx/>
              <a:buChar char="-"/>
            </a:pPr>
            <a:r>
              <a:rPr lang="ru-RU" dirty="0" smtClean="0"/>
              <a:t>психологическое </a:t>
            </a:r>
            <a:r>
              <a:rPr lang="ru-RU" dirty="0"/>
              <a:t>сопротивление освоению новых знаний в области информационных технологий</a:t>
            </a:r>
            <a:r>
              <a:rPr lang="ru-RU" dirty="0" smtClean="0"/>
              <a:t>.</a:t>
            </a:r>
          </a:p>
          <a:p>
            <a:pPr marL="742950" lvl="1" indent="-285750">
              <a:buFontTx/>
              <a:buChar char="-"/>
            </a:pPr>
            <a:endParaRPr lang="ru-RU" sz="1400" dirty="0"/>
          </a:p>
          <a:p>
            <a:pPr marL="742950" lvl="1" indent="-285750">
              <a:buFontTx/>
              <a:buChar char="-"/>
            </a:pPr>
            <a:r>
              <a:rPr lang="ru-RU" dirty="0" smtClean="0"/>
              <a:t>отсутствие технической </a:t>
            </a:r>
            <a:r>
              <a:rPr lang="ru-RU" dirty="0"/>
              <a:t>возможности полноценно </a:t>
            </a:r>
            <a:r>
              <a:rPr lang="ru-RU" dirty="0" smtClean="0"/>
              <a:t>   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использовать </a:t>
            </a:r>
            <a:r>
              <a:rPr lang="ru-RU" dirty="0"/>
              <a:t>электронные носители для обучения в </a:t>
            </a:r>
            <a:r>
              <a:rPr lang="ru-RU" dirty="0" smtClean="0"/>
              <a:t>   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силу </a:t>
            </a:r>
            <a:r>
              <a:rPr lang="ru-RU" dirty="0"/>
              <a:t>отсутствия персонального компьютера и сети </a:t>
            </a:r>
            <a:r>
              <a:rPr lang="ru-RU" dirty="0" smtClean="0"/>
              <a:t>   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Интернет</a:t>
            </a:r>
            <a:r>
              <a:rPr lang="ru-RU" dirty="0"/>
              <a:t>.</a:t>
            </a:r>
            <a:endParaRPr lang="ru-RU" sz="1400" dirty="0"/>
          </a:p>
          <a:p>
            <a:pPr lvl="1"/>
            <a:endParaRPr lang="ru-RU" dirty="0" smtClean="0"/>
          </a:p>
          <a:p>
            <a:pPr marL="742950" lvl="1" indent="-285750">
              <a:buFontTx/>
              <a:buChar char="-"/>
            </a:pPr>
            <a:r>
              <a:rPr lang="ru-RU" dirty="0" smtClean="0"/>
              <a:t>стереотипы </a:t>
            </a:r>
            <a:r>
              <a:rPr lang="ru-RU" dirty="0"/>
              <a:t>восприятия – слушатели, постоянно </a:t>
            </a:r>
            <a:r>
              <a:rPr lang="ru-RU" dirty="0" smtClean="0"/>
              <a:t>  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проживающие </a:t>
            </a:r>
            <a:r>
              <a:rPr lang="ru-RU" dirty="0"/>
              <a:t>в отдаленных районах области часто не </a:t>
            </a:r>
            <a:r>
              <a:rPr lang="ru-RU" dirty="0" smtClean="0"/>
              <a:t>   </a:t>
            </a:r>
          </a:p>
          <a:p>
            <a:pPr lvl="1"/>
            <a:r>
              <a:rPr lang="ru-RU" dirty="0" smtClean="0"/>
              <a:t>   имеют </a:t>
            </a:r>
            <a:r>
              <a:rPr lang="ru-RU" dirty="0"/>
              <a:t>опыта постоянной работы с электронными </a:t>
            </a:r>
            <a:endParaRPr lang="ru-RU" dirty="0" smtClean="0"/>
          </a:p>
          <a:p>
            <a:pPr lvl="1"/>
            <a:r>
              <a:rPr lang="ru-RU" dirty="0"/>
              <a:t> </a:t>
            </a:r>
            <a:r>
              <a:rPr lang="ru-RU" dirty="0" smtClean="0"/>
              <a:t>  носителями </a:t>
            </a:r>
            <a:r>
              <a:rPr lang="ru-RU" dirty="0"/>
              <a:t>информации, поэтому использование их во </a:t>
            </a:r>
            <a:r>
              <a:rPr lang="ru-RU" dirty="0" smtClean="0"/>
              <a:t>  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время </a:t>
            </a:r>
            <a:r>
              <a:rPr lang="ru-RU" dirty="0"/>
              <a:t>обучения вызывает у них определенные </a:t>
            </a:r>
            <a:r>
              <a:rPr lang="ru-RU" dirty="0" smtClean="0"/>
              <a:t>  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трудности</a:t>
            </a:r>
            <a:r>
              <a:rPr lang="ru-RU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720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381"/>
            <a:ext cx="8568951" cy="646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01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90092" y="692696"/>
            <a:ext cx="808636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интерактивное взаимодействие между преподавателем и обучающимися, отражающее все присущие учебному процессу компоненты (цели, содержание, методы, организационные формы, средства обучения), осуществляемое в условиях реализации средств ИКТ.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дистанционного обучения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(ДО) - предоставление слушателям, находящимся в различных социальных, материальных  и географических условиях качественных образовательных услуг (за счет использования научного и образовательного потенциала ведущих медицинских и образовательных учреждений)  без отрыва от трудовой деятельности;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3429000"/>
            <a:ext cx="79208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Для реализации обучения с использованием дистанционных образовательных технологий (ДОТ) необходимо решение следующие задачи: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нормативной базы обучения с использованием ДОТ;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материально-технической базы обучения с использованием ДОТ;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отработка моделей организации обучения слушателей с использованием ДОТ;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подготовка кадров, владеющих методиками обучения с использованием ДОТ;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обеспечение методической поддержки преподавателей, работающих в системе обучения с использованием ДОТ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681662"/>
            <a:ext cx="849694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Выявить возможности и ограничения применения дистанционного обучения.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творческую группу преподавателей для участие в реализации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Изучить систему дистанционного обучения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Moodle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Разработать модель системы дистанционного обучения, на основе которой в дальнейшем может быть реализован вариативный подход к организации дистанционного обучения.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модель образовательного информационного интернет - портала, где будет размещена информация для слушателей.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Разработать единый перечень учебно-методических материалов используемых в ДО и рекомендаций к применению.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Провести обучающий семинар для преподавателей  по  созданию курса в системе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Moodle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Выбрать и оплатить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хостинг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размещения системы дистанционного обучения.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9583" y="369707"/>
            <a:ext cx="3966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организации ДО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256" y="4374981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разработке модели ДО необходимо учитывать сложившиеся образовательные стереотипы слушателей, их прежний опыт исключительно очного обучения, отсутствие навыков самоконтроля процесса и результатов обучения (ориентация на внешнюю оценку достижений).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Поэтому первый этап внедрения ДО в образовательный процесс подразумевает некоторую интеграцию очной и дистанционной форм обучения для контроля уровня усвоения слушателями учебного материала, рекомендаций и установок  и т.д.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учебная информация по курсу 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  учебных модулей с иллюстрациями, и определениями, ссылками на другие страницы курса, другие источники информации в сети интернет.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для самопроверки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каждого раздела, контрольных работ и тем для обсуждения на форуме данного курса. Задачи с ответами для тренинга.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справочные материалы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предметной области курса, связанный гиперссылками с основным текстом.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список рекомендованной основной и дополнительной литературы, адреса Web-сайтов в сети интернет с информацией, необходимой для обучения с аннотацией каждого ресурса.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электронная библиотека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электронные книги по тематике курса, ссылки на сайты электронных библиотек, электронные книги с информацией, необходимой студенту, например в работе с электронной почтой, поиску информации в интернете и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т.д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сотрудничества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обучаемого с преподавателем и другими обучаемыми 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(электронная почта, телеконференции, форум, чат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 и лабораторные работы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необходимые для качественного усвоения курса. Виртуальный лабораторный практикум.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творческие задания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(курсовые работы, проекты, индивидуальные задания, ситуации и т.д.),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направленные на самостоятельное применение усвоенных знаний, умений, навыков, выполнение проектов индивидуально и в группах сотрудничества.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блок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проблемных ситуаций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экзаменационные материалы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требования к уровню владения материалам.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7330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учебно-методических материалов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87624" y="2348880"/>
          <a:ext cx="7080448" cy="3495040"/>
        </p:xfrm>
        <a:graphic>
          <a:graphicData uri="http://schemas.openxmlformats.org/drawingml/2006/table">
            <a:tbl>
              <a:tblPr/>
              <a:tblGrid>
                <a:gridCol w="7080448"/>
              </a:tblGrid>
              <a:tr h="821834">
                <a:tc>
                  <a:txBody>
                    <a:bodyPr/>
                    <a:lstStyle/>
                    <a:p>
                      <a:pPr marL="266700" marR="2413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15" dirty="0" smtClean="0">
                          <a:latin typeface="Times New Roman"/>
                          <a:ea typeface="Times New Roman"/>
                        </a:rPr>
                        <a:t>Об </a:t>
                      </a:r>
                      <a:r>
                        <a:rPr lang="ru-RU" sz="2400" b="1" spc="15" dirty="0">
                          <a:latin typeface="Times New Roman"/>
                          <a:ea typeface="Times New Roman"/>
                        </a:rPr>
                        <a:t>утверждении Порядка применения организациями, осуществляющими образовательную деятельность, электронного обучения, дистанционных </a:t>
                      </a:r>
                      <a:r>
                        <a:rPr lang="ru-RU" sz="2400" b="1" spc="15" dirty="0" smtClean="0">
                          <a:latin typeface="Times New Roman"/>
                          <a:ea typeface="Times New Roman"/>
                        </a:rPr>
                        <a:t>образовательных </a:t>
                      </a:r>
                      <a:r>
                        <a:rPr lang="ru-RU" sz="2400" b="1" spc="15" dirty="0">
                          <a:latin typeface="Times New Roman"/>
                          <a:ea typeface="Times New Roman"/>
                        </a:rPr>
                        <a:t>технологий при реализации образовательных </a:t>
                      </a:r>
                      <a:r>
                        <a:rPr lang="ru-RU" sz="2400" b="1" spc="15" dirty="0" smtClean="0">
                          <a:latin typeface="Times New Roman"/>
                          <a:ea typeface="Times New Roman"/>
                        </a:rPr>
                        <a:t>программ</a:t>
                      </a:r>
                      <a:endParaRPr lang="ru-RU" sz="1800" b="1" spc="15" dirty="0" smtClean="0">
                        <a:latin typeface="Times New Roman"/>
                        <a:ea typeface="Times New Roman"/>
                      </a:endParaRPr>
                    </a:p>
                    <a:p>
                      <a:pPr marL="266700" marR="241300" indent="0" algn="just" defTabSz="914400" rtl="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236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                                                                         « 23 » августа 2017 г.</a:t>
                      </a:r>
                      <a:endParaRPr lang="ru-RU" sz="1800" b="1" spc="15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1916832"/>
          <a:ext cx="7776864" cy="241300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0">
                <a:tc>
                  <a:txBody>
                    <a:bodyPr/>
                    <a:lstStyle/>
                    <a:p>
                      <a:pPr marL="2578735" marR="2545080" algn="just">
                        <a:lnSpc>
                          <a:spcPts val="185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850" b="1" spc="64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hlinkClick r:id="rId2" action="ppaction://hlinkfile"/>
                        </a:rPr>
                        <a:t>ПРИКАЗ</a:t>
                      </a:r>
                      <a:r>
                        <a:rPr lang="ru-RU" sz="1850" b="1" spc="64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50" b="1" spc="64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№ 816</a:t>
                      </a:r>
                      <a:endParaRPr lang="ru-RU" sz="1850" b="1" spc="64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5765119"/>
              </p:ext>
            </p:extLst>
          </p:nvPr>
        </p:nvGraphicFramePr>
        <p:xfrm>
          <a:off x="1691680" y="476672"/>
          <a:ext cx="6096000" cy="12801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625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19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МИНИСТЕРСТВО ОБРАЗОВАНИЯ И НАУКИ РОССИЙСКОЙ </a:t>
                      </a:r>
                      <a:r>
                        <a:rPr lang="ru-RU" sz="1800" b="1" spc="19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ФЕДЕРАЦИИ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19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b="1" spc="19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МИНОБРНАУКИ </a:t>
                      </a:r>
                      <a:r>
                        <a:rPr lang="ru-RU" sz="1800" b="1" spc="19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РОССИИ</a:t>
                      </a:r>
                      <a:r>
                        <a:rPr lang="ru-RU" sz="2000" b="0" spc="19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 b="1" spc="1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9612" y="620688"/>
            <a:ext cx="6984776" cy="72008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 дистанционного обучения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412776"/>
            <a:ext cx="43204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Организационное собрание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1660" y="2096852"/>
            <a:ext cx="63367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слушателя с учебными материалами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71700" y="2816932"/>
            <a:ext cx="58326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3440731"/>
            <a:ext cx="52565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контрольных и проверочных работ.    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4077072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Тестирование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4737619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15716" y="5373216"/>
            <a:ext cx="55446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Промежуточный междисциплинарный экзамен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5877272"/>
            <a:ext cx="53285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Итоговая Аттестация (ГИА).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55576" y="709246"/>
            <a:ext cx="7740352" cy="49398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Учебный процесс при ДО включает в себя все основные формы организации учебного процесса: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лекции;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семинарские и практические занятия;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лабораторный практикум;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систему контроля усвоения учебного материала;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исследовательскую и самостоятельную работу слушателей.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и, соответственно, требует методической разработки каждого этапа образовательного процесса.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en-US" dirty="0" smtClean="0"/>
          </a:p>
          <a:p>
            <a:r>
              <a:rPr lang="ru-RU" dirty="0" smtClean="0"/>
              <a:t>      При реализации образовательных программ с применением исключительно дистанционных образовательных технологий , в организации, осуществляющей образовательную деятельность, </a:t>
            </a:r>
            <a:r>
              <a:rPr lang="ru-RU" b="1" i="1" dirty="0" smtClean="0">
                <a:solidFill>
                  <a:srgbClr val="FF0000"/>
                </a:solidFill>
              </a:rPr>
              <a:t>должны быть созданы условия для функционирования электронной информационно-образовательной среды</a:t>
            </a:r>
            <a:r>
              <a:rPr lang="ru-RU" dirty="0" smtClean="0"/>
              <a:t>, включающей в себя: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/>
              <a:t>-</a:t>
            </a:r>
            <a:r>
              <a:rPr lang="ru-RU" dirty="0" smtClean="0"/>
              <a:t> совокупность ресурсов, телекоммуникационных и  информационных технологий, соответствующих технологических средств, позволяющие освоить программу в полном объеме без обращения к иным источникам информации независимо от места нахождения обучающихся.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электронные образовательные ресурсы (электронные библиотеки и доступ к базам данных и электронным архивам).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владение в </a:t>
            </a:r>
            <a:r>
              <a:rPr lang="ru-RU" dirty="0"/>
              <a:t>полной</a:t>
            </a:r>
            <a:r>
              <a:rPr lang="ru-RU" dirty="0" smtClean="0"/>
              <a:t> </a:t>
            </a:r>
            <a:r>
              <a:rPr lang="ru-RU" dirty="0"/>
              <a:t>мере </a:t>
            </a:r>
            <a:r>
              <a:rPr lang="ru-RU" dirty="0" smtClean="0"/>
              <a:t>преподавателями и обслуживающим персоналом навыками использования информационных систем, задействованных в учебном процессе.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764704"/>
            <a:ext cx="2308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8478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Вебинар</a:t>
            </a:r>
            <a:r>
              <a:rPr lang="ru-RU" dirty="0" smtClean="0"/>
              <a:t> — это аналог живого семинара, только в режиме </a:t>
            </a:r>
            <a:r>
              <a:rPr lang="ru-RU" dirty="0" err="1" smtClean="0"/>
              <a:t>онлайн</a:t>
            </a:r>
            <a:r>
              <a:rPr lang="ru-RU" dirty="0" smtClean="0"/>
              <a:t>. Т.е. спикер вещает перед </a:t>
            </a:r>
            <a:r>
              <a:rPr lang="ru-RU" dirty="0" err="1" smtClean="0"/>
              <a:t>веб-камерой</a:t>
            </a:r>
            <a:r>
              <a:rPr lang="ru-RU" dirty="0" smtClean="0"/>
              <a:t>, а участники слушают доклад и смотрят презентацию за своими компьютерами.</a:t>
            </a:r>
            <a:endParaRPr lang="ru-RU" dirty="0"/>
          </a:p>
        </p:txBody>
      </p:sp>
      <p:pic>
        <p:nvPicPr>
          <p:cNvPr id="1026" name="Picture 2" descr="https://www.spotonvision.com/wp-content/uploads/2012/02/webin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858" y="3645024"/>
            <a:ext cx="4095177" cy="27309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93305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Вебинар</a:t>
            </a:r>
            <a:r>
              <a:rPr lang="ru-RU" dirty="0" smtClean="0"/>
              <a:t> «Оказание первой </a:t>
            </a:r>
            <a:r>
              <a:rPr lang="ru-RU" dirty="0" smtClean="0">
                <a:hlinkClick r:id="rId3" action="ppaction://hlinkfile"/>
              </a:rPr>
              <a:t>медицинской</a:t>
            </a:r>
            <a:r>
              <a:rPr lang="ru-RU" dirty="0" smtClean="0"/>
              <a:t> помощи»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Вебинар</a:t>
            </a:r>
            <a:r>
              <a:rPr lang="ru-RU" dirty="0" smtClean="0"/>
              <a:t> «</a:t>
            </a:r>
            <a:r>
              <a:rPr lang="ru-RU" dirty="0" smtClean="0">
                <a:hlinkClick r:id="rId4" action="ppaction://hlinkfile"/>
              </a:rPr>
              <a:t>Состояние</a:t>
            </a:r>
            <a:r>
              <a:rPr lang="ru-RU" dirty="0" smtClean="0"/>
              <a:t> медицинской помощи по профилю «диетология»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Гипертоническая</a:t>
            </a:r>
            <a:r>
              <a:rPr lang="ru-RU" dirty="0" smtClean="0"/>
              <a:t> болезнь. Запись </a:t>
            </a:r>
            <a:r>
              <a:rPr lang="ru-RU" dirty="0" err="1" smtClean="0"/>
              <a:t>вебинара</a:t>
            </a:r>
            <a:r>
              <a:rPr lang="ru-RU" dirty="0" smtClean="0"/>
              <a:t> 02.03.2019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26каб\Desktop\ДПП педвгогов\ЭЛЕКТРОННОЕ ОБУЧЕНИЕ\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149080"/>
            <a:ext cx="4274297" cy="22898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27784" y="54868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Вебинарные</a:t>
            </a:r>
            <a:r>
              <a:rPr lang="ru-RU" b="1" dirty="0" smtClean="0">
                <a:solidFill>
                  <a:srgbClr val="C00000"/>
                </a:solidFill>
              </a:rPr>
              <a:t> комнаты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9938" name="AutoShape 2" descr="https://static.tildacdn.com/tild3263-6137-4637-a466-663963326437/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C:\Users\26каб\Desktop\ДПП педвгогов\ЭЛЕКТРОННОЕ ОБУЧЕНИЕ\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699374" cy="19161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05273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Вебинарная</a:t>
            </a:r>
            <a:r>
              <a:rPr lang="ru-RU" b="1" dirty="0" smtClean="0"/>
              <a:t> комната </a:t>
            </a:r>
            <a:r>
              <a:rPr lang="ru-RU" dirty="0" smtClean="0"/>
              <a:t>— это </a:t>
            </a:r>
            <a:r>
              <a:rPr lang="ru-RU" b="1" i="1" dirty="0" err="1" smtClean="0"/>
              <a:t>веб-страница</a:t>
            </a:r>
            <a:r>
              <a:rPr lang="ru-RU" dirty="0" smtClean="0"/>
              <a:t>, на которой проводят </a:t>
            </a:r>
            <a:r>
              <a:rPr lang="ru-RU" dirty="0" err="1" smtClean="0"/>
              <a:t>вебинары</a:t>
            </a:r>
            <a:r>
              <a:rPr lang="ru-RU" dirty="0" smtClean="0"/>
              <a:t>. Она может быть платной или бесплатной. Как правило, комната состоит из: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132856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Области презентаций (видеоматериалов и слайдов).</a:t>
            </a:r>
          </a:p>
          <a:p>
            <a:r>
              <a:rPr lang="ru-RU" i="1" dirty="0" smtClean="0"/>
              <a:t>Списка пользователей.</a:t>
            </a:r>
          </a:p>
          <a:p>
            <a:r>
              <a:rPr lang="ru-RU" i="1" dirty="0" smtClean="0"/>
              <a:t>Чата для общения с участниками </a:t>
            </a:r>
            <a:r>
              <a:rPr lang="ru-RU" i="1" dirty="0" err="1" smtClean="0"/>
              <a:t>вебинара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Видео ведущего.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3573016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Комната для записи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6328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К трудностям, возникающим  в организации </a:t>
            </a:r>
            <a:r>
              <a:rPr lang="ru-RU" i="1" dirty="0"/>
              <a:t>электронного  обучении</a:t>
            </a:r>
            <a:r>
              <a:rPr lang="ru-RU" dirty="0"/>
              <a:t>, при организации </a:t>
            </a:r>
            <a:r>
              <a:rPr lang="ru-RU" i="1" dirty="0"/>
              <a:t>дистанционного обучения</a:t>
            </a:r>
            <a:r>
              <a:rPr lang="ru-RU" dirty="0"/>
              <a:t> добавляются следующие:</a:t>
            </a:r>
            <a:endParaRPr lang="ru-RU" sz="1400" dirty="0"/>
          </a:p>
          <a:p>
            <a:pPr lvl="1"/>
            <a:endParaRPr lang="ru-RU" dirty="0" smtClean="0"/>
          </a:p>
          <a:p>
            <a:pPr marL="742950" lvl="1" indent="-285750">
              <a:buFontTx/>
              <a:buChar char="-"/>
            </a:pPr>
            <a:r>
              <a:rPr lang="ru-RU" dirty="0" smtClean="0"/>
              <a:t>Совмещение </a:t>
            </a:r>
            <a:r>
              <a:rPr lang="ru-RU" dirty="0"/>
              <a:t>обучения слушателей  с рабочим процессом</a:t>
            </a:r>
            <a:r>
              <a:rPr lang="ru-RU" dirty="0" smtClean="0"/>
              <a:t>.</a:t>
            </a:r>
          </a:p>
          <a:p>
            <a:pPr marL="742950" lvl="1" indent="-285750">
              <a:buFontTx/>
              <a:buChar char="-"/>
            </a:pPr>
            <a:endParaRPr lang="ru-RU" sz="1400" dirty="0"/>
          </a:p>
          <a:p>
            <a:pPr marL="742950" lvl="1" indent="-285750">
              <a:buFontTx/>
              <a:buChar char="-"/>
            </a:pPr>
            <a:r>
              <a:rPr lang="ru-RU" dirty="0" smtClean="0"/>
              <a:t>Отсутствие  </a:t>
            </a:r>
            <a:r>
              <a:rPr lang="ru-RU" dirty="0"/>
              <a:t>у многих слушателей навыков самоорганизации и самоконтроля, необходимых для выбора индивидуальной образовательной  траектории и следованию ей</a:t>
            </a:r>
            <a:r>
              <a:rPr lang="ru-RU" dirty="0" smtClean="0"/>
              <a:t>.</a:t>
            </a:r>
          </a:p>
          <a:p>
            <a:pPr marL="742950" lvl="1" indent="-285750">
              <a:buFontTx/>
              <a:buChar char="-"/>
            </a:pPr>
            <a:endParaRPr lang="ru-RU" sz="1400" dirty="0"/>
          </a:p>
          <a:p>
            <a:pPr marL="742950" lvl="1" indent="-285750">
              <a:buFontTx/>
              <a:buChar char="-"/>
            </a:pPr>
            <a:r>
              <a:rPr lang="ru-RU" dirty="0" smtClean="0"/>
              <a:t>Техническая </a:t>
            </a:r>
            <a:r>
              <a:rPr lang="ru-RU" dirty="0"/>
              <a:t>сложность организации практических </a:t>
            </a:r>
            <a:endParaRPr lang="ru-RU" dirty="0" smtClean="0"/>
          </a:p>
          <a:p>
            <a:pPr lvl="1"/>
            <a:r>
              <a:rPr lang="ru-RU" dirty="0"/>
              <a:t> </a:t>
            </a:r>
            <a:r>
              <a:rPr lang="ru-RU" dirty="0" smtClean="0"/>
              <a:t>  занятий </a:t>
            </a:r>
            <a:r>
              <a:rPr lang="ru-RU" dirty="0"/>
              <a:t>при дистанционном образовании. Многие </a:t>
            </a:r>
            <a:r>
              <a:rPr lang="ru-RU" dirty="0" smtClean="0"/>
              <a:t>  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циклы </a:t>
            </a:r>
            <a:r>
              <a:rPr lang="ru-RU" dirty="0"/>
              <a:t>обучения предусматривают практическое </a:t>
            </a:r>
            <a:r>
              <a:rPr lang="ru-RU" dirty="0" smtClean="0"/>
              <a:t>  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освоение </a:t>
            </a:r>
            <a:r>
              <a:rPr lang="ru-RU" dirty="0"/>
              <a:t>медицинской техники, не подразумевающее </a:t>
            </a:r>
            <a:r>
              <a:rPr lang="ru-RU" dirty="0" smtClean="0"/>
              <a:t>  </a:t>
            </a:r>
          </a:p>
          <a:p>
            <a:pPr lvl="1"/>
            <a:r>
              <a:rPr lang="ru-RU" dirty="0" smtClean="0"/>
              <a:t>   отработку </a:t>
            </a:r>
            <a:r>
              <a:rPr lang="ru-RU" dirty="0"/>
              <a:t>в игровых или </a:t>
            </a:r>
            <a:r>
              <a:rPr lang="ru-RU" dirty="0" err="1"/>
              <a:t>симуляционных</a:t>
            </a:r>
            <a:r>
              <a:rPr lang="ru-RU" dirty="0"/>
              <a:t> </a:t>
            </a:r>
            <a:endParaRPr lang="ru-RU" dirty="0" smtClean="0"/>
          </a:p>
          <a:p>
            <a:pPr lvl="1"/>
            <a:r>
              <a:rPr lang="ru-RU" dirty="0"/>
              <a:t> </a:t>
            </a:r>
            <a:r>
              <a:rPr lang="ru-RU" dirty="0" smtClean="0"/>
              <a:t>  технологиях</a:t>
            </a:r>
            <a:r>
              <a:rPr lang="ru-RU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1775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1396013"/>
            <a:ext cx="74168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Электронное и дистанционное обучение, которые часто используются как синонимы, относятся к разным педагогическим категориям и отличаются по сути.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Качественная организация  дистанционного обучения  требует гораздо больших материальных и интеллектуальных затрат от образовательного учреждения и его педагогического состава, чем использование в педагогическом процессе электронных средств обучения.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492896"/>
            <a:ext cx="5441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88640"/>
            <a:ext cx="820891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электронным обучением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понимается организация образовательного процесса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участников образовательного процесса.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Под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дистанционными образовательными технологиями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понимаются образовательные технологии, реализуемые в основном с применением информационно-коммуникационных сетей при опосредованном (на расстоянии) взаимодействии обучающихся и педагогических работников.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ЭЛЕКТРОННОЕ ОБУЧЕНИЕ </a:t>
            </a:r>
          </a:p>
          <a:p>
            <a:pPr algn="ctr"/>
            <a:r>
              <a:rPr lang="ru-RU" b="1" dirty="0" smtClean="0"/>
              <a:t>И ДИСТАНЦИОННЫЕ ОБРАЗОВАТЕЛЬНЫЕ ТЕХНОЛОГИИ</a:t>
            </a:r>
            <a:endParaRPr lang="ru-RU" dirty="0" smtClean="0"/>
          </a:p>
          <a:p>
            <a:r>
              <a:rPr lang="ru-RU" i="1" dirty="0" smtClean="0"/>
              <a:t>  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Электронное обучение </a:t>
            </a:r>
            <a:r>
              <a:rPr lang="ru-RU" dirty="0" smtClean="0"/>
              <a:t>– это реализация образовательных программ с помощью </a:t>
            </a:r>
            <a:r>
              <a:rPr lang="ru-RU" b="1" dirty="0" smtClean="0"/>
              <a:t>электронных технологий </a:t>
            </a:r>
            <a:r>
              <a:rPr lang="ru-RU" dirty="0" smtClean="0"/>
              <a:t>вместо бумажных.</a:t>
            </a:r>
          </a:p>
          <a:p>
            <a:r>
              <a:rPr lang="ru-RU" dirty="0" smtClean="0"/>
              <a:t>С </a:t>
            </a:r>
            <a:r>
              <a:rPr lang="ru-RU" dirty="0" smtClean="0"/>
              <a:t>01.01.2015 г</a:t>
            </a:r>
            <a:r>
              <a:rPr lang="ru-RU" dirty="0" smtClean="0"/>
              <a:t>. в соответствии с ФЗ-273 «Об образовании в РФ, все учебники, которые издаются в России, должны иметь электронную версию. </a:t>
            </a:r>
          </a:p>
          <a:p>
            <a:endParaRPr lang="ru-RU" dirty="0"/>
          </a:p>
          <a:p>
            <a:r>
              <a:rPr lang="ru-RU" b="1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Дистанционные образовательные технологии </a:t>
            </a:r>
            <a:r>
              <a:rPr lang="ru-RU" b="1" i="1" dirty="0" smtClean="0">
                <a:solidFill>
                  <a:srgbClr val="FF0000"/>
                </a:solidFill>
              </a:rPr>
              <a:t>– </a:t>
            </a:r>
          </a:p>
          <a:p>
            <a:r>
              <a:rPr lang="ru-RU" b="1" dirty="0" smtClean="0"/>
              <a:t>     удаленное</a:t>
            </a:r>
          </a:p>
          <a:p>
            <a:r>
              <a:rPr lang="ru-RU" b="1" dirty="0" smtClean="0"/>
              <a:t> интерактивное         </a:t>
            </a:r>
            <a:r>
              <a:rPr lang="ru-RU" b="1" i="1" dirty="0" smtClean="0">
                <a:solidFill>
                  <a:srgbClr val="0070C0"/>
                </a:solidFill>
              </a:rPr>
              <a:t>взаимодействие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 smtClean="0"/>
              <a:t>образовательное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как между преподавателем и обучающимися, так и между ними и интерактивным источником информационного ресурса (например, Web-сайта или Web-страницы), отражающее все присущие учебному процессу компоненты (цели, содержание, методы, организационные формы, средства обучения), осуществляемое в условиях реализации средств ИКТ.</a:t>
            </a:r>
            <a:endParaRPr lang="ru-RU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2783632" y="3573016"/>
            <a:ext cx="288032" cy="720080"/>
          </a:xfrm>
          <a:prstGeom prst="rightBrac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реализации образовательных программ или их частей с применением исключительно электронного обучения, дистанционных образовательных технологий организация самостоятельно и (или) с использованием ресурсов иных организаций: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создает условия для функционирования электронной информационно-образовательной среды, обеспечивающей освоение обучающимися образовательных программ или их частей в полном объеме независимо от места нахождения обучающихся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обеспечивает идентификацию личности обучающегося, выбор способа которой осуществляется организацией самостоятельно, и контроль соблюдения условий проведения мероприятий, в рамках которых осуществляется оценка результатов обучения.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27584" y="303620"/>
            <a:ext cx="777686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 э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лектронного обучения: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Свобода доступа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слушатель может заниматься практически в любом месте.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Снижение затрат на обучение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слушатель несёт затраты на носитель информации, но не на методическую литературу.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Гибкость обучения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продолжительность и последовательность изучения материалов слушатель выбирает сам, полностью адаптируя весь процесс обучения под свои возможности и потребности.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Возможность для преподавателей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оперативно обновлять учебные материалы.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4408579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Электронные средства обучения (ЭСО) – программные средства, в которых отражается некоторая предметная область, в той или иной мере реализуется технология ее изучения средствами информационно-коммуникационных технологий, обеспечиваются условия для осуществления различных видов учебной деятельности.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6220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060848"/>
            <a:ext cx="4032448" cy="957772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63788" y="2111188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Электронные средства обучения (ЭСО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24128" y="723924"/>
            <a:ext cx="2952328" cy="1224136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контролирующие программные средства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613689"/>
            <a:ext cx="3168352" cy="1368152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демонстрационные программные средства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9552" y="4953622"/>
            <a:ext cx="2880320" cy="1124744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электронные учебники (ЭУ)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47526" y="5448402"/>
            <a:ext cx="2664296" cy="1080120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учебно-игровые программные средства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12160" y="4905163"/>
            <a:ext cx="2808312" cy="1080120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моделирующие программные средства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2406670">
            <a:off x="1827116" y="2104509"/>
            <a:ext cx="954222" cy="508702"/>
          </a:xfrm>
          <a:prstGeom prst="rightArrow">
            <a:avLst>
              <a:gd name="adj1" fmla="val 2287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9836509">
            <a:off x="6723651" y="2046238"/>
            <a:ext cx="954222" cy="508702"/>
          </a:xfrm>
          <a:prstGeom prst="rightArrow">
            <a:avLst>
              <a:gd name="adj1" fmla="val 2287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466311" y="3102641"/>
            <a:ext cx="576064" cy="508702"/>
          </a:xfrm>
          <a:prstGeom prst="rightArrow">
            <a:avLst>
              <a:gd name="adj1" fmla="val 2287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95836" y="3645025"/>
            <a:ext cx="3312368" cy="1440160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 программные средства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8571828">
            <a:off x="2369163" y="4489807"/>
            <a:ext cx="815207" cy="371277"/>
          </a:xfrm>
          <a:prstGeom prst="rightArrow">
            <a:avLst>
              <a:gd name="adj1" fmla="val 22874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2398475">
            <a:off x="6379310" y="4489807"/>
            <a:ext cx="647404" cy="371277"/>
          </a:xfrm>
          <a:prstGeom prst="rightArrow">
            <a:avLst>
              <a:gd name="adj1" fmla="val 22874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4578199" y="5079566"/>
            <a:ext cx="360038" cy="371277"/>
          </a:xfrm>
          <a:prstGeom prst="rightArrow">
            <a:avLst>
              <a:gd name="adj1" fmla="val 22874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f.ppt-online.org/files1/slide/e/EM8NnDdCwgXsQqBhotPvATYfjzekrHax7SVJ94bIZ/slid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125"/>
                    </a14:imgEffect>
                    <a14:imgEffect>
                      <a14:saturation sat="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5781" y="289674"/>
            <a:ext cx="8325065" cy="6235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613</TotalTime>
  <Words>1794</Words>
  <Application>Microsoft Office PowerPoint</Application>
  <PresentationFormat>Экран (4:3)</PresentationFormat>
  <Paragraphs>194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26каб</dc:creator>
  <cp:lastModifiedBy>26каб</cp:lastModifiedBy>
  <cp:revision>68</cp:revision>
  <dcterms:created xsi:type="dcterms:W3CDTF">2018-04-24T07:43:29Z</dcterms:created>
  <dcterms:modified xsi:type="dcterms:W3CDTF">2019-11-05T06:42:35Z</dcterms:modified>
</cp:coreProperties>
</file>