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sldIdLst>
    <p:sldId id="306" r:id="rId2"/>
    <p:sldId id="363" r:id="rId3"/>
    <p:sldId id="361" r:id="rId4"/>
    <p:sldId id="357" r:id="rId5"/>
    <p:sldId id="267" r:id="rId6"/>
    <p:sldId id="307" r:id="rId7"/>
    <p:sldId id="337" r:id="rId8"/>
    <p:sldId id="259" r:id="rId9"/>
    <p:sldId id="320" r:id="rId10"/>
    <p:sldId id="309" r:id="rId11"/>
    <p:sldId id="338" r:id="rId12"/>
    <p:sldId id="345" r:id="rId13"/>
    <p:sldId id="339" r:id="rId14"/>
    <p:sldId id="360" r:id="rId15"/>
    <p:sldId id="359" r:id="rId16"/>
    <p:sldId id="346" r:id="rId17"/>
    <p:sldId id="347" r:id="rId18"/>
    <p:sldId id="340" r:id="rId19"/>
    <p:sldId id="348" r:id="rId20"/>
    <p:sldId id="353" r:id="rId21"/>
    <p:sldId id="349" r:id="rId22"/>
    <p:sldId id="350" r:id="rId23"/>
    <p:sldId id="351" r:id="rId24"/>
    <p:sldId id="352" r:id="rId25"/>
    <p:sldId id="266" r:id="rId26"/>
    <p:sldId id="343" r:id="rId27"/>
    <p:sldId id="260" r:id="rId28"/>
    <p:sldId id="261" r:id="rId29"/>
    <p:sldId id="273" r:id="rId30"/>
    <p:sldId id="275" r:id="rId31"/>
    <p:sldId id="274" r:id="rId32"/>
    <p:sldId id="276" r:id="rId33"/>
    <p:sldId id="279" r:id="rId34"/>
    <p:sldId id="277" r:id="rId35"/>
    <p:sldId id="280" r:id="rId36"/>
    <p:sldId id="278" r:id="rId37"/>
    <p:sldId id="281" r:id="rId38"/>
    <p:sldId id="354" r:id="rId39"/>
    <p:sldId id="299" r:id="rId40"/>
    <p:sldId id="282" r:id="rId41"/>
    <p:sldId id="284" r:id="rId42"/>
    <p:sldId id="285" r:id="rId43"/>
    <p:sldId id="286" r:id="rId44"/>
    <p:sldId id="304" r:id="rId45"/>
    <p:sldId id="305" r:id="rId46"/>
    <p:sldId id="314" r:id="rId47"/>
    <p:sldId id="321" r:id="rId48"/>
    <p:sldId id="315" r:id="rId49"/>
    <p:sldId id="268" r:id="rId50"/>
    <p:sldId id="270" r:id="rId51"/>
    <p:sldId id="271" r:id="rId52"/>
    <p:sldId id="311" r:id="rId53"/>
    <p:sldId id="364" r:id="rId54"/>
    <p:sldId id="288" r:id="rId55"/>
    <p:sldId id="296" r:id="rId56"/>
    <p:sldId id="362" r:id="rId57"/>
    <p:sldId id="356" r:id="rId58"/>
    <p:sldId id="358" r:id="rId59"/>
    <p:sldId id="289" r:id="rId60"/>
    <p:sldId id="293" r:id="rId61"/>
    <p:sldId id="290" r:id="rId62"/>
    <p:sldId id="316" r:id="rId63"/>
    <p:sldId id="355" r:id="rId64"/>
    <p:sldId id="265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>
      <p:cViewPr varScale="1">
        <p:scale>
          <a:sx n="113" d="100"/>
          <a:sy n="113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title>
      <c:tx>
        <c:rich>
          <a:bodyPr/>
          <a:lstStyle/>
          <a:p>
            <a:pPr>
              <a:defRPr/>
            </a:pPr>
            <a:r>
              <a:rPr lang="ru-RU" i="1" dirty="0"/>
              <a:t>КАТЕГОРИИ ЛЮДЕЙ, УСВАИВАЮЩИХ </a:t>
            </a:r>
            <a:r>
              <a:rPr lang="ru-RU" i="1" dirty="0" smtClean="0"/>
              <a:t>ИНФОРМАЦИЮ</a:t>
            </a:r>
            <a:r>
              <a:rPr lang="ru-RU" dirty="0"/>
              <a:t>
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ЛЮДЕЙ, УСВАИВАЮЩИХ МАТЕРИАЛ
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Новаторы 
</c:v>
                </c:pt>
                <c:pt idx="1">
                  <c:v>Рано усваивающие
</c:v>
                </c:pt>
                <c:pt idx="2">
                  <c:v>Раннее большинство
</c:v>
                </c:pt>
                <c:pt idx="3">
                  <c:v>Позднее большинство
</c:v>
                </c:pt>
                <c:pt idx="4">
                  <c:v>Отстающие
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2.5</c:v>
                </c:pt>
                <c:pt idx="1">
                  <c:v>15</c:v>
                </c:pt>
                <c:pt idx="2">
                  <c:v>35</c:v>
                </c:pt>
                <c:pt idx="3">
                  <c:v>35</c:v>
                </c:pt>
                <c:pt idx="4">
                  <c:v>15</c:v>
                </c:pt>
              </c:numCache>
            </c:numRef>
          </c:val>
        </c:ser>
        <c:shape val="cylinder"/>
        <c:axId val="90696704"/>
        <c:axId val="90698496"/>
        <c:axId val="0"/>
      </c:bar3DChart>
      <c:catAx>
        <c:axId val="90696704"/>
        <c:scaling>
          <c:orientation val="minMax"/>
        </c:scaling>
        <c:axPos val="b"/>
        <c:tickLblPos val="nextTo"/>
        <c:crossAx val="90698496"/>
        <c:crosses val="autoZero"/>
        <c:auto val="1"/>
        <c:lblAlgn val="ctr"/>
        <c:lblOffset val="100"/>
      </c:catAx>
      <c:valAx>
        <c:axId val="90698496"/>
        <c:scaling>
          <c:orientation val="minMax"/>
        </c:scaling>
        <c:axPos val="l"/>
        <c:majorGridlines/>
        <c:numFmt formatCode="General" sourceLinked="1"/>
        <c:tickLblPos val="nextTo"/>
        <c:crossAx val="906967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come.ru/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36912"/>
            <a:ext cx="65527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/>
              <a:t>Предмет и задачи андрагогики </a:t>
            </a:r>
            <a:endParaRPr lang="ru-RU" sz="3600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11960" y="4162817"/>
            <a:ext cx="465839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УЧЕНИЕ -  ЭТО ПРОДОЛЖЕНИЕ НАС САМИХ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Шекспир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661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принципы андрагогики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Принцип приоритетности с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амостоятельного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 Принцип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совместной деятельности 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 Принцип использования имеющегося положительного  жизненного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опыта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практических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знаний, умений, навыков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обучающегося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4. Принцип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корректировки устаревшего опыта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личностных  установок,   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препятствующих освоению новых знаний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5. Принцип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индивидуального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подхода к обучению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6. Принцип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элективности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обучения. 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7. Принцип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рефлективности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8. Принцип востребованности результатов обучения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практической  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деятельностью обучающегося. 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9. Принцип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системности обучения</a:t>
            </a:r>
            <a:r>
              <a:rPr lang="ru-RU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10. Принцип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развития обучающегося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221088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556792"/>
            <a:ext cx="25358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ориентация </a:t>
            </a:r>
            <a:r>
              <a:rPr lang="ru-RU" dirty="0"/>
              <a:t>на </a:t>
            </a:r>
            <a:r>
              <a:rPr lang="ru-RU" dirty="0" smtClean="0"/>
              <a:t>цель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564904"/>
            <a:ext cx="38412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ориентация на </a:t>
            </a:r>
            <a:r>
              <a:rPr lang="ru-RU" dirty="0" smtClean="0"/>
              <a:t>деятельность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564904"/>
            <a:ext cx="347738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ориентация на </a:t>
            </a:r>
            <a:r>
              <a:rPr lang="ru-RU" dirty="0" smtClean="0"/>
              <a:t>получение ЗУН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88640"/>
            <a:ext cx="561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/>
              <a:t>Мотивация  </a:t>
            </a:r>
            <a:r>
              <a:rPr lang="ru-RU" sz="2800" b="1" u="sng" dirty="0"/>
              <a:t>взрослого </a:t>
            </a:r>
            <a:r>
              <a:rPr lang="ru-RU" sz="2800" b="1" u="sng" dirty="0" smtClean="0"/>
              <a:t>к обучению</a:t>
            </a:r>
            <a:endParaRPr lang="ru-RU" sz="2800" u="sng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055694" y="803741"/>
            <a:ext cx="1546405" cy="16733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547664" y="795428"/>
            <a:ext cx="1334482" cy="16974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27984" y="765949"/>
            <a:ext cx="0" cy="8049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635896" y="1988840"/>
            <a:ext cx="177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Необходимость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3140968"/>
            <a:ext cx="3661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встречи с другими </a:t>
            </a:r>
            <a:r>
              <a:rPr lang="ru-RU" dirty="0" smtClean="0"/>
              <a:t>людьми,</a:t>
            </a:r>
          </a:p>
          <a:p>
            <a:r>
              <a:rPr lang="ru-RU" dirty="0" smtClean="0"/>
              <a:t>  с теми же интересами 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smtClean="0"/>
              <a:t>достижения успеха </a:t>
            </a:r>
            <a:r>
              <a:rPr lang="ru-RU" dirty="0"/>
              <a:t>в </a:t>
            </a:r>
            <a:r>
              <a:rPr lang="ru-RU" dirty="0" smtClean="0"/>
              <a:t>   </a:t>
            </a:r>
          </a:p>
          <a:p>
            <a:r>
              <a:rPr lang="ru-RU" dirty="0" smtClean="0"/>
              <a:t>   профессиональной  деятельности</a:t>
            </a:r>
          </a:p>
          <a:p>
            <a:r>
              <a:rPr lang="ru-RU" dirty="0" smtClean="0"/>
              <a:t>Для общения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32040" y="306896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удовлетворения любопытства или </a:t>
            </a:r>
            <a:endParaRPr lang="ru-RU" dirty="0" smtClean="0"/>
          </a:p>
          <a:p>
            <a:r>
              <a:rPr lang="ru-RU" dirty="0" smtClean="0"/>
              <a:t>   разрешения загадки, получения</a:t>
            </a:r>
          </a:p>
          <a:p>
            <a:r>
              <a:rPr lang="ru-RU" dirty="0" smtClean="0"/>
              <a:t>   ответов </a:t>
            </a:r>
            <a:r>
              <a:rPr lang="ru-RU" dirty="0"/>
              <a:t>на вопросы</a:t>
            </a:r>
          </a:p>
          <a:p>
            <a:r>
              <a:rPr lang="ru-RU" dirty="0" smtClean="0"/>
              <a:t>Для </a:t>
            </a:r>
            <a:r>
              <a:rPr lang="ru-RU" dirty="0"/>
              <a:t>получения удовольствия от 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применения </a:t>
            </a:r>
            <a:r>
              <a:rPr lang="ru-RU" dirty="0"/>
              <a:t>нового навыка </a:t>
            </a:r>
          </a:p>
          <a:p>
            <a:r>
              <a:rPr lang="ru-RU" dirty="0"/>
              <a:t>Ради </a:t>
            </a:r>
            <a:r>
              <a:rPr lang="ru-RU" dirty="0" smtClean="0"/>
              <a:t>удовольствия </a:t>
            </a:r>
            <a:r>
              <a:rPr lang="ru-RU" dirty="0"/>
              <a:t>от учёбы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95204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i="1" dirty="0" smtClean="0"/>
              <a:t>Обучение </a:t>
            </a:r>
            <a:r>
              <a:rPr lang="ru-RU" b="1" i="1" dirty="0"/>
              <a:t>взрослых сосредотачивается на </a:t>
            </a:r>
            <a:r>
              <a:rPr lang="ru-RU" b="1" i="1" dirty="0" smtClean="0"/>
              <a:t>проблеме - учебный </a:t>
            </a:r>
            <a:r>
              <a:rPr lang="ru-RU" b="1" i="1" dirty="0"/>
              <a:t>опыт для того, чтобы справиться с событиями, меняющими жизнь, такими как новая работа, продвижение по службе, новые технологии, развод, женитьба и т. д..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15616" y="624471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Можно заставить посещать  </a:t>
            </a:r>
            <a:r>
              <a:rPr lang="ru-RU" b="1" dirty="0">
                <a:solidFill>
                  <a:srgbClr val="FF0000"/>
                </a:solidFill>
              </a:rPr>
              <a:t>занятия, но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нельзя принудить </a:t>
            </a:r>
            <a:r>
              <a:rPr lang="ru-RU" b="1" dirty="0" smtClean="0">
                <a:solidFill>
                  <a:srgbClr val="FF0000"/>
                </a:solidFill>
              </a:rPr>
              <a:t> учиться !</a:t>
            </a: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53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852936"/>
            <a:ext cx="576064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Возможные причины трудностей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 обучении взрослых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460851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/>
              <a:t>Социально-психологические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196752"/>
            <a:ext cx="303589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i="1" dirty="0" smtClean="0"/>
              <a:t>Интеллектуальные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085184"/>
            <a:ext cx="314124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/>
              <a:t>Коммуникативные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5085184"/>
            <a:ext cx="30716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/>
              <a:t>Организационные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156176" y="1772816"/>
            <a:ext cx="1080120" cy="10609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267744" y="1844824"/>
            <a:ext cx="1152128" cy="9889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763688" y="3861048"/>
            <a:ext cx="1669739" cy="1296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84168" y="3861048"/>
            <a:ext cx="1512168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059832" y="5949280"/>
            <a:ext cx="379155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/>
              <a:t>Психофизиологические</a:t>
            </a:r>
            <a:endParaRPr lang="ru-RU" sz="28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404664"/>
            <a:ext cx="438017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/>
              <a:t>Психолого-педагогические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148064" y="980728"/>
            <a:ext cx="0" cy="18530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48064" y="3789040"/>
            <a:ext cx="0" cy="21073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548680"/>
            <a:ext cx="8568952" cy="60939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Беспокойство о своем авторитете, боязнь «общественного мнения»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cs typeface="Times New Roman" pitchFamily="18" charset="0"/>
              </a:rPr>
              <a:t>    (боязнь выглядеть некомпетентным в глазах окружающих)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cs typeface="Times New Roman" pitchFamily="18" charset="0"/>
              </a:rPr>
              <a:t> Несоответствие собственного образа «солидного человека» традиционно  понимаемой роли ученика (нежеланием «вернуться в детство», «сесть за  парту»),</a:t>
            </a:r>
            <a:r>
              <a:rPr lang="ru-RU" sz="2000" dirty="0" smtClean="0"/>
              <a:t> психологическая неготовность к добровольному превращению в «объект педагогического влияния».</a:t>
            </a:r>
            <a:endParaRPr lang="ru-RU" sz="2000" dirty="0" smtClean="0"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cs typeface="Times New Roman" pitchFamily="18" charset="0"/>
              </a:rPr>
              <a:t>Конкурирующие интересы (внутренние)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cs typeface="Times New Roman" pitchFamily="18" charset="0"/>
              </a:rPr>
              <a:t>Неуверенность в  своих способностях и возможностях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cs typeface="Times New Roman" pitchFamily="18" charset="0"/>
              </a:rPr>
              <a:t>Отсутствие мотивации  к учёбе как к процессу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Отсутствие востребованности нового уровня образованности со стороны социума или его избыточность для профессионального статуса, делающие бессмысленным продолжение (наращивание) своего образования.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0"/>
            <a:ext cx="46805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Социально-психологические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26460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445218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/>
              <a:t>Психолого-педагогические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95536" y="836712"/>
            <a:ext cx="8424936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Несформированность установки на необходимость для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современного человека пожизненного образования.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Отсутствие необходимых знаний о себе как существе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познающем, о своих способностях, особенностях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восприятия и усвоения учебного материала,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информационных потребностях.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 Воздействие старой педагогической парадигмы , со всеми присущими  ей недостатками, такими как:</a:t>
            </a:r>
          </a:p>
          <a:p>
            <a:pPr marL="285750" indent="-285750"/>
            <a:r>
              <a:rPr lang="ru-RU" sz="2400" dirty="0" smtClean="0">
                <a:cs typeface="Times New Roman" pitchFamily="18" charset="0"/>
              </a:rPr>
              <a:t>  - догматический тип обучения, </a:t>
            </a:r>
          </a:p>
          <a:p>
            <a:pPr marL="285750" indent="-285750"/>
            <a:r>
              <a:rPr lang="ru-RU" sz="2400" dirty="0" smtClean="0">
                <a:cs typeface="Times New Roman" pitchFamily="18" charset="0"/>
              </a:rPr>
              <a:t>  - преимущественно лекционная форма проведения занятий, </a:t>
            </a:r>
          </a:p>
          <a:p>
            <a:pPr marL="285750" indent="-285750"/>
            <a:r>
              <a:rPr lang="ru-RU" sz="2400" dirty="0" smtClean="0">
                <a:cs typeface="Times New Roman" pitchFamily="18" charset="0"/>
              </a:rPr>
              <a:t>  - отрыв обучения от жизни,</a:t>
            </a:r>
          </a:p>
          <a:p>
            <a:pPr marL="285750" indent="-285750"/>
            <a:r>
              <a:rPr lang="ru-RU" sz="2400" dirty="0" smtClean="0">
                <a:cs typeface="Times New Roman" pitchFamily="18" charset="0"/>
              </a:rPr>
              <a:t>  - преобладание технократического мышления,</a:t>
            </a:r>
          </a:p>
          <a:p>
            <a:pPr marL="285750" indent="-285750"/>
            <a:r>
              <a:rPr lang="ru-RU" sz="2400" dirty="0" smtClean="0">
                <a:cs typeface="Times New Roman" pitchFamily="18" charset="0"/>
              </a:rPr>
              <a:t>  - ориентация на усвоение готовых знаний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Снижение мотивации учения под влиянием предшествующих неудач в учебной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476672"/>
            <a:ext cx="378263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/>
              <a:t>психофизиологические</a:t>
            </a:r>
            <a:endParaRPr lang="ru-RU" sz="2800" i="1" dirty="0"/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95536" y="1309410"/>
            <a:ext cx="8136904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Внутренний барьер в отношении своей способности к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обучению, основанный на неполной информации о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снижении способности к восприятию, запоминанию,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воспроизведению учебной информации с возрастом.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Объективные возрастные изменения  в протекании </a:t>
            </a:r>
          </a:p>
          <a:p>
            <a:r>
              <a:rPr lang="ru-RU" sz="2400" dirty="0" smtClean="0"/>
              <a:t>    когнитивных   процессов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Расхождение между психическими возрастными </a:t>
            </a:r>
          </a:p>
          <a:p>
            <a:r>
              <a:rPr lang="ru-RU" sz="2400" dirty="0" smtClean="0"/>
              <a:t>    изменениями и  неразвивающейся системой учебной </a:t>
            </a:r>
          </a:p>
          <a:p>
            <a:r>
              <a:rPr lang="ru-RU" sz="2400" dirty="0" smtClean="0"/>
              <a:t>    деятельности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340768"/>
            <a:ext cx="8640960" cy="4247317"/>
          </a:xfrm>
          <a:prstGeom prst="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dirty="0" smtClean="0"/>
              <a:t>Формализм в усвоении знаний  на предшествующих этапах обучения,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</a:t>
            </a:r>
            <a:r>
              <a:rPr lang="ru-RU" sz="2000" dirty="0" err="1" smtClean="0"/>
              <a:t>несформированность</a:t>
            </a:r>
            <a:r>
              <a:rPr lang="ru-RU" sz="2000" dirty="0" smtClean="0"/>
              <a:t> учебных навыков, необходимых для обучения на   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новой ступени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Когнитивный диссонанс – несоответствие между знаниями и  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умениями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Несоответствие  актуального уровня развития познавательных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процессов и требований к ним со стороны учебной деятельности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Отсутствие навыков рефлексивного слушания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Неумение формулировать вопросы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548680"/>
            <a:ext cx="299421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i="1" dirty="0" smtClean="0"/>
              <a:t>интеллектуальные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764704"/>
            <a:ext cx="8640960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Навык «захватывания» коммуникативного пространства, доминирования   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в   группе,  соперничества друг с другом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Боязнь проявления инициативы в получении дополнительной   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информации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Высокая потребность в общении и понимании при отсутствии  умения   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вести диалог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Неразвитая культура коллективного взаимодействия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797152"/>
            <a:ext cx="856895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Отсутствие системности в обучении (пропуски занятий, опоздания и т.д.)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Отсутствие необходимых средств обучения (ПК)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Конкурирующие интересы (внешние)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cs typeface="Times New Roman" pitchFamily="18" charset="0"/>
              </a:rPr>
              <a:t> Отсутствие  информации о </a:t>
            </a:r>
            <a:r>
              <a:rPr lang="ru-RU" sz="2000" dirty="0" smtClean="0"/>
              <a:t>существующих формах образования взрослых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188640"/>
            <a:ext cx="309495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/>
              <a:t>коммуникативные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293096"/>
            <a:ext cx="302839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/>
              <a:t>организационные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КАТЕГОРИИ СДЕРЖИВАЮЩИХ ФАКТОРОВ ОБУЧЕНИЯ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6064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БОРЬБЫ С ПРЕПЯТСТВИЯМИ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96752"/>
            <a:ext cx="32403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Индивидуальные: семья, 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проблемы, связанные с домом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36912"/>
            <a:ext cx="2376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Материальные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(оплата за  обучение)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429000"/>
            <a:ext cx="31683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Сомнения в перспективности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  (его ценность,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целесообразность, качество)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877272"/>
            <a:ext cx="31683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Отсутствие мотивации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безразличие к учёбе вообще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869160"/>
            <a:ext cx="28803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Неуверенность 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своих способностях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916832"/>
            <a:ext cx="22322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Несовместимость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(время, место и т.д.)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5733256"/>
            <a:ext cx="432048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возможности получить образование при низком уровне риска или угрозы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293096"/>
            <a:ext cx="43204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положительного личного опыта на ранней стадии обучения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1268760"/>
            <a:ext cx="374441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Преодоление ситуативных и ведомственных препятствий (договорённость с администрацией)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«Дистанционное» обучение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«Скользящий график»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«Рассрочка» при оплате обучения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3212976"/>
            <a:ext cx="43906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Своевременная и подходящая информация</a:t>
            </a:r>
          </a:p>
        </p:txBody>
      </p:sp>
      <p:cxnSp>
        <p:nvCxnSpPr>
          <p:cNvPr id="19" name="Прямая со стрелкой 18"/>
          <p:cNvCxnSpPr>
            <a:stCxn id="6" idx="3"/>
          </p:cNvCxnSpPr>
          <p:nvPr/>
        </p:nvCxnSpPr>
        <p:spPr>
          <a:xfrm>
            <a:off x="3419872" y="1519918"/>
            <a:ext cx="1440160" cy="3249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3"/>
          </p:cNvCxnSpPr>
          <p:nvPr/>
        </p:nvCxnSpPr>
        <p:spPr>
          <a:xfrm flipV="1">
            <a:off x="2987824" y="2204864"/>
            <a:ext cx="1872208" cy="35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3"/>
          </p:cNvCxnSpPr>
          <p:nvPr/>
        </p:nvCxnSpPr>
        <p:spPr>
          <a:xfrm flipV="1">
            <a:off x="3059832" y="2564904"/>
            <a:ext cx="1800200" cy="395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3"/>
            <a:endCxn id="16" idx="1"/>
          </p:cNvCxnSpPr>
          <p:nvPr/>
        </p:nvCxnSpPr>
        <p:spPr>
          <a:xfrm flipV="1">
            <a:off x="3347864" y="3397642"/>
            <a:ext cx="1152128" cy="4930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3" idx="1"/>
          </p:cNvCxnSpPr>
          <p:nvPr/>
        </p:nvCxnSpPr>
        <p:spPr>
          <a:xfrm>
            <a:off x="3347864" y="4077072"/>
            <a:ext cx="1224136" cy="539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419872" y="4725144"/>
            <a:ext cx="1152128" cy="395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9" idx="3"/>
            <a:endCxn id="12" idx="1"/>
          </p:cNvCxnSpPr>
          <p:nvPr/>
        </p:nvCxnSpPr>
        <p:spPr>
          <a:xfrm flipV="1">
            <a:off x="3491880" y="6194921"/>
            <a:ext cx="1008112" cy="5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3419872" y="5373216"/>
            <a:ext cx="108012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9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88640"/>
            <a:ext cx="297128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ФАКТОРЫ, </a:t>
            </a:r>
            <a:r>
              <a:rPr lang="ru-RU" dirty="0" smtClean="0"/>
              <a:t>ВЛИЯЮЩИЕ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НА ПРОЦЕСС </a:t>
            </a:r>
            <a:r>
              <a:rPr lang="ru-RU" dirty="0" smtClean="0"/>
              <a:t>УСВОЕНИЯ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20888"/>
            <a:ext cx="228761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/>
              <a:t>Простота (сложность)</a:t>
            </a:r>
          </a:p>
          <a:p>
            <a:pPr algn="ctr"/>
            <a:r>
              <a:rPr lang="ru-RU" dirty="0" smtClean="0"/>
              <a:t> информации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55845" y="2924944"/>
            <a:ext cx="243073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/>
              <a:t>Безопасность </a:t>
            </a:r>
            <a:endParaRPr lang="ru-RU" dirty="0" smtClean="0"/>
          </a:p>
          <a:p>
            <a:pPr algn="ctr"/>
            <a:r>
              <a:rPr lang="ru-RU" dirty="0" smtClean="0"/>
              <a:t>(конкуренция, оценка)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293096"/>
            <a:ext cx="208823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Разносторонность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(однообразие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4365104"/>
            <a:ext cx="21644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/>
              <a:t>Гибкость мышления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20274" y="3284984"/>
            <a:ext cx="163788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/>
              <a:t>Обслуживание</a:t>
            </a:r>
          </a:p>
          <a:p>
            <a:pPr algn="ctr"/>
            <a:r>
              <a:rPr lang="ru-RU" dirty="0" smtClean="0"/>
              <a:t> (восприятие, </a:t>
            </a:r>
          </a:p>
          <a:p>
            <a:pPr algn="ctr"/>
            <a:r>
              <a:rPr lang="ru-RU" dirty="0" smtClean="0"/>
              <a:t>рефлексия)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445224"/>
            <a:ext cx="2203295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/>
              <a:t>Связь  нового с уже </a:t>
            </a:r>
          </a:p>
          <a:p>
            <a:pPr algn="ctr"/>
            <a:r>
              <a:rPr lang="ru-RU" dirty="0" smtClean="0"/>
              <a:t>имеющейся </a:t>
            </a:r>
          </a:p>
          <a:p>
            <a:pPr algn="ctr"/>
            <a:r>
              <a:rPr lang="ru-RU" dirty="0" smtClean="0"/>
              <a:t>информацией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27584" y="3284984"/>
            <a:ext cx="1656184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Times New Roman" pitchFamily="18" charset="0"/>
              </a:rPr>
              <a:t>Новизна информации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876256" y="2348880"/>
            <a:ext cx="1872208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Мотивация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rPr>
              <a:t> к учению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700808"/>
            <a:ext cx="18639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Содержательные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2348880"/>
            <a:ext cx="1944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Процессуальные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5043" y="1700808"/>
            <a:ext cx="13853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Личностные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267744" y="980728"/>
            <a:ext cx="180020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60032" y="908720"/>
            <a:ext cx="0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52120" y="908720"/>
            <a:ext cx="180020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95936" y="3933056"/>
            <a:ext cx="166289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/>
              <a:t>Способы</a:t>
            </a:r>
          </a:p>
          <a:p>
            <a:r>
              <a:rPr lang="ru-RU" dirty="0" smtClean="0"/>
              <a:t>коммуникация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693277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Кризис компетентности человека или работника </a:t>
            </a: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отставание способности человека адаптироваться к изменениям в окружающем его мире от темпов этих изменений.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Традиционное базовое образование, как общее, так и профессиональное, не успевает за социальными, экономическими, производственными, информационными изменениями, оно принципиально не может обеспечить человека знаниями, умениями и личностными качествами на всю жизнь.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bigslide.ru/images/7/6488/96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32656"/>
            <a:ext cx="8160905" cy="612068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996952"/>
            <a:ext cx="295232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КАТЕГОРИИ </a:t>
            </a:r>
            <a:r>
              <a:rPr lang="ru-RU" sz="2400" b="1" i="1" dirty="0" smtClean="0"/>
              <a:t>ЛЮДЕЙ, </a:t>
            </a:r>
          </a:p>
          <a:p>
            <a:pPr algn="ctr"/>
            <a:r>
              <a:rPr lang="ru-RU" sz="2400" b="1" i="1" dirty="0" smtClean="0"/>
              <a:t>УСВАИВАЮЩИХ ИНФОРМАЦИЮ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4"/>
            <a:ext cx="204049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 smtClean="0"/>
              <a:t>Новаторы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2,5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764704"/>
            <a:ext cx="282660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/>
              <a:t>Рано </a:t>
            </a:r>
            <a:r>
              <a:rPr lang="ru-RU" sz="2400" b="1" i="1" dirty="0" smtClean="0"/>
              <a:t>усваивающие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около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15%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1844824"/>
            <a:ext cx="300428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/>
              <a:t>Раннее </a:t>
            </a:r>
            <a:r>
              <a:rPr lang="ru-RU" sz="2400" b="1" i="1" dirty="0" smtClean="0"/>
              <a:t>большинство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4725144"/>
            <a:ext cx="314162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/>
              <a:t>Позднее </a:t>
            </a:r>
            <a:r>
              <a:rPr lang="ru-RU" sz="2400" b="1" i="1" dirty="0" smtClean="0"/>
              <a:t>большинство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35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%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653136"/>
            <a:ext cx="171162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 smtClean="0"/>
              <a:t>Отстающие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15%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652120" y="1124744"/>
            <a:ext cx="1800200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59632" y="1124744"/>
            <a:ext cx="1512168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08304" y="2708920"/>
            <a:ext cx="0" cy="20162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5085184"/>
            <a:ext cx="23042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95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77153" y="3244334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диаграмма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188640"/>
          <a:ext cx="799288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200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434861"/>
            <a:ext cx="4248472" cy="206210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НОВАТОРЫ (2,5%)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Любят риск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Способны справиться с неопределённостью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Имеют профессиональные связи за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пределами собственной  организации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Их стиль мышления и общения часто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непонятен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окружающим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Думают абстрактно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99992" y="378241"/>
            <a:ext cx="4464496" cy="230832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УЧАЩИЕСЯ, УСВАИВАЮЩИЕ МАТЕРИАЛ РАНО (15%)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Люди, достигающие высот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Не слишком догматичны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Образованы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Думают абстрактно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Предпочитают науку и технологию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Имеют деловой подход к  принятию решений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Обычно уважаемы в коллективе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3120062"/>
            <a:ext cx="3726726" cy="132343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РАННЕЕ БОЛЬШИНСТВО (35%)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лидеры мнения (думают «как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все»)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Хорошо интегрируются в системе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Усваивают материал немного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раньше среднего уровня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83969" y="3104674"/>
            <a:ext cx="4680520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ПОЗДНЕЕ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БОЛЬШИНСТВО (35%)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Скептики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Не переносят риск и неопределённость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Усваивают из-за экономической необходимости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55776" y="5013176"/>
            <a:ext cx="4176464" cy="160043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ОТСТАЮЩИЕ (15%)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имеют ресурсов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Ссылки на множество обстоятельств как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причины своих действия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(внешний ЛК)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Люди с узким кругозором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5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332656"/>
          <a:ext cx="91440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/>
                <a:gridCol w="2376264"/>
                <a:gridCol w="3096344"/>
                <a:gridCol w="2555776"/>
              </a:tblGrid>
              <a:tr h="44874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установки</a:t>
                      </a:r>
                      <a:endParaRPr kumimoji="0"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kumimoji="0" lang="en-US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чаще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го</a:t>
                      </a:r>
                      <a:r>
                        <a:rPr kumimoji="0" lang="en-US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Эмоциональные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факторы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Проявление воли в </a:t>
                      </a:r>
                      <a:r>
                        <a:rPr kumimoji="0" lang="ru-RU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целеполагании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планировании и мобилизации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усилий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Степень независимости, </a:t>
                      </a:r>
                      <a:r>
                        <a:rPr kumimoji="0" lang="ru-RU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l"/>
                      <a:r>
                        <a:rPr kumimoji="0" lang="ru-RU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ятельности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 деятельности</a:t>
                      </a:r>
                      <a:endParaRPr lang="ru-RU" sz="1200" dirty="0"/>
                    </a:p>
                  </a:txBody>
                  <a:tcPr/>
                </a:tc>
              </a:tr>
              <a:tr h="1346237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оваторы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реобразователи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Заинтересованы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Настойчивы, опытны, активны. Преобразуют цели обучения  в новые, лично уста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новленные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стандарты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Устанавливают для себя персональные кратко- и долгосрочные цели,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высокого уровня,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чем цели, установленным другими людьми; прилагают максимальные усилия для достижения личных целей и получения новых знаний.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Принимают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себя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ственность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самостоятельно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устанавливают цели, управляют процессом обучения, отслеживают прогресс и результаты. Не приемлют ограничения собственной автономии.</a:t>
                      </a:r>
                      <a:endParaRPr lang="ru-RU" sz="1200" dirty="0"/>
                    </a:p>
                  </a:txBody>
                  <a:tcPr/>
                </a:tc>
              </a:tr>
              <a:tr h="1346237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сполнители</a:t>
                      </a:r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Фокусируют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внимание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процессе обучения в зависимости от ситуации. Активные ученики, достигают результатов выше среднего уровня, если содержательная часть обучения их устраивает.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Устанавливают для себя краткосрочные, ориентированные на выполнение поставленных задач цели, которые соответствуют средним стандартам,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минимизируют усилия.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зависимости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ситуации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мают на себя ответственность. Охотно отказываются от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тельности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Предпочитают  инструктирование преподавателем и взаимодействие с ним для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жения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собственных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целей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1525735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kumimoji="0"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ормисты</a:t>
                      </a:r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endParaRPr lang="ru-RU" sz="1200" dirty="0" smtClean="0"/>
                    </a:p>
                    <a:p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Обычно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осторожны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дей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ствуют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зависимости от предписаний. Предпочитают не рисковать, работают в меру эффективно и внешне активно. Используют обучение, чтобы соответствовать стандартам той группы, к которой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принад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лежат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Пробуют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достигнуть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простых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целей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ентированных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выполнение задач, назначенных другими людьми, стараются удовлетворить предъявленные к ним требования; максимизируют усилия в безопасных условиях. Готовы прилагать усилия к воспроизводству знаний,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чтобы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соответствовать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внешним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Избегают ответственности,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стремятся управлять процессом обучения. Склонны подчиняться, нуждаются в постоянном руководстве и поддержке, чтобы достигнуть кратко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срочных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целей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1525735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опротив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енцы</a:t>
                      </a:r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Склонны к активному или пассивному сопротивлению. Избегают использования обучения для того, чтобы достигнуть академических целей, назначенных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другими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Стремятся к более низким стандартам, или же вообще не стремятся ни к каким достижениям; максимизируют или минимизируют усилия, чтобы сопротивляться достижению назначенных целей. Хронически избегают учебы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безразличны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рустрированны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или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непослушны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Принимают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себя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ственность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достижение целей, установленных другими людьми, и определяют собственные цели таким образом, чтобы избежать исполнения формальных требований или ожиданий.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59832" y="0"/>
            <a:ext cx="3448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Психологические</a:t>
            </a:r>
            <a:r>
              <a:rPr lang="en-US" b="1" dirty="0" smtClean="0"/>
              <a:t> </a:t>
            </a:r>
            <a:r>
              <a:rPr lang="en-US" b="1" dirty="0" err="1" smtClean="0"/>
              <a:t>типы</a:t>
            </a:r>
            <a:r>
              <a:rPr lang="en-US" b="1" dirty="0" smtClean="0"/>
              <a:t> </a:t>
            </a:r>
            <a:r>
              <a:rPr lang="en-US" b="1" dirty="0" err="1" smtClean="0"/>
              <a:t>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412776"/>
            <a:ext cx="79928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Исследования показали, что люди обучаются одним из четырех способов: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 через опыт;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2) через наблюдение и рефлексию;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3) с помощью абстрактной концептуализации;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4) путем активного экспериментирования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- отдавая одному из них предпочтение перед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остальными.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60648"/>
            <a:ext cx="4791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Типы поведения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thebigplans.ru/wp-content/uploads/2015/12/5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74694"/>
            <a:ext cx="7776864" cy="5832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833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4 стиля  обучения (поведения, основанного на способе обработки информации)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Рисунок 5" descr="http://hr-portal.ru/img/art/874_p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6967721" cy="31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23528" y="260648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Стадии модели (или цикла) Колба могут быть представлены следующим образом: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Получение непосредственного опыта.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Наблюдение, в ходе которого обучающийся обдумывает то, что он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только что узнал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осмысление новых знаний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еоретическое обобщение.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Экспериментальная проверка новых знаний и самостоятельное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 их на практике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6" descr="http://hr-portal.ru/img/art/874_pi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10201"/>
            <a:ext cx="6840760" cy="31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 descr="http://hr-portal.ru/img/art/874_pi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6967721" cy="31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16632"/>
            <a:ext cx="652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Типы обучающихся и их предпочтения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106" y="1988840"/>
            <a:ext cx="2753609" cy="58477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«Активисты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106" y="3068960"/>
            <a:ext cx="2755759" cy="58477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Мыслители»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106" y="4189728"/>
            <a:ext cx="2813409" cy="58477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Теоретики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106" y="5445223"/>
            <a:ext cx="2847639" cy="58477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Прагматики»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0080" y="1988840"/>
            <a:ext cx="3121300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Личный опыт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54656" y="1074872"/>
            <a:ext cx="3523677" cy="70788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Ориентация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стадию цикла обучения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71610" y="2852934"/>
            <a:ext cx="3089770" cy="95410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Осмысление 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размышление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63288" y="4005063"/>
            <a:ext cx="3098092" cy="95410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Формулирование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 и теорий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4604" y="5301207"/>
            <a:ext cx="3116776" cy="95410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Практическое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применение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9785" y="1279930"/>
            <a:ext cx="2753608" cy="40011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обучающегося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3491880" y="2204864"/>
            <a:ext cx="1440160" cy="2424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563888" y="3140968"/>
            <a:ext cx="1440160" cy="2424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491880" y="4293096"/>
            <a:ext cx="1440160" cy="2424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3563888" y="5589240"/>
            <a:ext cx="1440160" cy="2424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261809"/>
            <a:ext cx="763284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Установлено, что после окончания ВУЗа ежегодно в среднем теряется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20% знаний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Быстрое устаревание знаний отмечается в различных сферах.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Например, в металлургии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3,9 года, в машиностроении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5,2 года, в химической промышленности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4,8 года, в рекламе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5 лет, в бизнесе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 года и т.д.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Как показывает практика, для поддержания знаний на уровне требований современности специалист должен не менее 4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6 часов в неделю уделять изучению последних достижений в области, которой он занимается.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«Активист»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148478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</a:p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1026" name="Picture 2" descr="http://www.solidarnost.org/netcat_files/1125/1125/brother3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116" y="908720"/>
            <a:ext cx="30548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454967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76672"/>
            <a:ext cx="3535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Особенности поведения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6712"/>
            <a:ext cx="5760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Преимущественно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эмпатичен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«ориентирован на людей».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Любит делиться впечатлениями и опытом дружески расположенных учителей, обратную связь, автономию и самостоятельное мышление, применять приобретённые умения к решению реальных проблем.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Любит узнавать что-то  новое, получать новый опыт,  хочет сам все испытать и во всем  поучаствовать. Ему нравится быть  в центре событий и внимания, и он предпочитает занимать активную позицию, а не оставаться сторонним наблюдателем. Самостоятелен и активен, немедленно погружается в новую деятельность.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077072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/>
              <a:t>Особенности обучения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Обычно он считает теорию ненужной и предпочитает относиться к каждой ситуации как  к неповторимой.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Успешнее всего учится на конкретных примерах или опыте, более сконцентрирован на своих коллегах, чем на преподавателе.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Больше всех пользуется обменом наблюдений и опытом в дискуссиях с другими обучаемыми с высоким КО. Предпочитает познавать новое в процессе работы и методом проб и ошибок. Получает удовольствие от решения задач, требующих максимального напряжения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Ему часто не хватает терпения для занятия работой, связанной с реализацией и закреплением знаний и навыков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57301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Общителен, любит решать проблемы в группе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Полон энтузиазма, не консервативен и не склонен к скептицизму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548680"/>
            <a:ext cx="3345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Конкретный (личный) опыт.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3831"/>
            <a:ext cx="185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«Активист»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501008"/>
            <a:ext cx="466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Требования к процессу обучения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414908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Свобода выбора приоритетов и идей, широкий диапазон задач и возможностей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руководить или организовывать деятельность других людей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скучных  и многочасовых лекций, работы с литературой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83663" y="5445223"/>
            <a:ext cx="6029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Требования к другим участникам обучения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6021288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Свобода дискуссий, приятная атмосфера, признание лидерства, генерация идей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40466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Можно распознать по следующим вопросам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052736"/>
            <a:ext cx="8474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Научусь ли я чему-нибудь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новому, знаю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 что-нибудь новое?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придется ли мне долго сидеть и слушать преподавателя?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Будут ли представлены в учебном процессе разнообразные виды деятельности?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Можно ли будет держаться непринужденно, позволять себе делать ошибки и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веселиться?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Столкнусь ли со сложными задачами, требующими значительных усилий?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Смогу ли пообщаться с единомышленниками?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«Мыслитель»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3-tub-ru.yandex.net/i?id=73e44f5182d2f8bec22f95dfb08726fb&amp;n=33&amp;h=215&amp;w=1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5"/>
            <a:ext cx="2981939" cy="465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st.depositphotos.com/1126128/1226/i/950/depositphotos_12264645-Thinker-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196752"/>
            <a:ext cx="4317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Девиз: «Семь раз отмерь, один отрежь»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700808"/>
            <a:ext cx="3535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Особенности поведения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9309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правило, вырабатывает собственное суждение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основе внимательного наблюдения и размышления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 отстраниться от ситуации, обдумать увиденное,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испытанное и пройденное.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3645024"/>
            <a:ext cx="334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Особенности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204864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Старается быть незаметным и создает вокруг себя атмосферу спокойствия и терпимости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 лекции, которые позволяют держаться на известном расстоянии, принять роль наблюдателя.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 интроверт.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548680"/>
            <a:ext cx="306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Рефлексивное наблюдение.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558924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Уделяет большое внимание сбору и анализу информации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Действует в широком контексте, включающем прошлое и настоящее.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«Понять новое до конца, а уже потом – действовать»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2636912"/>
            <a:ext cx="466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Требования к процессу обучения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301208"/>
            <a:ext cx="6029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Требования к другим участникам обучения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80928"/>
            <a:ext cx="8389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и анализ информации, самостоятельная и длительная подготовка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 достаточного времени дня размышлений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работать в собственном темпе, без жестких сроков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трудоемких исследований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Разъяснения эксперта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идей и замыслов по объективным критериям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занятий, направленных на реализацию конкретных задач и необходимости исполнять роли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2456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«Мыслитель»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73325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давления и спешки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Толерантность к различным и взглядам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автономии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62068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Можно распознать по следующим вопросам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90872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Будет ли мне дано достаточно времени на усвоение и подготовку?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Представится ли возможность для сбора разнообразной информации?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Есть ли возможность познакомиться с различными мнениями и взглядами  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 проблемы?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будет ли оказываться на меня давление?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Смогу ли я выполнять задания тщательно и в комфортном для меня темпе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Безоценочность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Признание «экспертной» позиции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2592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«Теоретик»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80234"/>
            <a:ext cx="856895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Предпочитает аналитический подход к обучению,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большой мере основанный на логике и рациональной оценке.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Объединяет разрозненные факты в стройную теорию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Любит анализировать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Стремится к совершенству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Решает проблемы на основе формальной логики, последовательно и планомерно   по схеме – «от простого к сложному»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Старается совместить новые теории с тем, что им уже известно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доверяет интуиции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Любит задачи, требующие интеллектуальных усилий, недоверчиво относится к интуиции и нестандартному мышлению, отдавая предпочтение построению моделей и систем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635896" cy="340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764704"/>
            <a:ext cx="3454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Особенности поведения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356992"/>
            <a:ext cx="334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Особенности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196752"/>
            <a:ext cx="44999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него характерна некоторая отстраненность и аналитический склад ума. Обычно он больше концентрируется на сущности обучения (предметы и символы), чем на остальных членах группы.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Ему присущи развитое логическое мышление и методичность, он предпочитает шаг за шагом продвигаться к решению проблемы,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задает много вопросов.</a:t>
            </a:r>
          </a:p>
          <a:p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260648"/>
            <a:ext cx="354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Абстрактная концептуализация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213285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Требования к процессу обучения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5373216"/>
            <a:ext cx="6029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Требования к другим участникам обучения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2056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«Теоретик»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564904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Ясность целей и задач, структурированность программы обучения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Логичность и последовательность изложения материала, хорошо систематизированные занятия, упор на теорию и систематический анализ.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Интеллектуальное напряжение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Достаточное количество времени для размышлений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Хорошие инструкции, руководство людей, которые пользуются авторитетом в данной области, теоретические рассуждения экспертов,  диаграммы, графики.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Возможность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создавать теорию на основе исследования индивидуальных случаев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Такие неструктурированные методы обучения, как упражнения и симуляция, целью которых является «открытие» передаваемых знаний, упражнений в группах, требующих  исполнять роли, делиться своими впечатлениями малоэффективны и даже затрудняют им учебу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805264"/>
            <a:ext cx="72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давления и вмешательства в «личное пространство»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интеллектуальный уровень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Приоритет объективности и логики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260648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Можно распознать по следующим вопросам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92696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Будет ли предоставлена возможность задавать вопросы?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Соответствует ли программа обучения цели и структуре занятий?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Каковы требования программы к интеллектуальному уровню  учащихся?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Узнаю ли я новые эффективные методы и концепции?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Будут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созданы условия для моего интеллектуального  совершенствования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0"/>
            <a:ext cx="2984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«Прагматик»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569691" cy="329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620688"/>
            <a:ext cx="4063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девиз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«Хорошо то, что действует»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908720"/>
            <a:ext cx="3501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Особенности поведения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3501008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Особенности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9491" y="138499"/>
            <a:ext cx="369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Активное экспериментирование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412776"/>
            <a:ext cx="5112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Действует быстро и уверенно, подходит ко всему по-деловому, приземленно и с азартом берется за решение возникающих проблем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склонен углубляться в теорию, стремится найти практические решения, быстро все попробовать и перейти к действию.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Любит добиваться успеха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861048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«Деятельная» ориентация в познании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Конкретные шаги для решения реальных задач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Постоянный поиск новых идей и реализация их при первой возможности, быстрое воплощение в жизнь полученных знаний и навыков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Отношение к  новым проблемам и трудностям как к вызову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Подходят ситуации, в которых предоставляется возможность экспериментировать самостоятельно (планировать и проводить эксперименты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Любит дискуссии в небольших группах, проекты, практические проблемы, домашние задания, выработку умений.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любят докладов, оценки своей работы (хорошо - плохо), заорганизованность, стандартность в обучении, опеки со стороны преподавателя.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2708920"/>
            <a:ext cx="466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Требования к процессу обучения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589240"/>
            <a:ext cx="601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Требования к другим участникам обучения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2364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«Прагматик»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821058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практического применения полученной информации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Практическая польза и очевидный эффект от обучения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Программа обучения предусматривает проведение экспериментов,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практических заданий и консультаций с квалифицированными практикующими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специалистами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Четкие указания, самостоятельная домашняя работа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долгих теоретических дискуссий и лекций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 в проектах и дискуссиях в небольших группах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6093296"/>
            <a:ext cx="7638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Быстрое принятие решений, генерация идей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6064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Можно распознать по следующим вопросам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62068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Предусматриваются ли практика и эксперименты?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Имеют ли преподаватели практический опыт в конкретной сфере или они   теоретики?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Узнаю ли я новые эффективные приемы и методы?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Будут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рассматриваться реальные проблемы?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Смогу ли я использовать предложенный план для решения некоторых своих текущих проблем?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Предусмотрены ли встречи с опытными специалистами-практиками?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780928"/>
            <a:ext cx="2731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«Активисты»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2780928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«Мыслители»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3861048"/>
            <a:ext cx="2565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«Теоретики»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89040"/>
            <a:ext cx="2911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«Прагматики»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03848" y="2348880"/>
            <a:ext cx="2498576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27984" y="764704"/>
            <a:ext cx="72008" cy="56886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7504" y="620688"/>
            <a:ext cx="3791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«Экстраверты»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62068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«Интроверты»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9223" y="2610229"/>
            <a:ext cx="32791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 какой категории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 отнесли себя?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solidarnost.org/netcat_files/1125/1125/brother3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68" y="3775968"/>
            <a:ext cx="3469833" cy="286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246099" cy="299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808312" cy="263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im3-tub-ru.yandex.net/i?id=73e44f5182d2f8bec22f95dfb08726fb&amp;n=33&amp;h=215&amp;w=1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147392" cy="33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87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79512" y="50141"/>
            <a:ext cx="86409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="1" i="1" u="sng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Ф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ундаментальные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(определяющие на довольно длительный период миропонимание, являются результатом интеграции информации, формирующей картину мира);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="1" i="1" u="sng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рикладные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(необходимые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здесь и сейчас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помогающие осуществить определенные действия);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="1" i="1" u="sng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пережающие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(знания впрок, предваряющие реально возникающие в жизни проблемы и ситуации);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опровождающие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(знания, возникающие или предлагаемые извне параллельно появлению тех или иных типичных образовательных потребностей, обусловленных закономерностями в развитии жизненной проблематики);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омпенсирующие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(восполняющие нехватку образовательной либо общекультурной информации, необходимой для продуктивного прохождения данного периода жизнедеятельности);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орректирующие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(обусловливающие изменения в личностных, поведенческих, коммуникативных и других проявлениях, не совпадающих с социально принятыми);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азвивающие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(служащие стимулом к индивидуально-личностному развитию);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оддерживающие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(необходимые для решения отдельных проблем, успешного прохождения сложных периодов в жизни, помогающие преодолеть кризисные состояния);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ополняющие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(служащие содержательной прибавкой к имеющимся знаниям).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Если вы относитесь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активистам,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без долгих размышлений принимаетесь за дело. Вы наслаждаетесь непосредственностью впечатлений и рады всему новому.          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Вы предпочитаете сначала делать, а потом думать. Вам нравится быть активным, и, столкнувшись с проблемой, вы немедленно бросаете все силы на ее решение.   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Возможно, вы общительны от природы.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21362" y="515719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Ваш девиз: «Все в жизни нужно попробовать».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2127" y="476672"/>
            <a:ext cx="74168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 относитесь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мыслителям,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 обычно не принимаете участия в деятельности.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собраниях вы, вероятно, садитесь в задних рядах.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Прежде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чем принять какое-либо решение, вы любите собирать разного рода информацию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предпочитаете сначала увидеть, как развивается ситуация, а только потом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высказать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свое мнение.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Вероятно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вам от природы свойственна осторожность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Ваш девиз: «Сначала я должен это обдумать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4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4345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 относитесь 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теоретикам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то склонны выстраивать логическую последовательность событий, чтобы подогнать их под определенную модель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любите шаблоны, системы и правила.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обожаете быть независимым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аналитичным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можете быть полезны для тщательного анализа и не отвергнете идею просто потому, что она не совпадает с вашим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мировоззрением.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Ваш девиз: «Посмотрим, как это согласуется с...»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5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862" y="764704"/>
            <a:ext cx="80955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 относитесь к прагматикам, то всегда стремитесь проверить идеи на практике.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всегда экспериментируете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 хотите заниматься делом, а не просто разговаривать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Прочитав что -то интересное, вы сразу же загораетесь желанием 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осуществить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девиз: «Должен существовать способ получше»</a:t>
            </a:r>
          </a:p>
        </p:txBody>
      </p:sp>
    </p:spTree>
    <p:extLst>
      <p:ext uri="{BB962C8B-B14F-4D97-AF65-F5344CB8AC3E}">
        <p14:creationId xmlns:p14="http://schemas.microsoft.com/office/powerpoint/2010/main" xmlns="" val="19277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8997" y="913484"/>
            <a:ext cx="9145015" cy="253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восприимчивость и психологическая готовность.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имеющиеся данные и факты преобразуются в информацию.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Обработка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полученная информация преобразуется в понимание и опыт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своеобразное превращение понимания и опыта в знания.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получение навыков и подходов из знаний.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Обратная связь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усовершенствование, а также дальнейшие размышления.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79512" y="4748404"/>
            <a:ext cx="2088232" cy="106612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Обратная связь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092017" y="3751793"/>
            <a:ext cx="2138536" cy="100811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Мотивация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730108" y="3751725"/>
            <a:ext cx="2218155" cy="98640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886363" y="4725144"/>
            <a:ext cx="2083766" cy="108201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Обработка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68193" y="5647692"/>
            <a:ext cx="2218170" cy="11304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267744" y="5647692"/>
            <a:ext cx="2160240" cy="112461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</a:t>
            </a:r>
            <a:endParaRPr lang="ru-RU" dirty="0"/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563888" y="3429000"/>
            <a:ext cx="1656184" cy="421986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606468">
            <a:off x="6683763" y="3834185"/>
            <a:ext cx="1739302" cy="518423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8925040">
            <a:off x="6722677" y="6137521"/>
            <a:ext cx="1419282" cy="622259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0800000">
            <a:off x="3854977" y="5229199"/>
            <a:ext cx="1400165" cy="543565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3043243">
            <a:off x="948112" y="6030106"/>
            <a:ext cx="1415126" cy="638639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9630890">
            <a:off x="731518" y="3889605"/>
            <a:ext cx="1502225" cy="567864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1663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Развитием модели Колба явился цикл шведского специалиста в области обучения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Мелландера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5686" y="-15388"/>
            <a:ext cx="8731696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цикла Колба построена одна из самых распространенных схем обучения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 учащихся, актуализация новой темы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10% </a:t>
            </a:r>
            <a:r>
              <a:rPr lang="ru-RU" sz="2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 времени </a:t>
            </a: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Закрепление и повторение уже </a:t>
            </a:r>
            <a:r>
              <a:rPr lang="ru-RU" sz="2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пройденного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2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от времени </a:t>
            </a: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Изучение нового </a:t>
            </a:r>
            <a:r>
              <a:rPr lang="ru-RU" sz="2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материала   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</a:t>
            </a:r>
            <a:r>
              <a:rPr lang="ru-RU" sz="2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</a:t>
            </a: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времени обучения</a:t>
            </a:r>
            <a:endParaRPr lang="ru-RU" sz="26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6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Оценивание</a:t>
            </a:r>
            <a:r>
              <a:rPr lang="ru-RU" sz="2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</a:t>
            </a: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времени </a:t>
            </a:r>
            <a:r>
              <a:rPr lang="ru-RU" sz="2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6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Подведение </a:t>
            </a:r>
            <a:r>
              <a:rPr lang="ru-RU" sz="2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  </a:t>
            </a: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</a:t>
            </a:r>
            <a:r>
              <a:rPr lang="ru-RU" sz="2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времени обучения</a:t>
            </a:r>
            <a:endParaRPr lang="ru-RU" sz="2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6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http://hr-portal.ru/img/art/874_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5832648" cy="513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36096" y="620688"/>
            <a:ext cx="2242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Пирамида обучения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"Скажи мне, и я забуду.</a:t>
            </a:r>
            <a:br>
              <a:rPr lang="ru-RU" b="1" i="1" dirty="0" smtClean="0"/>
            </a:br>
            <a:r>
              <a:rPr lang="ru-RU" b="1" i="1" dirty="0" smtClean="0"/>
              <a:t>Покажи мне, и я запомню.</a:t>
            </a:r>
            <a:br>
              <a:rPr lang="ru-RU" b="1" i="1" dirty="0" smtClean="0"/>
            </a:br>
            <a:r>
              <a:rPr lang="ru-RU" b="1" i="1" dirty="0" smtClean="0"/>
              <a:t>Позволь мне сделать, и это станет моим навсегда".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43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5105826"/>
              </p:ext>
            </p:extLst>
          </p:nvPr>
        </p:nvGraphicFramePr>
        <p:xfrm>
          <a:off x="1547664" y="908720"/>
          <a:ext cx="5760640" cy="4680520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2361862"/>
                <a:gridCol w="1785799"/>
                <a:gridCol w="1612979"/>
              </a:tblGrid>
              <a:tr h="1274695">
                <a:tc gridSpan="3"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/>
                        </a:rPr>
                        <a:t>Что </a:t>
                      </a:r>
                      <a:r>
                        <a:rPr lang="ru-RU" sz="2400" b="1" dirty="0">
                          <a:latin typeface="Times New Roman"/>
                        </a:rPr>
                        <a:t>остаётся в памяти</a:t>
                      </a:r>
                      <a:endParaRPr lang="ru-RU" sz="2400" b="1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6353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rgbClr val="FF0000"/>
                          </a:solidFill>
                          <a:latin typeface="Times New Roman"/>
                        </a:rPr>
                        <a:t>Метод презентации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b="1" i="1" dirty="0">
                          <a:solidFill>
                            <a:srgbClr val="FF0000"/>
                          </a:solidFill>
                          <a:latin typeface="Times New Roman"/>
                        </a:rPr>
                        <a:t> часа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b="1" i="1" dirty="0">
                          <a:solidFill>
                            <a:srgbClr val="FF0000"/>
                          </a:solidFill>
                          <a:latin typeface="Times New Roman"/>
                        </a:rPr>
                        <a:t> дня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95026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atin typeface="Times New Roman"/>
                        </a:rPr>
                        <a:t>Только словесная презентация</a:t>
                      </a:r>
                      <a:endParaRPr lang="ru-RU" b="1" i="1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16601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atin typeface="Times New Roman"/>
                        </a:rPr>
                        <a:t>Только демонстрация</a:t>
                      </a:r>
                      <a:endParaRPr lang="ru-RU" b="1" i="1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72%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7845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atin typeface="Times New Roman"/>
                        </a:rPr>
                        <a:t>Смешанный</a:t>
                      </a:r>
                      <a:endParaRPr lang="ru-RU" b="1" i="1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85%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65%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5219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Исходя из особенностей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андрогогического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подхода можно выделить предпочтительные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обучения взрослых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интерактивное обучение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групповая работа, в том числе в малых группах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специфические методы обучения взрослых –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организационно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деятельностные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методы,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основанные на технологии осознания,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ориентированные на решение проблем;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9715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Типичными характеристиками методов обучения взрослых являются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коммуникация, рефлексия, мышление.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603227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2900843"/>
            <a:ext cx="2448272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Концентрация на профессиональных целях, проблемах и задачах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99241" y="1331435"/>
            <a:ext cx="403305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прояснять намерения и цели учащегося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19640" y="4509120"/>
            <a:ext cx="408576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связывать новый материал с имеющимися знаниями и опытом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99241" y="2460491"/>
            <a:ext cx="40330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идти в обучении от профессиональных проблем в опыта слушателя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14990" y="3454841"/>
            <a:ext cx="411730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предлагать актуальные и обоснованные темы обучения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0466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Особенности                 Рекомендации</a:t>
            </a:r>
            <a:endParaRPr lang="ru-RU" sz="3200" b="1" dirty="0"/>
          </a:p>
        </p:txBody>
      </p:sp>
      <p:cxnSp>
        <p:nvCxnSpPr>
          <p:cNvPr id="18" name="Прямая со стрелкой 17"/>
          <p:cNvCxnSpPr>
            <a:endCxn id="10" idx="1"/>
          </p:cNvCxnSpPr>
          <p:nvPr/>
        </p:nvCxnSpPr>
        <p:spPr>
          <a:xfrm flipV="1">
            <a:off x="2771800" y="2783657"/>
            <a:ext cx="1527441" cy="56015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9" idx="1"/>
          </p:cNvCxnSpPr>
          <p:nvPr/>
        </p:nvCxnSpPr>
        <p:spPr>
          <a:xfrm>
            <a:off x="2771800" y="3976437"/>
            <a:ext cx="1473882" cy="211498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1" idx="1"/>
          </p:cNvCxnSpPr>
          <p:nvPr/>
        </p:nvCxnSpPr>
        <p:spPr>
          <a:xfrm>
            <a:off x="2771800" y="3645024"/>
            <a:ext cx="1443190" cy="132983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1"/>
          </p:cNvCxnSpPr>
          <p:nvPr/>
        </p:nvCxnSpPr>
        <p:spPr>
          <a:xfrm flipV="1">
            <a:off x="2771800" y="1654601"/>
            <a:ext cx="1527441" cy="140913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245682" y="5491255"/>
            <a:ext cx="4159722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связывать результаты обучения с профессиональной деятельностью, переносить приобретенные знания</a:t>
            </a:r>
          </a:p>
          <a:p>
            <a:pPr algn="ctr"/>
            <a:r>
              <a:rPr lang="ru-RU" dirty="0" smtClean="0"/>
              <a:t> и навыки в рабочие условия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9" idx="1"/>
          </p:cNvCxnSpPr>
          <p:nvPr/>
        </p:nvCxnSpPr>
        <p:spPr>
          <a:xfrm>
            <a:off x="2771800" y="3778007"/>
            <a:ext cx="1547840" cy="1054279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низ 40"/>
          <p:cNvSpPr/>
          <p:nvPr/>
        </p:nvSpPr>
        <p:spPr>
          <a:xfrm>
            <a:off x="6336178" y="1977766"/>
            <a:ext cx="252046" cy="482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6318185" y="3098856"/>
            <a:ext cx="270039" cy="394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6333467" y="4101172"/>
            <a:ext cx="254757" cy="407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6357891" y="5155451"/>
            <a:ext cx="239473" cy="335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323528" y="409600"/>
            <a:ext cx="849694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бразование взрослых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adult education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охватывает собой комплекс непрерывных процессов обучения — как формального, так и весь спектр его неофициальных форм и видов.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 его помощью взрослые люди развивают свои способности, обогащаются знаниями, совершенствуют профессиональные квалификации или же применяют их в новом направлении.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2549516"/>
            <a:ext cx="84249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рофессиональное обучение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training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любые систематические действия, которые предпринимаются людьми, закончившими начальный цикл непрерывного образования, с целью изменения своих знаний, навыков, оценок и развития отношений с окружающими, для того, чтобы адекватно выполнять профессиональные задачи.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437112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lifelong</a:t>
            </a:r>
            <a:r>
              <a:rPr lang="ru-RU" sz="2000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education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-  образование на протяжении всей жизни - только в таком случае человек не отстанет от технических и социальных изменений, сможет подготовить себя к изменениям в жизни, полностью реализовать потенциал своей личности.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80526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Именно обучение взрослых, а не </a:t>
            </a:r>
            <a:r>
              <a:rPr lang="ru-RU" b="1" i="1" dirty="0" smtClean="0">
                <a:solidFill>
                  <a:srgbClr val="FF0000"/>
                </a:solidFill>
              </a:rPr>
              <a:t>детей, может </a:t>
            </a:r>
            <a:r>
              <a:rPr lang="ru-RU" b="1" i="1" dirty="0">
                <a:solidFill>
                  <a:srgbClr val="FF0000"/>
                </a:solidFill>
              </a:rPr>
              <a:t>спасти мир от разрушения.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Г</a:t>
            </a:r>
            <a:r>
              <a:rPr lang="ru-RU" b="1" dirty="0">
                <a:solidFill>
                  <a:srgbClr val="FF0000"/>
                </a:solidFill>
              </a:rPr>
              <a:t>. Уэллс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Особенности                 Рекомендации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335487"/>
            <a:ext cx="2592288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Наличие стереотипов и предпочтений относительно стилей и методов обучения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8724" y="3412157"/>
            <a:ext cx="424847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широко использовать активные методы: деловые игры, моделирование, анализ практических ситуаций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90002" y="4780602"/>
            <a:ext cx="424847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поощрять  и подкреплять достижения слушателей на основе обратной связи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90002" y="5874290"/>
            <a:ext cx="424847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при закреплении материала полагаться на понимание, а не память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endCxn id="8" idx="1"/>
          </p:cNvCxnSpPr>
          <p:nvPr/>
        </p:nvCxnSpPr>
        <p:spPr>
          <a:xfrm>
            <a:off x="2938568" y="4978681"/>
            <a:ext cx="1651434" cy="1250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1"/>
          </p:cNvCxnSpPr>
          <p:nvPr/>
        </p:nvCxnSpPr>
        <p:spPr>
          <a:xfrm flipV="1">
            <a:off x="2938568" y="3873822"/>
            <a:ext cx="1710156" cy="779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9" idx="1"/>
          </p:cNvCxnSpPr>
          <p:nvPr/>
        </p:nvCxnSpPr>
        <p:spPr>
          <a:xfrm>
            <a:off x="2904186" y="5201890"/>
            <a:ext cx="1685816" cy="9955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61797" y="1556792"/>
            <a:ext cx="2592288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Наличие конкурирующих </a:t>
            </a:r>
          </a:p>
          <a:p>
            <a:pPr algn="ctr"/>
            <a:r>
              <a:rPr lang="ru-RU" dirty="0" smtClean="0"/>
              <a:t>интересов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494211" y="1370663"/>
            <a:ext cx="424847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учитывать наличие ограничений в учебе (социальных, временных, финансовых)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25989" y="2240044"/>
            <a:ext cx="424847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создавать мотивацию для дальнейшего обучения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22" idx="1"/>
          </p:cNvCxnSpPr>
          <p:nvPr/>
        </p:nvCxnSpPr>
        <p:spPr>
          <a:xfrm flipV="1">
            <a:off x="3076735" y="1693829"/>
            <a:ext cx="1417476" cy="3318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054085" y="2145567"/>
            <a:ext cx="1373899" cy="4913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Особенности                 Рекомендации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4002" y="1054477"/>
            <a:ext cx="403244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ориентироваться на краткие периоды учебной активности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4002" y="1846565"/>
            <a:ext cx="405012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создавать компактные и эффективные циклы обучения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377642"/>
            <a:ext cx="223224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Краткосрочность</a:t>
            </a:r>
          </a:p>
          <a:p>
            <a:pPr algn="ctr"/>
            <a:r>
              <a:rPr lang="ru-RU" dirty="0" smtClean="0"/>
              <a:t>обучения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7" y="2852936"/>
            <a:ext cx="2221425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Сопротивление </a:t>
            </a:r>
          </a:p>
          <a:p>
            <a:pPr algn="ctr"/>
            <a:r>
              <a:rPr lang="ru-RU" dirty="0" smtClean="0"/>
              <a:t>процессу </a:t>
            </a:r>
          </a:p>
          <a:p>
            <a:pPr algn="ctr"/>
            <a:r>
              <a:rPr lang="ru-RU" dirty="0" smtClean="0"/>
              <a:t>обучения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4002" y="2668270"/>
            <a:ext cx="403244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высокие требования к личности преподавателя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54724" y="3453100"/>
            <a:ext cx="406172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вовлечение в обучение, создание соответствующей мотивации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5" idx="1"/>
          </p:cNvCxnSpPr>
          <p:nvPr/>
        </p:nvCxnSpPr>
        <p:spPr>
          <a:xfrm flipV="1">
            <a:off x="2799521" y="1377643"/>
            <a:ext cx="1484481" cy="32316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799521" y="1846565"/>
            <a:ext cx="1484481" cy="32316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  <a:endCxn id="9" idx="1"/>
          </p:cNvCxnSpPr>
          <p:nvPr/>
        </p:nvCxnSpPr>
        <p:spPr>
          <a:xfrm flipV="1">
            <a:off x="2904992" y="2991436"/>
            <a:ext cx="1379010" cy="32316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" idx="1"/>
          </p:cNvCxnSpPr>
          <p:nvPr/>
        </p:nvCxnSpPr>
        <p:spPr>
          <a:xfrm>
            <a:off x="2904992" y="3498775"/>
            <a:ext cx="1349732" cy="27749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23528" y="4725144"/>
            <a:ext cx="3240360" cy="1477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Высокая критичность, закрытость (защита «Я»),</a:t>
            </a:r>
          </a:p>
          <a:p>
            <a:pPr algn="ctr"/>
            <a:r>
              <a:rPr lang="ru-RU" dirty="0" smtClean="0"/>
              <a:t> страх неудачи, сложности в установлении и поддержании межличностных отношений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71527" y="4509120"/>
            <a:ext cx="406260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создавать комфортную, «безопасную» атмосферу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3189" y="5373216"/>
            <a:ext cx="403326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соблюдать правила подачи обратной связи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3190" y="6277962"/>
            <a:ext cx="405094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развивать коммуникативные навыки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3563888" y="4725145"/>
            <a:ext cx="725688" cy="43030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9" idx="1"/>
          </p:cNvCxnSpPr>
          <p:nvPr/>
        </p:nvCxnSpPr>
        <p:spPr>
          <a:xfrm>
            <a:off x="3563888" y="5463808"/>
            <a:ext cx="719301" cy="23257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0" idx="1"/>
          </p:cNvCxnSpPr>
          <p:nvPr/>
        </p:nvCxnSpPr>
        <p:spPr>
          <a:xfrm>
            <a:off x="3563888" y="5733256"/>
            <a:ext cx="719302" cy="72937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206044"/>
            <a:ext cx="88924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владение специальными профилирующими знаниями, умениями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культура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владение знаниями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особенностях взрослых: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профессиональных,  психических, физиологических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владение теориями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технологиями обучения взрослых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способностью представлять главенствующую роль обучаемому,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себя видеть в роли наставника и организатора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организаторские способности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коммуникабельность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тактичность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 убеждения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доверительность в общении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32656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современному андрагогу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070864"/>
            <a:ext cx="849694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Взаимосвязь между развитием личности и ее профессиональной деятельностью становится возможным, если: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 профессиональной сферой у человека связаны жизненные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смыслы и ценности;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профессиональная деятельность позволяет реализовать свои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творческие способности и потенциал человека;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результаты труда и постоянное повышение квалификации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получают положительную социальную поддержку;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 профессиональной деятельности рождаются информационные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запросы, стимулирующие продолжение образования;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 сфере профессий взрослый выступает в качестве субъекта,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способного влиять на совершенствование совместного результата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труда.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864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Особый вид учебной деятельности – повышение квалификации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Главная цель непрерывного образования - </a:t>
            </a:r>
            <a:r>
              <a:rPr lang="ru-RU" b="1" i="1" dirty="0"/>
              <a:t>обеспечение на основе совершенствования профессиональной деятельности специалиста, непрерывности и поступательности развития его личности.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9672" y="620688"/>
            <a:ext cx="648072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Основные характеристики результативности образования взрослых </a:t>
            </a:r>
            <a:r>
              <a:rPr lang="ru-RU" sz="2000" b="1" i="1" dirty="0" smtClean="0"/>
              <a:t>, определяющие меру их профессионализма</a:t>
            </a:r>
            <a:endParaRPr lang="ru-RU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996952"/>
            <a:ext cx="1893788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Грамотность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861048"/>
            <a:ext cx="2387770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Компетентность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2852936"/>
            <a:ext cx="1415324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/>
              <a:t>Культура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907704" y="1916832"/>
            <a:ext cx="1152128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16016" y="2204864"/>
            <a:ext cx="0" cy="15739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72200" y="1916832"/>
            <a:ext cx="1152128" cy="7869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76056" y="5373216"/>
            <a:ext cx="276710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i="1" dirty="0" smtClean="0"/>
              <a:t>Профессиональная</a:t>
            </a:r>
          </a:p>
          <a:p>
            <a:r>
              <a:rPr lang="ru-RU" sz="2400" b="1" i="1" dirty="0" smtClean="0"/>
              <a:t> компетентность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5373216"/>
            <a:ext cx="238065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i="1" dirty="0" smtClean="0"/>
              <a:t>Личностная</a:t>
            </a:r>
          </a:p>
          <a:p>
            <a:pPr algn="ctr"/>
            <a:r>
              <a:rPr lang="ru-RU" sz="2400" b="1" i="1" dirty="0" smtClean="0"/>
              <a:t>компетентность </a:t>
            </a:r>
            <a:endParaRPr lang="ru-RU" sz="2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987824" y="4437112"/>
            <a:ext cx="1152128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20072" y="4437112"/>
            <a:ext cx="1152128" cy="7869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8097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</a:t>
            </a:r>
            <a:r>
              <a:rPr lang="ru-RU" b="1" i="1" u="sng" dirty="0" smtClean="0"/>
              <a:t>Грамотность</a:t>
            </a:r>
            <a:r>
              <a:rPr lang="ru-RU" b="1" i="1" dirty="0" smtClean="0"/>
              <a:t> </a:t>
            </a:r>
            <a:r>
              <a:rPr lang="ru-RU" b="1" dirty="0"/>
              <a:t>-</a:t>
            </a:r>
            <a:r>
              <a:rPr lang="ru-RU" dirty="0"/>
              <a:t> это социально-педагогическая характеристика личности, отражающая </a:t>
            </a:r>
            <a:r>
              <a:rPr lang="ru-RU" dirty="0">
                <a:solidFill>
                  <a:srgbClr val="FF0000"/>
                </a:solidFill>
              </a:rPr>
              <a:t>способность к восприятию и пониманию </a:t>
            </a:r>
            <a:r>
              <a:rPr lang="ru-RU" dirty="0"/>
              <a:t>необходимого объема социокультурной </a:t>
            </a:r>
            <a:r>
              <a:rPr lang="ru-RU" dirty="0" smtClean="0"/>
              <a:t>информации. </a:t>
            </a:r>
          </a:p>
          <a:p>
            <a:r>
              <a:rPr lang="ru-RU" dirty="0"/>
              <a:t> </a:t>
            </a:r>
            <a:r>
              <a:rPr lang="ru-RU" dirty="0" smtClean="0"/>
              <a:t>    Уровень </a:t>
            </a:r>
            <a:r>
              <a:rPr lang="ru-RU" dirty="0"/>
              <a:t>грамотности обуславливает степень доступности для человека той или иной информации, которой владеет общество (социум), а значит - меру адаптивности к окружающим природным и социальным условиям. </a:t>
            </a:r>
          </a:p>
          <a:p>
            <a:r>
              <a:rPr lang="ru-RU" dirty="0" smtClean="0"/>
              <a:t>    </a:t>
            </a:r>
          </a:p>
          <a:p>
            <a:r>
              <a:rPr lang="ru-RU" b="1" dirty="0" smtClean="0"/>
              <a:t>     </a:t>
            </a:r>
            <a:r>
              <a:rPr lang="ru-RU" b="1" i="1" u="sng" dirty="0" smtClean="0"/>
              <a:t>Культура</a:t>
            </a:r>
            <a:r>
              <a:rPr lang="ru-RU" b="1" dirty="0" smtClean="0"/>
              <a:t> </a:t>
            </a:r>
            <a:r>
              <a:rPr lang="ru-RU" dirty="0" smtClean="0"/>
              <a:t>- уровень развития личности, характеризуемый </a:t>
            </a:r>
            <a:r>
              <a:rPr lang="ru-RU" dirty="0" smtClean="0">
                <a:solidFill>
                  <a:srgbClr val="FF0000"/>
                </a:solidFill>
              </a:rPr>
              <a:t>мерой освоения </a:t>
            </a:r>
            <a:r>
              <a:rPr lang="ru-RU" dirty="0" smtClean="0"/>
              <a:t>индивидом накопленного человечеством социального опыта в определенной сфере и степенью развития способности к его духовному обогащению.</a:t>
            </a:r>
            <a:endParaRPr lang="ru-RU" b="1" dirty="0" smtClean="0"/>
          </a:p>
          <a:p>
            <a:endParaRPr lang="ru-RU" b="1" i="1" u="sng" dirty="0" smtClean="0"/>
          </a:p>
          <a:p>
            <a:r>
              <a:rPr lang="ru-RU" b="1" i="1" u="sng" dirty="0" smtClean="0"/>
              <a:t>Компетенция </a:t>
            </a:r>
            <a:r>
              <a:rPr lang="ru-RU" dirty="0" smtClean="0"/>
              <a:t>включает совокупность взаимосвязанных качеств личности (</a:t>
            </a:r>
            <a:r>
              <a:rPr lang="ru-RU" dirty="0" smtClean="0">
                <a:solidFill>
                  <a:srgbClr val="FF0000"/>
                </a:solidFill>
              </a:rPr>
              <a:t>знаний, умений, навыков, способов деятельности</a:t>
            </a:r>
            <a:r>
              <a:rPr lang="ru-RU" dirty="0" smtClean="0"/>
              <a:t>), задаваемых по отношению к определенному кругу предметов и процессов и необходимых для качественной продуктивной деятельности но отношению к ним.</a:t>
            </a:r>
          </a:p>
          <a:p>
            <a:endParaRPr lang="ru-RU" b="1" i="1" dirty="0" smtClean="0"/>
          </a:p>
          <a:p>
            <a:r>
              <a:rPr lang="ru-RU" b="1" i="1" dirty="0" smtClean="0"/>
              <a:t>   </a:t>
            </a:r>
            <a:r>
              <a:rPr lang="ru-RU" b="1" i="1" u="sng" dirty="0" smtClean="0"/>
              <a:t>Компетентность</a:t>
            </a:r>
            <a:r>
              <a:rPr lang="ru-RU" i="1" dirty="0" smtClean="0"/>
              <a:t> </a:t>
            </a:r>
            <a:r>
              <a:rPr lang="ru-RU" i="1" dirty="0"/>
              <a:t>-</a:t>
            </a:r>
            <a:r>
              <a:rPr lang="ru-RU" dirty="0"/>
              <a:t> это интегральная личностная характеристика, </a:t>
            </a:r>
            <a:r>
              <a:rPr lang="ru-RU" dirty="0" smtClean="0"/>
              <a:t>отражающая готовность </a:t>
            </a:r>
            <a:r>
              <a:rPr lang="ru-RU" dirty="0"/>
              <a:t>и способность человека </a:t>
            </a:r>
            <a:r>
              <a:rPr lang="ru-RU" i="1" u="sng" dirty="0">
                <a:solidFill>
                  <a:srgbClr val="FF0000"/>
                </a:solidFill>
              </a:rPr>
              <a:t>выполнять профессиональные функции </a:t>
            </a:r>
            <a:r>
              <a:rPr lang="ru-RU" dirty="0"/>
              <a:t>в соответствии с принятыми нормативами и </a:t>
            </a:r>
            <a:r>
              <a:rPr lang="ru-RU" dirty="0" smtClean="0"/>
              <a:t>стандартами, </a:t>
            </a:r>
            <a:r>
              <a:rPr lang="ru-RU" u="sng" dirty="0" smtClean="0"/>
              <a:t>владение</a:t>
            </a:r>
            <a:r>
              <a:rPr lang="ru-RU" dirty="0"/>
              <a:t>, обладание человеком соответствующей компетенцией, включающей его </a:t>
            </a:r>
            <a:r>
              <a:rPr lang="ru-RU" u="sng" dirty="0"/>
              <a:t>личностное отношение к ней и предмету деятельности.</a:t>
            </a:r>
            <a:endParaRPr lang="ru-RU" u="sng" dirty="0" smtClean="0"/>
          </a:p>
          <a:p>
            <a:r>
              <a:rPr lang="ru-RU" dirty="0"/>
              <a:t> </a:t>
            </a:r>
            <a:r>
              <a:rPr lang="ru-RU" dirty="0" smtClean="0"/>
              <a:t>      Основы </a:t>
            </a:r>
            <a:r>
              <a:rPr lang="ru-RU" b="1" i="1" dirty="0"/>
              <a:t>профессиональной компетентности </a:t>
            </a:r>
            <a:r>
              <a:rPr lang="ru-RU" dirty="0"/>
              <a:t>дает базовое профессиональное </a:t>
            </a:r>
            <a:r>
              <a:rPr lang="ru-RU" dirty="0" smtClean="0"/>
              <a:t>образование.  Активное </a:t>
            </a:r>
            <a:r>
              <a:rPr lang="ru-RU" dirty="0"/>
              <a:t>внедрение информационных технологий предъявляет новые требования к профессиональной компетентности современного человека.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17124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2800" dirty="0" smtClean="0"/>
              <a:t>  Цель курсов повышения квалификации -  </a:t>
            </a:r>
            <a:r>
              <a:rPr lang="ru-RU" sz="2800" b="1" i="1" dirty="0" smtClean="0"/>
              <a:t>обновление теоретических и практических знаний специалистов в связи с повышением требований к уровню квалификации и необходимостью освоения современных методов решения профессиональных задач.</a:t>
            </a:r>
            <a:r>
              <a:rPr lang="ru-RU" sz="2800" i="1" dirty="0" smtClean="0"/>
              <a:t> </a:t>
            </a:r>
            <a:endParaRPr lang="ru-RU" sz="2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933056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Цель профессиональной переподготовки специалистов - получение ими дополнительных знаний, умений и навыков, необходимых для выполнения </a:t>
            </a:r>
            <a:r>
              <a:rPr lang="ru-RU" sz="2800" b="1" i="1" dirty="0" smtClean="0"/>
              <a:t>нового вида профессиональной деятельности. 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08030"/>
            <a:ext cx="846043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/>
              <a:t> </a:t>
            </a:r>
            <a:r>
              <a:rPr lang="ru-RU" sz="2800" b="1" i="1" dirty="0" smtClean="0"/>
              <a:t>Задачи курсов ПК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i="1" dirty="0" smtClean="0"/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формирование картины мира, адекватной уровню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развития современного знания;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умение работать с информационными потоками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условиях изменяющегося общества;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культура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коммуникации в системах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человек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Calibri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человек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человек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компьютер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человек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Calibri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компьютер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человек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освоение проектной деятельности как способа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изменения действительности;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освоение новых социально-экономических реалий;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освоение навыков сохранение собственного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здоровья;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изучение и освоение собственного</a:t>
            </a: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потенциала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духовное развитие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51520" y="148470"/>
            <a:ext cx="846043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Задачи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педагога-андрагога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провести диагностику типовых и индивидуальных проблем аудитории (степень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мотив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рованности на продолжение образования, информационный запрос, актуальный уровень профессиональной компетентности и притязаний, готовность обучаться в предлагаемой форме, психофизиологические и социально-психологические особенности и т.д.)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помочь в самоопределении и выборе необходимого образовательного маршрута и режима обучения;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помочь в адаптации к условиям обучения (состав слушателей, содержание, способы работы с информацией);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сформировать ситуацию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межсубъектного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взаимодействия в ходе обучения;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предоставить каждому слушателю возможность самовыражения и самоутверждения в среде коллег за счет презентации своего позитивного опыта;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обеспечить реальное развивающее продвижение в освоении образовательного содержания;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гарантировать получение конкретного образовательного продукта, который можно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перенести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 ситуацию профессиональной деятельности (проект, программа действий, технология и др.);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психологически помочь слушателям выйти из ситуации обучения, т.е. без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конфликт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возвратиться внутренне измененными в не изменившийся за это время рабочий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контекст;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расстаться с сокурсниками; наметить перспективы дальнейшего продвижения в профессиональном поле.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2043" y="2852936"/>
            <a:ext cx="55333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/>
              <a:t>Ф</a:t>
            </a:r>
            <a:r>
              <a:rPr lang="ru-RU" sz="3600" b="1" dirty="0" smtClean="0"/>
              <a:t>ункции </a:t>
            </a:r>
            <a:r>
              <a:rPr lang="ru-RU" sz="3600" b="1" dirty="0"/>
              <a:t>андрагогики 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/>
              <a:t>в сфере  здравоохранения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4572000" cy="23391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i="1" dirty="0" smtClean="0"/>
              <a:t>Компенсаторная </a:t>
            </a:r>
            <a:r>
              <a:rPr lang="ru-RU" sz="2000" b="1" i="1" dirty="0"/>
              <a:t>функция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dirty="0" smtClean="0"/>
              <a:t>предоставляет </a:t>
            </a:r>
            <a:r>
              <a:rPr lang="ru-RU" dirty="0"/>
              <a:t>возможность восполнить пробелы в своих профессиональных знаниях, актуализировать имеющиеся знания и умения, повысив уровень информированности и образованности, основываясь на современном медицинском опыте.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725144"/>
            <a:ext cx="3058298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/>
              <a:t>Социальная функция </a:t>
            </a:r>
            <a:r>
              <a:rPr lang="ru-RU" dirty="0" smtClean="0"/>
              <a:t>- проблемы собственного здоровья медицинского работника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60648"/>
            <a:ext cx="3024336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/>
              <a:t>Адаптационная</a:t>
            </a:r>
            <a:r>
              <a:rPr lang="ru-RU" sz="2000" b="1" dirty="0"/>
              <a:t>  </a:t>
            </a:r>
            <a:r>
              <a:rPr lang="ru-RU" sz="2000" b="1" i="1" dirty="0" smtClean="0"/>
              <a:t>функция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r>
              <a:rPr lang="ru-RU" dirty="0" smtClean="0"/>
              <a:t> </a:t>
            </a:r>
            <a:r>
              <a:rPr lang="ru-RU" dirty="0"/>
              <a:t>содействует приобщению медицинских работников к постоянно меняющейся медицинской среде.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581128"/>
            <a:ext cx="3491880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/>
              <a:t>Развивающая функция </a:t>
            </a:r>
            <a:r>
              <a:rPr lang="ru-RU" sz="2000" b="1" i="1" dirty="0" smtClean="0"/>
              <a:t>-</a:t>
            </a:r>
            <a:r>
              <a:rPr lang="ru-RU" dirty="0" smtClean="0"/>
              <a:t>«поступательное </a:t>
            </a:r>
            <a:r>
              <a:rPr lang="ru-RU" dirty="0"/>
              <a:t>обогащение </a:t>
            </a:r>
            <a:r>
              <a:rPr lang="ru-RU" dirty="0" err="1"/>
              <a:t>деятельностных</a:t>
            </a:r>
            <a:r>
              <a:rPr lang="ru-RU" dirty="0"/>
              <a:t> способностей человека и его духовного мира». </a:t>
            </a:r>
          </a:p>
        </p:txBody>
      </p:sp>
    </p:spTree>
    <p:extLst>
      <p:ext uri="{BB962C8B-B14F-4D97-AF65-F5344CB8AC3E}">
        <p14:creationId xmlns:p14="http://schemas.microsoft.com/office/powerpoint/2010/main" xmlns="" val="366733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0321" y="1203464"/>
            <a:ext cx="80283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Андрагогика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гр.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aner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andros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—взрослый мужчина, зрелый муж +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ago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—веду: отрасль педагогической науки,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особый раздел дидактики,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раскрывающий теоретические и практические проблемы обучения, воспитания и образования взрослого человека в течение всей его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6080" y="2852936"/>
            <a:ext cx="8225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Андрагогика осуществляет древнейшую формулу обучения: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scholae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sed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vitae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discimus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учимся не для школы, а для жизни.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456" y="40466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Впервые термин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андрагогика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был введен в 1833 г. немецким историком эпохи Просвещения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Каппом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080" y="5589240"/>
            <a:ext cx="8386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XIX в. Э.Л. </a:t>
            </a:r>
            <a:r>
              <a:rPr lang="ru-RU" sz="2000" b="1" dirty="0" err="1" smtClean="0"/>
              <a:t>Торндайк</a:t>
            </a:r>
            <a:r>
              <a:rPr lang="ru-RU" sz="2000" b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показал, что кривая способности к учебе спадает очень медленно в период от 22 до 45 лет, и для низшего интеллекта она спадает не быстрее, чем для высшего.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645024"/>
            <a:ext cx="85817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образования взрослых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«производство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компетентных людей — таких людей, которые были бы способны применять свои знания в изменяющихся условиях, и... чья основная компетенция заключалась бы в умении включиться в постоянное самообучение на протяжении всей своей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жизни»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(крупнейший теоретик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практик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образования взрослых,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американский ученый Малколм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Шеппард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Ноулз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Медиаопорное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самообучение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за основу берется специализированная литература - научные статьи и книги, поиск необходимых источников на электронных носителях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Интерактивное обучение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конгрессах, семинарах,  и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небольшая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часть учебного материала выделяется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отдельную тему и подается в программе изучаемого курса.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Виртуально-тренинговая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основой которой является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всех элементов учебного материала,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применением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симуляционных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классов, тренажеров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т.д. 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модерации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основывается на интенсивном обмене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информацией,  мнениями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оценками, где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выступает не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роли ведущего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роли методиста, предоставляющего обучающимся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методы и техники  для достижения поставленной цели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Клиническое обучение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обмен информацией и практическим опытом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Современные методы обучения медицинского персонала</a:t>
            </a:r>
            <a:r>
              <a:rPr lang="ru-RU" u="sng" dirty="0" smtClean="0"/>
              <a:t>:</a:t>
            </a:r>
            <a:endParaRPr lang="ru-RU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437112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современных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организации повышения квалификации медицинского персонала наиболее распространенными являются: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  Конференции.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  Обучающие семинары (лекции).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  Семинары-тренинги (ролевые игры, деловые игры).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Групповое обучение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 в том числе, в малых группах).</a:t>
            </a:r>
            <a:endParaRPr lang="ru-RU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квалификации может проводиться 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рабочем месте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своем учреждении.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31121923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047" y="5934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Требования современного здравоохранения, предъявляемые к медицинскому работнику и учитываемые при разработке модели повышения квалификации: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- владение </a:t>
            </a:r>
            <a:r>
              <a:rPr lang="ru-RU" u="sng" dirty="0"/>
              <a:t>знаниями </a:t>
            </a:r>
            <a:r>
              <a:rPr lang="ru-RU" u="sng" dirty="0" smtClean="0"/>
              <a:t>важнейших проблем здравоохранения </a:t>
            </a:r>
            <a:r>
              <a:rPr lang="ru-RU" dirty="0"/>
              <a:t>и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  накопление </a:t>
            </a:r>
            <a:r>
              <a:rPr lang="ru-RU" dirty="0"/>
              <a:t>соответствующей информации ввиду изменяющейся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  ситуации </a:t>
            </a:r>
            <a:r>
              <a:rPr lang="ru-RU" dirty="0"/>
              <a:t>в мировом здравоохранении и увеличении требований к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  профессиональной </a:t>
            </a:r>
            <a:r>
              <a:rPr lang="ru-RU" dirty="0"/>
              <a:t>деятельности;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- собственное </a:t>
            </a:r>
            <a:r>
              <a:rPr lang="ru-RU" dirty="0"/>
              <a:t>позитивное отношение к </a:t>
            </a:r>
            <a:r>
              <a:rPr lang="ru-RU" dirty="0" smtClean="0"/>
              <a:t>сохранению здоровья </a:t>
            </a:r>
            <a:r>
              <a:rPr lang="ru-RU" dirty="0"/>
              <a:t>и здоровому </a:t>
            </a:r>
            <a:r>
              <a:rPr lang="ru-RU" dirty="0" smtClean="0"/>
              <a:t>образу жизни;</a:t>
            </a:r>
          </a:p>
          <a:p>
            <a:endParaRPr lang="ru-RU" dirty="0" smtClean="0"/>
          </a:p>
          <a:p>
            <a:r>
              <a:rPr lang="ru-RU" dirty="0" smtClean="0"/>
              <a:t>-  </a:t>
            </a:r>
            <a:r>
              <a:rPr lang="ru-RU" dirty="0"/>
              <a:t>повышение личного и профессионального интеллекта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 адекватное взаимодействие в медицинской среде, </a:t>
            </a:r>
          </a:p>
          <a:p>
            <a:r>
              <a:rPr lang="ru-RU" dirty="0" smtClean="0"/>
              <a:t>  коммуникационное сотрудничество, </a:t>
            </a:r>
            <a:r>
              <a:rPr lang="ru-RU" dirty="0"/>
              <a:t>коллегиальное сотрудничество, 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отношения </a:t>
            </a:r>
            <a:r>
              <a:rPr lang="ru-RU" dirty="0"/>
              <a:t>«врач-пациент</a:t>
            </a:r>
            <a:r>
              <a:rPr lang="ru-RU" dirty="0" smtClean="0"/>
              <a:t>», «медицинская сестра-пациент», </a:t>
            </a:r>
            <a:r>
              <a:rPr lang="ru-RU" dirty="0"/>
              <a:t>«</a:t>
            </a:r>
            <a:r>
              <a:rPr lang="ru-RU" dirty="0" smtClean="0"/>
              <a:t>врач-</a:t>
            </a:r>
          </a:p>
          <a:p>
            <a:r>
              <a:rPr lang="ru-RU" dirty="0" smtClean="0"/>
              <a:t>  медицинская сестра»</a:t>
            </a:r>
          </a:p>
          <a:p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 готовность </a:t>
            </a:r>
            <a:r>
              <a:rPr lang="ru-RU" dirty="0"/>
              <a:t>к выполнению усложняющихся профессиональных задач и 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быстрый </a:t>
            </a:r>
            <a:r>
              <a:rPr lang="ru-RU" dirty="0"/>
              <a:t>поиск адекватных подходов к их решению, интерес к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 современным </a:t>
            </a:r>
            <a:r>
              <a:rPr lang="ru-RU" dirty="0"/>
              <a:t>информационным инновациям. </a:t>
            </a:r>
          </a:p>
        </p:txBody>
      </p:sp>
    </p:spTree>
    <p:extLst>
      <p:ext uri="{BB962C8B-B14F-4D97-AF65-F5344CB8AC3E}">
        <p14:creationId xmlns:p14="http://schemas.microsoft.com/office/powerpoint/2010/main" xmlns="" val="25172355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Процесс совершенствования навыков, повышения профессионального мастерства никогда не завершается: его можно представить в виде бесконечной </a:t>
            </a:r>
            <a:r>
              <a:rPr lang="ru-RU" b="1" i="1" dirty="0" smtClean="0"/>
              <a:t>спирали развития компетентности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1506" name="Рисунок 9" descr="http://hr-portal.ru/img/art/874_pi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588" y="1988840"/>
            <a:ext cx="7056996" cy="42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68144" y="386104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Franklin Gothic Heavy" pitchFamily="34" charset="0"/>
              </a:rPr>
              <a:t>1</a:t>
            </a:r>
            <a:endParaRPr lang="ru-RU" sz="2000" b="1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2870" y="479715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Franklin Gothic Heavy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479715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Franklin Gothic Heavy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370931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Franklin Gothic Heavy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270892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Franklin Gothic Heavy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8534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Список литературы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Рабочая книга </a:t>
            </a:r>
            <a:r>
              <a:rPr lang="ru-RU" dirty="0" err="1" smtClean="0"/>
              <a:t>андрагога</a:t>
            </a:r>
            <a:r>
              <a:rPr lang="ru-RU" dirty="0" smtClean="0"/>
              <a:t> / Под редакцией </a:t>
            </a:r>
            <a:r>
              <a:rPr lang="ru-RU" dirty="0" err="1" smtClean="0"/>
              <a:t>С.Г.Вершловского</a:t>
            </a:r>
            <a:r>
              <a:rPr lang="ru-RU" dirty="0" smtClean="0"/>
              <a:t> (1998 г.)</a:t>
            </a:r>
          </a:p>
          <a:p>
            <a:pPr marL="342900" indent="-342900">
              <a:buAutoNum type="arabicPeriod"/>
            </a:pPr>
            <a:r>
              <a:rPr lang="ru-RU" dirty="0" smtClean="0"/>
              <a:t> Калиновский Ю.И. Введение в </a:t>
            </a:r>
            <a:r>
              <a:rPr lang="ru-RU" dirty="0" err="1" smtClean="0"/>
              <a:t>андрагогику</a:t>
            </a:r>
            <a:r>
              <a:rPr lang="ru-RU" dirty="0" smtClean="0"/>
              <a:t>. Мобильность педагога в образовании взрослых: Монография (2000 г.)</a:t>
            </a:r>
            <a:endParaRPr lang="ru-RU" b="1" dirty="0" smtClean="0"/>
          </a:p>
          <a:p>
            <a:r>
              <a:rPr lang="ru-RU" i="1" dirty="0" smtClean="0"/>
              <a:t>3. Вербицкий А., "Психолого-педагогические основы образования взрослых: контекстный подход".</a:t>
            </a:r>
            <a:r>
              <a:rPr lang="ru-RU" b="1" dirty="0" smtClean="0"/>
              <a:t> </a:t>
            </a:r>
            <a:r>
              <a:rPr lang="ru-RU" dirty="0" smtClean="0"/>
              <a:t>Статья 1., журнал «Новые знания» №1 2001 г.</a:t>
            </a:r>
          </a:p>
          <a:p>
            <a:r>
              <a:rPr lang="ru-RU" i="1" dirty="0" smtClean="0"/>
              <a:t>4. Вербицкий А., "Психолого-педагогические основы образования взрослых: контекстный подход".</a:t>
            </a:r>
            <a:r>
              <a:rPr lang="ru-RU" b="1" dirty="0" smtClean="0"/>
              <a:t> </a:t>
            </a:r>
            <a:r>
              <a:rPr lang="ru-RU" dirty="0" smtClean="0"/>
              <a:t>Статья 2., журнал «Новые знания» №2 2001 г.</a:t>
            </a:r>
          </a:p>
          <a:p>
            <a:r>
              <a:rPr lang="ru-RU" dirty="0" smtClean="0"/>
              <a:t>5. Змеёв С.И. «Основы андрагогики: Учебное пособие для вузов», М.:Флинта:Наука,1999 г.</a:t>
            </a:r>
          </a:p>
          <a:p>
            <a:r>
              <a:rPr lang="ru-RU" dirty="0" smtClean="0"/>
              <a:t>6. Змеёв С.И., «Андрагогика: основы теории и технологии обучения взрослых», М.: ПЕР СЭ, 2003 г.</a:t>
            </a:r>
          </a:p>
          <a:p>
            <a:r>
              <a:rPr lang="ru-RU" dirty="0" smtClean="0"/>
              <a:t>7. Колесникова И.А. «Основы андрагогики»., М.: Академия, 2003 г.</a:t>
            </a:r>
          </a:p>
          <a:p>
            <a:r>
              <a:rPr lang="ru-RU" i="1" dirty="0" err="1" smtClean="0"/>
              <a:t>Махлин</a:t>
            </a:r>
            <a:r>
              <a:rPr lang="ru-RU" i="1" dirty="0" smtClean="0"/>
              <a:t> М., "Особенности взрослых учащихся"., журнал «Новые знания»</a:t>
            </a:r>
            <a:r>
              <a:rPr lang="ru-RU" dirty="0" smtClean="0"/>
              <a:t> №4 2000 г.</a:t>
            </a:r>
          </a:p>
          <a:p>
            <a:r>
              <a:rPr lang="ru-RU" dirty="0" smtClean="0"/>
              <a:t>8. </a:t>
            </a:r>
            <a:r>
              <a:rPr lang="ru-RU" dirty="0" err="1" smtClean="0"/>
              <a:t>Подласый</a:t>
            </a:r>
            <a:r>
              <a:rPr lang="ru-RU" dirty="0" smtClean="0"/>
              <a:t> И.П. «Педагогика». – М.: </a:t>
            </a:r>
            <a:r>
              <a:rPr lang="ru-RU" dirty="0" err="1" smtClean="0"/>
              <a:t>Владос</a:t>
            </a:r>
            <a:r>
              <a:rPr lang="ru-RU" dirty="0" smtClean="0"/>
              <a:t>, 1999 г.</a:t>
            </a:r>
          </a:p>
          <a:p>
            <a:r>
              <a:rPr lang="ru-RU" dirty="0" smtClean="0"/>
              <a:t>9. Интернет-сайт МГИМО http://www.mgimo.ru/ </a:t>
            </a:r>
          </a:p>
          <a:p>
            <a:r>
              <a:rPr lang="ru-RU" smtClean="0"/>
              <a:t>10. Интернет-сайт </a:t>
            </a:r>
            <a:r>
              <a:rPr lang="ru-RU" dirty="0" smtClean="0"/>
              <a:t>«</a:t>
            </a:r>
            <a:r>
              <a:rPr lang="ru-RU" dirty="0" err="1" smtClean="0"/>
              <a:t>Become.ru</a:t>
            </a:r>
            <a:r>
              <a:rPr lang="ru-RU" dirty="0" smtClean="0"/>
              <a:t> –всё об образовании» </a:t>
            </a:r>
            <a:r>
              <a:rPr lang="ru-RU" dirty="0" smtClean="0">
                <a:hlinkClick r:id="rId2"/>
              </a:rPr>
              <a:t>http://www.become.ru/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2996952"/>
            <a:ext cx="5544616" cy="707886"/>
          </a:xfrm>
          <a:prstGeom prst="rect">
            <a:avLst/>
          </a:prstGeom>
          <a:ln w="3810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 1970 г. М.Ш.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Ноулс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издал фундаментальный труд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андрагогике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«Современная практика образования взрослых. Андрагогика против педагогики».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нем он сформулировал основные положения андрагогики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обучающемуся (а не обучаемому) принадлежит ведущая роль в      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процессе обучения;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обучающийся ставит перед собой конкретные цели обучения,  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стремится к самостоятельности, самореализации, самоуправлению;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взрослый человек обладает профессиональным и жизненным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опытом, знаниями, умениями, навыками, которые должны быть 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использованы в процессе обучения;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взрослый ищет скорейшего практического  применения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полученным знаниям и умениям;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процесс обучения в значительной степени определяется   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временными, пространственными, бытовыми,   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профессиональными, социальными факторами, которые либо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ограничивают, либо способствуют ему;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процесс обучения организован в виде совместной деятельности 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обучающегося и обучающего на всех его этапах.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1193215"/>
            <a:ext cx="84969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Научение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отличие от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изучения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Анализ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общего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«свода знаний»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отличие от изучения особенностей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конкретных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ситуаций и задач.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Главенствующая роль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содержания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обучения («чему учить?») в отличие от ведущей роли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процесса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обучения («как учить?»).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Поиск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правильного ответа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отличие от поиска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приемлемого результата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Различающиеся роли преподавателей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«эксперт»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отличие от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«организатора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консультанта»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Контроль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отличие от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самоконтроля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Различие в постановке целей обучения: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отличие от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конкретных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3925" y="2366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Отличия </a:t>
            </a:r>
            <a:r>
              <a:rPr lang="ru-RU" sz="2800" b="1" dirty="0" smtClean="0">
                <a:solidFill>
                  <a:srgbClr val="7030A0"/>
                </a:solidFill>
              </a:rPr>
              <a:t>педагогики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/>
              <a:t>от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андрагогики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398" y="546884"/>
            <a:ext cx="5893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ПЕДАГОГИКА </a:t>
            </a:r>
            <a:r>
              <a:rPr lang="ru-RU" dirty="0"/>
              <a:t>- искусство и наука обучения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9206" y="811407"/>
            <a:ext cx="7511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АНДРАГОГИКА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dirty="0"/>
              <a:t>- искусство и наука помощи взрослым в обучении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23528" y="260648"/>
            <a:ext cx="8417701" cy="61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7163211"/>
              </p:ext>
            </p:extLst>
          </p:nvPr>
        </p:nvGraphicFramePr>
        <p:xfrm>
          <a:off x="323528" y="260648"/>
          <a:ext cx="8496944" cy="6120680"/>
        </p:xfrm>
        <a:graphic>
          <a:graphicData uri="http://schemas.openxmlformats.org/drawingml/2006/table">
            <a:tbl>
              <a:tblPr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tblPr>
              <a:tblGrid>
                <a:gridCol w="2304256"/>
                <a:gridCol w="2880320"/>
                <a:gridCol w="3312368"/>
              </a:tblGrid>
              <a:tr h="898243"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/>
                        </a:rPr>
                        <a:t>Педагогика</a:t>
                      </a:r>
                      <a:endParaRPr lang="ru-RU" sz="2400" b="1" dirty="0"/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/>
                        </a:rPr>
                        <a:t>Андрагогика</a:t>
                      </a:r>
                      <a:endParaRPr lang="ru-RU" sz="2400" b="1" dirty="0"/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995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dirty="0">
                          <a:latin typeface="Times New Roman" pitchFamily="18" charset="0"/>
                          <a:cs typeface="Times New Roman" pitchFamily="18" charset="0"/>
                        </a:rPr>
                        <a:t>Самоконцепция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Зависимость</a:t>
                      </a:r>
                      <a:endParaRPr lang="ru-RU" sz="20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самонаправленности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8051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dirty="0"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Незначительный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i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Аккумулирован значительный опыт</a:t>
                      </a:r>
                      <a:endParaRPr lang="ru-RU" sz="20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70632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Готовность к</a:t>
                      </a:r>
                    </a:p>
                    <a:p>
                      <a:pPr algn="ctr"/>
                      <a:r>
                        <a:rPr lang="ru-RU" sz="2400" b="1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обучению</a:t>
                      </a:r>
                      <a:endParaRPr lang="ru-RU" sz="2400" b="1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Биологическое развитие, социальное давление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i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Потребность в изучении чего-либо для решения их конкретных жизненных проблем</a:t>
                      </a:r>
                      <a:endParaRPr lang="ru-RU" sz="20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80689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dirty="0">
                          <a:latin typeface="Times New Roman" pitchFamily="18" charset="0"/>
                          <a:cs typeface="Times New Roman" pitchFamily="18" charset="0"/>
                        </a:rPr>
                        <a:t>Временная перспектива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Отсроченное </a:t>
                      </a:r>
                      <a:r>
                        <a:rPr lang="ru-RU" sz="2000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</a:p>
                    <a:p>
                      <a:pPr algn="ctr"/>
                      <a:r>
                        <a:rPr kumimoji="0" lang="ru-RU" sz="2000" i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знаний впрок,</a:t>
                      </a:r>
                      <a:endParaRPr lang="ru-RU" sz="20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Немедленность применения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0311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dirty="0">
                          <a:latin typeface="Times New Roman" pitchFamily="18" charset="0"/>
                          <a:cs typeface="Times New Roman" pitchFamily="18" charset="0"/>
                        </a:rPr>
                        <a:t>Ориентация на обучение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Центр на предмете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none" dirty="0">
                          <a:latin typeface="Times New Roman" pitchFamily="18" charset="0"/>
                          <a:cs typeface="Times New Roman" pitchFamily="18" charset="0"/>
                        </a:rPr>
                        <a:t>Центр на проблеме</a:t>
                      </a:r>
                    </a:p>
                  </a:txBody>
                  <a:tcPr marL="15987" marR="15987" marT="15987" marB="15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4285" y="1124743"/>
            <a:ext cx="85761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8" y="198884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29249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3528" y="422108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4285" y="515719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27784" y="260648"/>
            <a:ext cx="0" cy="6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486265" y="260648"/>
            <a:ext cx="0" cy="6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4285" y="117046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89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2487</TotalTime>
  <Words>5186</Words>
  <Application>Microsoft Office PowerPoint</Application>
  <PresentationFormat>Экран (4:3)</PresentationFormat>
  <Paragraphs>727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26каб</dc:creator>
  <cp:lastModifiedBy>26каб</cp:lastModifiedBy>
  <cp:revision>198</cp:revision>
  <dcterms:created xsi:type="dcterms:W3CDTF">2016-09-08T07:37:30Z</dcterms:created>
  <dcterms:modified xsi:type="dcterms:W3CDTF">2017-03-14T09:51:59Z</dcterms:modified>
</cp:coreProperties>
</file>