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70" r:id="rId18"/>
    <p:sldId id="283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16832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А</a:t>
            </a:r>
            <a:r>
              <a:rPr kumimoji="0" lang="ru-RU" sz="3600" b="1" i="1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РМ старшей медицинской сестры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Нижегородской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«Центр повышения квалификации и профессиональной переподготовки специалистов здравоохранения»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63688" y="4077072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Преподаватель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Горбатова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Е.В.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139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"Действия":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8640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Панель управления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s://wiki.is-mis.ru/download/attachments/48341412/2013-09-27_161336.png?version=1&amp;modificationDate=1586173248751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4614638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84784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b="1" dirty="0" smtClean="0"/>
              <a:t>"Редактировать КВС"</a:t>
            </a:r>
            <a:r>
              <a:rPr lang="ru-RU" dirty="0" smtClean="0"/>
              <a:t> –</a:t>
            </a:r>
          </a:p>
          <a:p>
            <a:pPr marL="0" lvl="1"/>
            <a:r>
              <a:rPr lang="ru-RU" dirty="0" smtClean="0"/>
              <a:t> открыть КВС </a:t>
            </a:r>
          </a:p>
          <a:p>
            <a:pPr marL="0" lvl="1"/>
            <a:r>
              <a:rPr lang="ru-RU" dirty="0" smtClean="0"/>
              <a:t>для редактирования;</a:t>
            </a:r>
          </a:p>
          <a:p>
            <a:pPr marL="0" lvl="1"/>
            <a:r>
              <a:rPr lang="ru-RU" b="1" dirty="0" smtClean="0"/>
              <a:t>"Добавить пациента";</a:t>
            </a:r>
          </a:p>
          <a:p>
            <a:pPr marL="0" lvl="1"/>
            <a:r>
              <a:rPr lang="ru-RU" b="1" dirty="0" smtClean="0"/>
              <a:t>"Выписать»</a:t>
            </a:r>
          </a:p>
          <a:p>
            <a:pPr marL="0" lvl="1"/>
            <a:r>
              <a:rPr lang="ru-RU" b="1" dirty="0" smtClean="0"/>
              <a:t>"Выбрать размещение" </a:t>
            </a:r>
            <a:r>
              <a:rPr lang="ru-RU" dirty="0" smtClean="0"/>
              <a:t>– отображается форма "Размещение пациента", недоступно для пациентов со статусом "Не поступал".</a:t>
            </a:r>
          </a:p>
          <a:p>
            <a:pPr marL="0" lvl="1"/>
            <a:r>
              <a:rPr lang="ru-RU" b="1" dirty="0" smtClean="0"/>
              <a:t>"Принять пациента" </a:t>
            </a:r>
            <a:r>
              <a:rPr lang="ru-RU" dirty="0" smtClean="0"/>
              <a:t>– отображается форма "Размещение пациента", недоступно для пациентов со статусом "Не поступал".</a:t>
            </a:r>
          </a:p>
          <a:p>
            <a:pPr marL="0" lvl="1"/>
            <a:r>
              <a:rPr lang="ru-RU" b="1" dirty="0" smtClean="0"/>
              <a:t>"Изменить врача" </a:t>
            </a:r>
            <a:r>
              <a:rPr lang="ru-RU" dirty="0" smtClean="0"/>
              <a:t>– отображается форма "Размещение пациента",</a:t>
            </a:r>
          </a:p>
          <a:p>
            <a:pPr marL="0" lvl="1"/>
            <a:r>
              <a:rPr lang="ru-RU" dirty="0" smtClean="0"/>
              <a:t> недоступно для пациентов со статусом "Не поступал".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"Группировать":</a:t>
            </a:r>
          </a:p>
          <a:p>
            <a:pPr marL="0" lvl="1"/>
            <a:endParaRPr lang="ru-RU" b="1" dirty="0" smtClean="0"/>
          </a:p>
          <a:p>
            <a:pPr marL="0" lvl="1"/>
            <a:r>
              <a:rPr lang="ru-RU" b="1" dirty="0" smtClean="0"/>
              <a:t>"По палатам" </a:t>
            </a:r>
            <a:r>
              <a:rPr lang="ru-RU" dirty="0" smtClean="0"/>
              <a:t>– по номерам палат.</a:t>
            </a:r>
          </a:p>
          <a:p>
            <a:pPr marL="0" lvl="1"/>
            <a:r>
              <a:rPr lang="ru-RU" b="1" dirty="0" smtClean="0"/>
              <a:t>"По режимам" </a:t>
            </a:r>
            <a:r>
              <a:rPr lang="ru-RU" dirty="0" smtClean="0"/>
              <a:t>– общий, полупостельный, постельный, строгий постельный, без режима.</a:t>
            </a:r>
          </a:p>
          <a:p>
            <a:pPr marL="0" lvl="1"/>
            <a:r>
              <a:rPr lang="ru-RU" b="1" dirty="0" smtClean="0"/>
              <a:t>"По статусам" </a:t>
            </a:r>
            <a:r>
              <a:rPr lang="ru-RU" dirty="0" smtClean="0"/>
              <a:t>– вновь поступивший, в отделении, к выписке,</a:t>
            </a:r>
          </a:p>
          <a:p>
            <a:pPr marL="0" lvl="1"/>
            <a:r>
              <a:rPr lang="ru-RU" dirty="0" smtClean="0"/>
              <a:t> переведены из других отделений, выписан, не поступал.</a:t>
            </a:r>
            <a:endParaRPr lang="ru-RU" dirty="0"/>
          </a:p>
        </p:txBody>
      </p:sp>
      <p:pic>
        <p:nvPicPr>
          <p:cNvPr id="19460" name="Picture 4" descr="https://wiki.is-mis.ru/download/attachments/48341412/2020-03-23_114103.png?version=1&amp;modificationDate=1586173247107&amp;api=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81128"/>
            <a:ext cx="481203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Выполнение действий можно осуществить либо при помощи кнопок в панели управления, либо при помощи контекстного меню:</a:t>
            </a:r>
            <a:endParaRPr lang="ru-RU" dirty="0"/>
          </a:p>
        </p:txBody>
      </p:sp>
      <p:pic>
        <p:nvPicPr>
          <p:cNvPr id="23554" name="Picture 2" descr="2013-09-27_1417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124744"/>
            <a:ext cx="7118171" cy="45086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58924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Действия, выполнение которых в отношении выбранного пациента невозможны, обозначены серым цветом (заблокированы).</a:t>
            </a:r>
          </a:p>
          <a:p>
            <a:r>
              <a:rPr lang="ru-RU" dirty="0" smtClean="0"/>
              <a:t>Кнопки работы с формой – используются для управления формой.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Описание боковой панели главной формы АРМ старшей медсестры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052736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Боковая панель расположена в левой части формы, для удобства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работы она может быть скрыта/развернута.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отображения/ скрытия боковой панели используется кнопка с изображением стрелки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верхней части формы. Для прокрутки кнопок боковой панели используются кнопки расположенные вверху и внизу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сп</a:t>
            </a:r>
            <a:r>
              <a:rPr lang="ru-RU" dirty="0" smtClean="0"/>
              <a:t>иска.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wiki.is-mis.ru/download/attachments/48341412/2016-01-29_100432.png?version=1&amp;modificationDate=1586173247931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6588" y="92075"/>
            <a:ext cx="142875" cy="142875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064896" cy="36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772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2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Работа в АРМ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Перевод в палату</a:t>
            </a:r>
          </a:p>
          <a:p>
            <a:r>
              <a:rPr lang="ru-RU" dirty="0" smtClean="0"/>
              <a:t>выберите запись в списке;</a:t>
            </a:r>
          </a:p>
          <a:p>
            <a:r>
              <a:rPr lang="ru-RU" dirty="0" smtClean="0"/>
              <a:t>нажмите кнопку "Перевод в палату";</a:t>
            </a:r>
          </a:p>
          <a:p>
            <a:r>
              <a:rPr lang="ru-RU" dirty="0" smtClean="0"/>
              <a:t>в выпадающем списке выберите палату, в которую необходимо </a:t>
            </a:r>
          </a:p>
          <a:p>
            <a:r>
              <a:rPr lang="ru-RU" dirty="0" smtClean="0"/>
              <a:t>перевести пациента.</a:t>
            </a:r>
          </a:p>
          <a:p>
            <a:r>
              <a:rPr lang="ru-RU" dirty="0" smtClean="0"/>
              <a:t>В столбце "Палата" отобразится присвоенный номер палаты для </a:t>
            </a:r>
          </a:p>
          <a:p>
            <a:r>
              <a:rPr lang="ru-RU" dirty="0" smtClean="0"/>
              <a:t>выбранного пациента.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494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нажатии кнопки </a:t>
            </a:r>
            <a:r>
              <a:rPr lang="ru-RU" b="1" dirty="0" smtClean="0"/>
              <a:t>Перевод в палату</a:t>
            </a:r>
            <a:r>
              <a:rPr lang="ru-RU" dirty="0" smtClean="0"/>
              <a:t> на панели управления или пункта в контекстном меню отобразится меню выбора палат отделения стационара:</a:t>
            </a:r>
            <a:endParaRPr lang="ru-RU" dirty="0"/>
          </a:p>
        </p:txBody>
      </p:sp>
      <p:pic>
        <p:nvPicPr>
          <p:cNvPr id="31746" name="Picture 2" descr="https://wiki.is-mis.ru/download/attachments/57253295/%D0%B8%D0%B7%D0%BE%D0%B1%D1%8013.png?version=1&amp;modificationDate=1593775883723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5095875" cy="2733676"/>
          </a:xfrm>
          <a:prstGeom prst="rect">
            <a:avLst/>
          </a:prstGeom>
          <a:noFill/>
        </p:spPr>
      </p:pic>
      <p:pic>
        <p:nvPicPr>
          <p:cNvPr id="31748" name="Picture 4" descr="https://wiki.is-mis.ru/download/attachments/57253295/%D0%B8%D0%B7%D0%BE%D0%B1%D1%8014.png?version=1&amp;modificationDate=1593775883614&amp;api=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281940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Выберите нужную палату. Данные о новой палате будут внесены в </a:t>
            </a:r>
          </a:p>
          <a:p>
            <a:r>
              <a:rPr lang="ru-RU" dirty="0" smtClean="0"/>
              <a:t>историю болезни.</a:t>
            </a:r>
          </a:p>
          <a:p>
            <a:r>
              <a:rPr lang="ru-RU" dirty="0" smtClean="0"/>
              <a:t>Также осуществить перевод пациента в палату можно, открыв форму </a:t>
            </a:r>
            <a:r>
              <a:rPr lang="ru-RU" dirty="0" smtClean="0">
                <a:solidFill>
                  <a:schemeClr val="tx2"/>
                </a:solidFill>
              </a:rPr>
              <a:t>Движения пациента.</a:t>
            </a:r>
          </a:p>
          <a:p>
            <a:r>
              <a:rPr lang="ru-RU" dirty="0" smtClean="0"/>
              <a:t>Если для палаты указана дата закрытия, перевод в данную палату</a:t>
            </a:r>
          </a:p>
          <a:p>
            <a:r>
              <a:rPr lang="ru-RU" dirty="0" smtClean="0"/>
              <a:t> недоступен.</a:t>
            </a:r>
          </a:p>
          <a:p>
            <a:r>
              <a:rPr lang="ru-RU" dirty="0" smtClean="0"/>
              <a:t>Дата госпитализации должна соответствовать дате действия палаты</a:t>
            </a:r>
          </a:p>
          <a:p>
            <a:r>
              <a:rPr lang="ru-RU" dirty="0" smtClean="0"/>
              <a:t> (попадать в интервал между датой открытия и закрытия палаты).</a:t>
            </a:r>
          </a:p>
          <a:p>
            <a:r>
              <a:rPr lang="ru-RU" dirty="0" smtClean="0"/>
              <a:t>При выборе палаты для женщин недоступны мужские, для мужчин –</a:t>
            </a:r>
          </a:p>
          <a:p>
            <a:r>
              <a:rPr lang="ru-RU" dirty="0" smtClean="0"/>
              <a:t> женские.</a:t>
            </a:r>
            <a:endParaRPr lang="ru-RU" dirty="0"/>
          </a:p>
        </p:txBody>
      </p:sp>
      <p:pic>
        <p:nvPicPr>
          <p:cNvPr id="37890" name="Picture 2" descr="https://wiki.is-mis.ru/download/attachments/57253295/13_08_2013_IMG008.png?version=1&amp;modificationDate=1593775883903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6515497" cy="1893946"/>
          </a:xfrm>
          <a:prstGeom prst="rect">
            <a:avLst/>
          </a:prstGeom>
          <a:noFill/>
        </p:spPr>
      </p:pic>
      <p:pic>
        <p:nvPicPr>
          <p:cNvPr id="37892" name="Picture 4" descr="13_08_2013_IMG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247650" cy="257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94116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Добавить</a:t>
            </a:r>
            <a:r>
              <a:rPr lang="ru-RU" dirty="0" smtClean="0"/>
              <a:t>. Кнопка появляется рядом с полем </a:t>
            </a:r>
            <a:r>
              <a:rPr lang="ru-RU" b="1" dirty="0" smtClean="0"/>
              <a:t>Палата:</a:t>
            </a:r>
            <a:r>
              <a:rPr lang="ru-RU" dirty="0" smtClean="0"/>
              <a:t> в случае, когда пациент не бы переведен в палату ранее.</a:t>
            </a:r>
            <a:endParaRPr lang="ru-RU" dirty="0"/>
          </a:p>
        </p:txBody>
      </p:sp>
      <p:pic>
        <p:nvPicPr>
          <p:cNvPr id="37894" name="Picture 6" descr="13_08_2013_IMG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661248"/>
            <a:ext cx="247650" cy="257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55172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Редактировать</a:t>
            </a:r>
            <a:r>
              <a:rPr lang="ru-RU" dirty="0" smtClean="0"/>
              <a:t>. Кнопка появляется рядом с полем </a:t>
            </a:r>
            <a:r>
              <a:rPr lang="ru-RU" b="1" dirty="0" smtClean="0"/>
              <a:t>Палата:</a:t>
            </a:r>
            <a:r>
              <a:rPr lang="ru-RU" dirty="0" smtClean="0"/>
              <a:t> в случае, когда пациента необходимо перевести из одной палаты в другую. Аналогичная кнопка появляется рядом с заголовком </a:t>
            </a:r>
            <a:r>
              <a:rPr lang="ru-RU" b="1" dirty="0" smtClean="0"/>
              <a:t>Движение пациента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нажатии кнопки </a:t>
            </a:r>
            <a:r>
              <a:rPr lang="ru-RU" b="1" dirty="0" smtClean="0"/>
              <a:t>Редактировать</a:t>
            </a:r>
            <a:r>
              <a:rPr lang="ru-RU" dirty="0" smtClean="0"/>
              <a:t> рядом с заголовком </a:t>
            </a:r>
            <a:r>
              <a:rPr lang="ru-RU" b="1" dirty="0" smtClean="0"/>
              <a:t>Движение пациента</a:t>
            </a:r>
            <a:r>
              <a:rPr lang="ru-RU" dirty="0" smtClean="0"/>
              <a:t> открывается форма </a:t>
            </a:r>
            <a:r>
              <a:rPr lang="ru-RU" b="1" dirty="0" smtClean="0"/>
              <a:t>Движение пациента: Редактирование</a:t>
            </a:r>
            <a:r>
              <a:rPr lang="ru-RU" dirty="0" smtClean="0"/>
              <a:t>. Изменить или назначить вновь палату можно в поле </a:t>
            </a:r>
            <a:r>
              <a:rPr lang="ru-RU" b="1" dirty="0" smtClean="0"/>
              <a:t>Палата:</a:t>
            </a:r>
            <a:r>
              <a:rPr lang="ru-RU" dirty="0" smtClean="0"/>
              <a:t> в форме </a:t>
            </a:r>
            <a:r>
              <a:rPr lang="ru-RU" b="1" dirty="0" smtClean="0"/>
              <a:t>1. Установка случая движения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https://wiki.is-mis.ru/download/attachments/57253295/13_08_2013_IMG011.png?version=1&amp;modificationDate=1593775884107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8" y="1484784"/>
            <a:ext cx="8800818" cy="4032448"/>
          </a:xfrm>
          <a:prstGeom prst="rect">
            <a:avLst/>
          </a:prstGeom>
          <a:noFill/>
        </p:spPr>
      </p:pic>
      <p:pic>
        <p:nvPicPr>
          <p:cNvPr id="38916" name="Picture 4" descr="https://wiki.is-mis.ru/download/attachments/57253295/2013-09-27_152123.png?version=1&amp;modificationDate=1593775883813&amp;api=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733256"/>
            <a:ext cx="3019425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Просмотр ЭМК</a:t>
            </a:r>
          </a:p>
          <a:p>
            <a:r>
              <a:rPr lang="ru-RU" dirty="0" smtClean="0"/>
              <a:t>Для просмотра ЭМК пациента, выберите пациента в списке, нажмите кнопку "Открыть ЭМК". Отобразится ЭМК пациента. </a:t>
            </a:r>
          </a:p>
          <a:p>
            <a:r>
              <a:rPr lang="ru-RU" dirty="0" smtClean="0"/>
              <a:t>Для старшей медсестры в ЭМК отображается текущий случай стационарного лечения.</a:t>
            </a:r>
            <a:endParaRPr lang="ru-RU" dirty="0"/>
          </a:p>
        </p:txBody>
      </p:sp>
      <p:pic>
        <p:nvPicPr>
          <p:cNvPr id="30722" name="Picture 2" descr="Электронная медицинская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23654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267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Панель управления ЭМК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панели управления доступны функции для управления отображением информации в ЭМК, выполнения действий с ЭМК.</a:t>
            </a:r>
            <a:endParaRPr lang="ru-RU" dirty="0"/>
          </a:p>
        </p:txBody>
      </p:sp>
      <p:pic>
        <p:nvPicPr>
          <p:cNvPr id="40962" name="Picture 2" descr="2022-04-15_1131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268760"/>
            <a:ext cx="8943975" cy="857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2048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"Фильтры" – используется для ограничения информации, отображаемой</a:t>
            </a:r>
          </a:p>
          <a:p>
            <a:r>
              <a:rPr lang="ru-RU" dirty="0" smtClean="0"/>
              <a:t> на форме;</a:t>
            </a:r>
          </a:p>
          <a:p>
            <a:r>
              <a:rPr lang="ru-RU" dirty="0" smtClean="0"/>
              <a:t>"Печать" – используется для печати доступных для выбранного объекта</a:t>
            </a:r>
          </a:p>
          <a:p>
            <a:r>
              <a:rPr lang="ru-RU" dirty="0" smtClean="0"/>
              <a:t> форм;</a:t>
            </a:r>
            <a:endParaRPr lang="ru-RU" dirty="0"/>
          </a:p>
        </p:txBody>
      </p:sp>
      <p:pic>
        <p:nvPicPr>
          <p:cNvPr id="40964" name="Picture 4" descr="2022-04-15_1133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339070" cy="336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Работа с назначениями</a:t>
            </a:r>
            <a:r>
              <a:rPr lang="ru-RU" dirty="0" smtClean="0"/>
              <a:t>. </a:t>
            </a:r>
            <a:r>
              <a:rPr lang="ru-RU" b="1" dirty="0" smtClean="0"/>
              <a:t>Журнал назначений.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Журнал назначений предназначен для ввода данных о выполнении назначений.</a:t>
            </a:r>
          </a:p>
          <a:p>
            <a:r>
              <a:rPr lang="ru-RU" dirty="0" smtClean="0"/>
              <a:t>По умолчанию в списке отображаются данные о назначениях на текущий день.</a:t>
            </a:r>
          </a:p>
          <a:p>
            <a:r>
              <a:rPr lang="ru-RU" dirty="0" smtClean="0"/>
              <a:t>Для открытия журнала нажмите кнопку "Открыть журнал назначений" на боковой панели инструментов главного окна АРМ врача стационара или АРМ старшей медсестры. Отобразится форма работы с журналом назначений.</a:t>
            </a:r>
            <a:endParaRPr lang="ru-RU" dirty="0"/>
          </a:p>
        </p:txBody>
      </p:sp>
      <p:pic>
        <p:nvPicPr>
          <p:cNvPr id="29698" name="Picture 2" descr="2022-05-18_1058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824341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214482"/>
            <a:ext cx="626469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Функции АРМ старшей медсестры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Функции АРМ старшей медсестры:</a:t>
            </a:r>
          </a:p>
          <a:p>
            <a:r>
              <a:rPr lang="ru-RU" dirty="0" smtClean="0"/>
              <a:t>Работа с заявками на медикаменты, инструментами и принадлежностями с последующим обеспечением персонала и пациентов.</a:t>
            </a:r>
          </a:p>
          <a:p>
            <a:r>
              <a:rPr lang="ru-RU" dirty="0" smtClean="0"/>
              <a:t>Подготовка документов к выписке пациентов.</a:t>
            </a:r>
          </a:p>
          <a:p>
            <a:r>
              <a:rPr lang="ru-RU" dirty="0" smtClean="0"/>
              <a:t>Ведение, учет и хранение ЛВН (бланки и корешки).</a:t>
            </a:r>
          </a:p>
          <a:p>
            <a:r>
              <a:rPr lang="ru-RU" dirty="0" smtClean="0"/>
              <a:t>Ведение журнала учета поступивших больных.</a:t>
            </a:r>
          </a:p>
          <a:p>
            <a:r>
              <a:rPr lang="ru-RU" dirty="0" smtClean="0"/>
              <a:t>Контроль факта выполнения назначений врача.</a:t>
            </a:r>
          </a:p>
          <a:p>
            <a:r>
              <a:rPr lang="ru-RU" dirty="0" smtClean="0"/>
              <a:t>Работа со справочником контрагентов.</a:t>
            </a:r>
          </a:p>
          <a:p>
            <a:r>
              <a:rPr lang="ru-RU" dirty="0" smtClean="0"/>
              <a:t>Просмотр справочника медикаментов, МЭС.</a:t>
            </a:r>
          </a:p>
          <a:p>
            <a:r>
              <a:rPr lang="ru-RU" dirty="0" smtClean="0"/>
              <a:t>Просмотр и формирование отчетов.</a:t>
            </a:r>
          </a:p>
          <a:p>
            <a:r>
              <a:rPr lang="ru-RU" dirty="0" smtClean="0"/>
              <a:t>Просмотр журнала уведомлений.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933056"/>
            <a:ext cx="3086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Условия доступа к АРМ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2210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организации доступа к АРМ старшей медсестры должны быть соблюдены следующие условия:</a:t>
            </a:r>
          </a:p>
          <a:p>
            <a:r>
              <a:rPr lang="ru-RU" sz="1400" dirty="0" smtClean="0"/>
              <a:t>у сотрудника на текущую дату открыто место работы, связанное со строкой штатного расписания, содержащей должность "116. Старшая медицинская сестра";</a:t>
            </a:r>
          </a:p>
          <a:p>
            <a:r>
              <a:rPr lang="ru-RU" sz="1400" dirty="0" smtClean="0"/>
              <a:t>место работы должно быть в стационаре;</a:t>
            </a:r>
          </a:p>
          <a:p>
            <a:r>
              <a:rPr lang="ru-RU" sz="1400" dirty="0" smtClean="0"/>
              <a:t>учетная запись пользователя должна быть добавлена в группу "Пользователь МО".</a:t>
            </a:r>
          </a:p>
          <a:p>
            <a:r>
              <a:rPr lang="ru-RU" sz="1400" dirty="0" smtClean="0"/>
              <a:t>Условие доступа к меню "Медикаменты":</a:t>
            </a:r>
          </a:p>
          <a:p>
            <a:r>
              <a:rPr lang="ru-RU" sz="1400" dirty="0" smtClean="0"/>
              <a:t>в справочнике "Контрагентов" для отделения должен быть добавлен контрагент, соответствующий отделению старшей медсестры.</a:t>
            </a:r>
          </a:p>
          <a:p>
            <a:r>
              <a:rPr lang="ru-RU" sz="1400" dirty="0" smtClean="0"/>
              <a:t>АРМ старшей медсестры используется только вместе с модулем учета медикаментов - Аптека МО. Если МО работает с Модулем АРМ товароведа, то старшая МС не сможет принимать участие в учете ЛС.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Журнал выбывших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Журнал выбывших предназначен для просмотра данных о пациентах, выбывших из отделения стационара.</a:t>
            </a:r>
          </a:p>
          <a:p>
            <a:r>
              <a:rPr lang="ru-RU" dirty="0" smtClean="0"/>
              <a:t>Для открытия журнала нажмите кнопку "Открыть журнал выбывших" на боковой панели инструментов главного окна АРМ врача стационара. Отобразится форма работы с журналом выбывших.</a:t>
            </a:r>
            <a:endParaRPr lang="ru-RU" dirty="0"/>
          </a:p>
        </p:txBody>
      </p:sp>
      <p:pic>
        <p:nvPicPr>
          <p:cNvPr id="28674" name="Picture 2" descr="2013-10-16_1034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36" y="2321339"/>
            <a:ext cx="8489836" cy="3690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Работа с расписанием. Мастер редактирования расписания.</a:t>
            </a:r>
            <a:endParaRPr lang="ru-RU" b="1" dirty="0"/>
          </a:p>
        </p:txBody>
      </p:sp>
      <p:pic>
        <p:nvPicPr>
          <p:cNvPr id="27650" name="Picture 2" descr="2022-06-17 10204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7584295" cy="46480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Форма "Мастер редактирования расписания" предназначена для просмотра, создания и редактирования расписания врача, службы, услуги, расписания коек в стационаре. Создание расписания возможно для:</a:t>
            </a:r>
          </a:p>
          <a:p>
            <a:r>
              <a:rPr lang="ru-RU" sz="1400" dirty="0" smtClean="0"/>
              <a:t>Врача ;службы, услуги, ресурса, койки (для отделений стационара).</a:t>
            </a:r>
          </a:p>
          <a:p>
            <a:r>
              <a:rPr lang="ru-RU" sz="1400" dirty="0" smtClean="0"/>
              <a:t>Объект для создания расписания выбирается в дереве структуры МО на форме "Мастер редактирования расписания".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Форма "График дежурств среднего медперсонала"</a:t>
            </a:r>
          </a:p>
          <a:p>
            <a:r>
              <a:rPr lang="ru-RU" dirty="0" smtClean="0"/>
              <a:t>Форма предназначена для просмотра графиков дежурств среднего медперсонала в отделении старшей медсестры.</a:t>
            </a:r>
          </a:p>
          <a:p>
            <a:r>
              <a:rPr lang="ru-RU" dirty="0" smtClean="0"/>
              <a:t>Форма вызывается при нажатии  кнопки "График дежурств сред. медперсонала" на боковой панели АРМ старшей медсестры.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Работа с графиком дежурств среднего медперсонала</a:t>
            </a:r>
          </a:p>
        </p:txBody>
      </p:sp>
      <p:pic>
        <p:nvPicPr>
          <p:cNvPr id="26626" name="Picture 2" descr="2022-04-01_1453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24605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80859" cy="12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268760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Поля на панели фильтров</a:t>
            </a:r>
          </a:p>
          <a:p>
            <a:r>
              <a:rPr lang="ru-RU" dirty="0" smtClean="0"/>
              <a:t>"Сотрудник" </a:t>
            </a:r>
            <a:r>
              <a:rPr lang="ru-RU" sz="1400" dirty="0" smtClean="0"/>
              <a:t>– поле с выпадающим списком рабочих мест в отделении старшей медсестры. Доступны для выбора рабочие места с типом должности "Средний медперсонал«.</a:t>
            </a:r>
          </a:p>
          <a:p>
            <a:r>
              <a:rPr lang="ru-RU" sz="1400" dirty="0" smtClean="0"/>
              <a:t>Необязательно для заполнения, доступно для редактирования, по умолчанию не заполнено.</a:t>
            </a:r>
          </a:p>
          <a:p>
            <a:r>
              <a:rPr lang="ru-RU" dirty="0" smtClean="0"/>
              <a:t>"Дата дежурства" – </a:t>
            </a:r>
            <a:r>
              <a:rPr lang="ru-RU" sz="1400" dirty="0" smtClean="0"/>
              <a:t>поле ввода периода дат. В списке результатов отображаются</a:t>
            </a:r>
          </a:p>
          <a:p>
            <a:r>
              <a:rPr lang="ru-RU" sz="1400" dirty="0" smtClean="0"/>
              <a:t> дежурства, попадающие в указанный период. Необязательно для заполнения, доступно для редактирования, по умолчанию не заполнено.</a:t>
            </a:r>
          </a:p>
          <a:p>
            <a:r>
              <a:rPr lang="ru-RU" dirty="0" smtClean="0"/>
              <a:t>Форма содержит список графиков дежурств в отделении старшей</a:t>
            </a:r>
          </a:p>
          <a:p>
            <a:r>
              <a:rPr lang="ru-RU" dirty="0" smtClean="0"/>
              <a:t> медсестры, представленных в виде таблице со следующими столбцами:</a:t>
            </a:r>
          </a:p>
          <a:p>
            <a:r>
              <a:rPr lang="ru-RU" sz="1400" dirty="0" smtClean="0"/>
              <a:t>"Фамилия«; "Имя«; "Отчество«; "Дата начала дежурства«; "Дата окончания дежурства".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61048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Доступные действия:</a:t>
            </a:r>
          </a:p>
          <a:p>
            <a:r>
              <a:rPr lang="ru-RU" dirty="0" smtClean="0"/>
              <a:t>"Добавить" – </a:t>
            </a:r>
            <a:r>
              <a:rPr lang="ru-RU" sz="1400" dirty="0" smtClean="0"/>
              <a:t>при нажатии отображается форма "Дежурство среднего медперсонала«</a:t>
            </a:r>
          </a:p>
          <a:p>
            <a:r>
              <a:rPr lang="ru-RU" sz="1400" dirty="0" smtClean="0"/>
              <a:t> в режиме добавления;</a:t>
            </a:r>
          </a:p>
          <a:p>
            <a:r>
              <a:rPr lang="ru-RU" dirty="0" smtClean="0"/>
              <a:t>"Изменить" – </a:t>
            </a:r>
            <a:r>
              <a:rPr lang="ru-RU" sz="1400" dirty="0" smtClean="0"/>
              <a:t>кнопка доступна, если текущая дата меньше даты окончания дежурства</a:t>
            </a:r>
          </a:p>
          <a:p>
            <a:r>
              <a:rPr lang="ru-RU" sz="1400" dirty="0" smtClean="0"/>
              <a:t> выбранной записи в списке, иначе недоступна.</a:t>
            </a:r>
          </a:p>
          <a:p>
            <a:r>
              <a:rPr lang="ru-RU" dirty="0" smtClean="0"/>
              <a:t>"Просмотреть" – </a:t>
            </a:r>
            <a:r>
              <a:rPr lang="ru-RU" sz="1400" dirty="0" smtClean="0"/>
              <a:t>при нажатии отображается форма "Дежурство среднего медперсонала</a:t>
            </a:r>
          </a:p>
          <a:p>
            <a:r>
              <a:rPr lang="ru-RU" sz="1400" dirty="0" smtClean="0"/>
              <a:t>" в режиме просмотра;</a:t>
            </a:r>
          </a:p>
          <a:p>
            <a:r>
              <a:rPr lang="ru-RU" dirty="0" smtClean="0"/>
              <a:t>"Удалить" – </a:t>
            </a:r>
            <a:r>
              <a:rPr lang="ru-RU" sz="1400" dirty="0" smtClean="0"/>
              <a:t>кнопка доступна, если текущая дата меньше даты начала дежурства</a:t>
            </a:r>
          </a:p>
          <a:p>
            <a:r>
              <a:rPr lang="ru-RU" sz="1400" dirty="0" smtClean="0"/>
              <a:t> выбранной записи в списке, иначе недоступна;</a:t>
            </a:r>
          </a:p>
          <a:p>
            <a:r>
              <a:rPr lang="ru-RU" dirty="0" smtClean="0"/>
              <a:t>"Обновить";</a:t>
            </a:r>
          </a:p>
          <a:p>
            <a:r>
              <a:rPr lang="ru-RU" dirty="0" smtClean="0"/>
              <a:t>"Печать – </a:t>
            </a:r>
            <a:r>
              <a:rPr lang="ru-RU" sz="1400" dirty="0" err="1" smtClean="0"/>
              <a:t>печать</a:t>
            </a:r>
            <a:r>
              <a:rPr lang="ru-RU" sz="1400" dirty="0" smtClean="0"/>
              <a:t> выбранной в списке записи.</a:t>
            </a:r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Форма "Дежурство среднего медперсонала"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Форма предназначена для просмотра, добавления и редактирования дежурств.</a:t>
            </a:r>
            <a:endParaRPr lang="ru-RU" dirty="0"/>
          </a:p>
        </p:txBody>
      </p:sp>
      <p:pic>
        <p:nvPicPr>
          <p:cNvPr id="33794" name="Picture 2" descr="Добавление дежурства среднего медперсон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4806702" cy="13196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060848"/>
            <a:ext cx="86409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"Сотрудник" </a:t>
            </a:r>
            <a:r>
              <a:rPr lang="ru-RU" sz="1400" dirty="0" smtClean="0"/>
              <a:t>– поле с выпадающим списком рабочих мест в отделении старшей медсестры</a:t>
            </a:r>
            <a:r>
              <a:rPr lang="ru-RU" dirty="0" smtClean="0"/>
              <a:t>. "Средний медперсонал". </a:t>
            </a:r>
            <a:r>
              <a:rPr lang="ru-RU" sz="1400" dirty="0" smtClean="0"/>
              <a:t>Обязательно для заполнения, по умолчанию не заполнено. Доступно для редактирования, если текущая дата меньше даты начала дежурства и форма открыта в режиме редактирования.</a:t>
            </a:r>
          </a:p>
          <a:p>
            <a:r>
              <a:rPr lang="ru-RU" dirty="0" smtClean="0"/>
              <a:t>"Дата начала" </a:t>
            </a:r>
            <a:r>
              <a:rPr lang="ru-RU" sz="1400" dirty="0" smtClean="0"/>
              <a:t>– обязательно для заполнения, по умолчанию не заполнено. Доступно для редактирования, если текущая дата меньше даты начала дежурства и форма открыта в режиме редактирования.</a:t>
            </a:r>
          </a:p>
          <a:p>
            <a:r>
              <a:rPr lang="ru-RU" dirty="0" smtClean="0"/>
              <a:t>"Дата окончания" – </a:t>
            </a:r>
            <a:r>
              <a:rPr lang="ru-RU" sz="1400" dirty="0" smtClean="0"/>
              <a:t>обязательно для заполнения, по умолчанию не </a:t>
            </a:r>
          </a:p>
          <a:p>
            <a:r>
              <a:rPr lang="ru-RU" sz="1400" dirty="0" smtClean="0"/>
              <a:t>заполнено, доступно для редактирования.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148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Поля формы: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Добавление дежурства в график</a:t>
            </a:r>
          </a:p>
          <a:p>
            <a:r>
              <a:rPr lang="ru-RU" sz="1400" dirty="0" smtClean="0"/>
              <a:t>Чтобы добавить дежурство в график дежурств среднего медперсонала, выполните </a:t>
            </a:r>
          </a:p>
          <a:p>
            <a:r>
              <a:rPr lang="ru-RU" sz="1400" dirty="0" smtClean="0"/>
              <a:t>следующие действия:</a:t>
            </a:r>
          </a:p>
          <a:p>
            <a:r>
              <a:rPr lang="ru-RU" sz="1400" dirty="0" smtClean="0"/>
              <a:t>нажмите кнопку "График дежурств среднего медперсонала" на боковой панели АРМ. </a:t>
            </a:r>
          </a:p>
          <a:p>
            <a:r>
              <a:rPr lang="ru-RU" sz="1400" dirty="0" smtClean="0"/>
              <a:t>Отобразится форма "График дежурств среднего медперсонала";</a:t>
            </a:r>
          </a:p>
          <a:p>
            <a:r>
              <a:rPr lang="ru-RU" sz="1400" dirty="0" smtClean="0"/>
              <a:t>нажмите кнопку "Добавить" на панели управления. Отобразится форма "Дежурство среднего медперсонала: Добавление";</a:t>
            </a:r>
          </a:p>
          <a:p>
            <a:r>
              <a:rPr lang="ru-RU" sz="1400" dirty="0" smtClean="0"/>
              <a:t>заполните поля формы;</a:t>
            </a:r>
          </a:p>
          <a:p>
            <a:r>
              <a:rPr lang="ru-RU" sz="1400" dirty="0" smtClean="0"/>
              <a:t>нажмите кнопку "Сохранить".</a:t>
            </a:r>
          </a:p>
          <a:p>
            <a:r>
              <a:rPr lang="ru-RU" sz="1400" dirty="0" smtClean="0"/>
              <a:t>Запись отобразится в списке дежурств.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217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Учет медикаментов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доступа к меню "Медикаменты" в справочнике "Контрагентов" для отделения должен быть добавлен контрагент соответствующий отделению старшей медицинской сестры.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2520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Форма </a:t>
            </a:r>
            <a:r>
              <a:rPr lang="ru-RU" sz="1600" b="1" dirty="0" smtClean="0"/>
              <a:t>Документы учета медикаментов</a:t>
            </a:r>
            <a:r>
              <a:rPr lang="ru-RU" sz="1600" dirty="0" smtClean="0"/>
              <a:t> предназначена работы с документами, являющимися основанием для проведения операций прихода и расхода медикаментов.</a:t>
            </a:r>
          </a:p>
          <a:p>
            <a:endParaRPr lang="ru-RU" sz="1600" dirty="0" smtClean="0"/>
          </a:p>
          <a:p>
            <a:r>
              <a:rPr lang="ru-RU" sz="1600" dirty="0" smtClean="0"/>
              <a:t>Форма </a:t>
            </a:r>
            <a:r>
              <a:rPr lang="ru-RU" sz="1600" b="1" dirty="0" smtClean="0"/>
              <a:t>Документы учета медикаментов</a:t>
            </a:r>
            <a:r>
              <a:rPr lang="ru-RU" sz="1600" dirty="0" smtClean="0"/>
              <a:t> доступна при вызове из меню: </a:t>
            </a:r>
            <a:r>
              <a:rPr lang="ru-RU" sz="1600" b="1" dirty="0" smtClean="0"/>
              <a:t>Аптека</a:t>
            </a:r>
            <a:r>
              <a:rPr lang="ru-RU" sz="1600" dirty="0" smtClean="0"/>
              <a:t> -&gt; </a:t>
            </a:r>
            <a:r>
              <a:rPr lang="ru-RU" sz="1600" b="1" dirty="0" smtClean="0"/>
              <a:t>Документы учета медикаментов.</a:t>
            </a:r>
            <a:endParaRPr lang="ru-RU" sz="1600" dirty="0"/>
          </a:p>
        </p:txBody>
      </p:sp>
      <p:pic>
        <p:nvPicPr>
          <p:cNvPr id="34818" name="Picture 2" descr="2016-02-15_1737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22" y="1268760"/>
            <a:ext cx="63531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404664"/>
            <a:ext cx="777686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Форма состоит из двух частей - фильтра поиска и списка документов учета медикаментов.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скрытия/отображения панели фильтрации нажмите на кнопку со стрелками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или заголовок панели фильтрации.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фильтрации документов в списке: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Задайте параметры фильтрации: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Поставщик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наименование организации-поставщика медикаментов, значение выбирается в выпадающем списке;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Получатель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наименование организации-получателя медикаментов, значение выбирается в выпадающем списке;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МОЛ получателя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материально-ответственное лицо со стороны организации-получателя. Значение выбирается в выпадающем списке;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Источник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финанс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источник финансирования поставки медикаментов, значение выбирается в выпадающем списке;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Статья расходов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значение выбирается в выпадающем списке.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Нажмите кнопку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Поиск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результате в списке останутся только документы, удовлетворяющие параметрам фильтрации. Для отмены фильтрации нажмите кнопку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Сброс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wiki.is-mis.ru/download/attachments/57246797/2016-02-15_173806.png?version=1&amp;modificationDate=1592818009081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7763" y="-1373188"/>
            <a:ext cx="13335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документах отображается в виде таблицы, которая содержит столбцы:</a:t>
            </a:r>
          </a:p>
          <a:p>
            <a:r>
              <a:rPr lang="ru-RU" sz="1600" b="1" dirty="0" smtClean="0"/>
              <a:t>№ док-та</a:t>
            </a:r>
            <a:r>
              <a:rPr lang="ru-RU" sz="1600" dirty="0" smtClean="0"/>
              <a:t> - номер документа, присвоенный при загрузке в Систему;</a:t>
            </a:r>
          </a:p>
          <a:p>
            <a:r>
              <a:rPr lang="ru-RU" sz="1600" b="1" dirty="0" smtClean="0"/>
              <a:t>Дата подписания</a:t>
            </a:r>
            <a:r>
              <a:rPr lang="ru-RU" sz="1600" dirty="0" smtClean="0"/>
              <a:t> - дата подписания документа;</a:t>
            </a:r>
          </a:p>
          <a:p>
            <a:r>
              <a:rPr lang="ru-RU" sz="1600" b="1" dirty="0" smtClean="0"/>
              <a:t>Дата поставки</a:t>
            </a:r>
            <a:r>
              <a:rPr lang="ru-RU" sz="1600" dirty="0" smtClean="0"/>
              <a:t> - дата поставки по контракту;</a:t>
            </a:r>
          </a:p>
          <a:p>
            <a:r>
              <a:rPr lang="ru-RU" sz="1600" b="1" dirty="0" smtClean="0"/>
              <a:t>Поставщик</a:t>
            </a:r>
            <a:r>
              <a:rPr lang="ru-RU" sz="1600" dirty="0" smtClean="0"/>
              <a:t> - </a:t>
            </a:r>
            <a:r>
              <a:rPr lang="ru-RU" sz="1600" dirty="0" err="1" smtClean="0"/>
              <a:t>поставщик</a:t>
            </a:r>
            <a:r>
              <a:rPr lang="ru-RU" sz="1600" dirty="0" smtClean="0"/>
              <a:t> ЛС по контракту;</a:t>
            </a:r>
          </a:p>
          <a:p>
            <a:r>
              <a:rPr lang="ru-RU" sz="1600" b="1" dirty="0" smtClean="0"/>
              <a:t>Получатель</a:t>
            </a:r>
            <a:r>
              <a:rPr lang="ru-RU" sz="1600" dirty="0" smtClean="0"/>
              <a:t> - </a:t>
            </a:r>
            <a:r>
              <a:rPr lang="ru-RU" sz="1600" dirty="0" err="1" smtClean="0"/>
              <a:t>получатель</a:t>
            </a:r>
            <a:r>
              <a:rPr lang="ru-RU" sz="1600" dirty="0" smtClean="0"/>
              <a:t> ЛС по контракту;</a:t>
            </a:r>
          </a:p>
          <a:p>
            <a:r>
              <a:rPr lang="ru-RU" sz="1600" b="1" dirty="0" smtClean="0"/>
              <a:t>Сумма</a:t>
            </a:r>
            <a:r>
              <a:rPr lang="ru-RU" sz="1600" dirty="0" smtClean="0"/>
              <a:t>;</a:t>
            </a:r>
          </a:p>
          <a:p>
            <a:r>
              <a:rPr lang="ru-RU" sz="1600" b="1" dirty="0" smtClean="0"/>
              <a:t>Источник финансирования</a:t>
            </a:r>
            <a:r>
              <a:rPr lang="ru-RU" sz="1600" dirty="0" smtClean="0"/>
              <a:t>;</a:t>
            </a:r>
          </a:p>
          <a:p>
            <a:r>
              <a:rPr lang="ru-RU" sz="1600" b="1" dirty="0" smtClean="0"/>
              <a:t>Статья расходов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6866" name="Picture 2" descr="https://wiki.is-mis.ru/download/attachments/57246797/2016-02-15_174307.png?version=1&amp;modificationDate=1592818009152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8458449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Доступные действия:</a:t>
            </a:r>
          </a:p>
          <a:p>
            <a:pPr algn="r"/>
            <a:r>
              <a:rPr lang="ru-RU" sz="1400" b="1" dirty="0" smtClean="0"/>
              <a:t>Добавить</a:t>
            </a:r>
            <a:r>
              <a:rPr lang="ru-RU" sz="1400" dirty="0" smtClean="0"/>
              <a:t> - добавление документа;</a:t>
            </a:r>
          </a:p>
          <a:p>
            <a:pPr algn="r"/>
            <a:r>
              <a:rPr lang="ru-RU" sz="1400" b="1" dirty="0" smtClean="0"/>
              <a:t>Изменить</a:t>
            </a:r>
            <a:r>
              <a:rPr lang="ru-RU" sz="1400" dirty="0" smtClean="0"/>
              <a:t> - редактирование документа;</a:t>
            </a:r>
          </a:p>
          <a:p>
            <a:pPr algn="r"/>
            <a:r>
              <a:rPr lang="ru-RU" sz="1400" b="1" dirty="0" smtClean="0"/>
              <a:t>Просмотреть</a:t>
            </a:r>
            <a:r>
              <a:rPr lang="ru-RU" sz="1400" dirty="0" smtClean="0"/>
              <a:t> - просмотр данных о документе;</a:t>
            </a:r>
          </a:p>
          <a:p>
            <a:pPr algn="r"/>
            <a:r>
              <a:rPr lang="ru-RU" sz="1400" b="1" dirty="0" smtClean="0"/>
              <a:t>Удалить</a:t>
            </a:r>
            <a:r>
              <a:rPr lang="ru-RU" sz="1400" dirty="0" smtClean="0"/>
              <a:t> - удаление документа;</a:t>
            </a:r>
          </a:p>
          <a:p>
            <a:pPr algn="r"/>
            <a:r>
              <a:rPr lang="ru-RU" sz="1400" b="1" dirty="0" smtClean="0"/>
              <a:t>Обновить</a:t>
            </a:r>
            <a:r>
              <a:rPr lang="ru-RU" sz="1400" dirty="0" smtClean="0"/>
              <a:t> - обновление списка документов</a:t>
            </a:r>
          </a:p>
          <a:p>
            <a:pPr algn="r"/>
            <a:r>
              <a:rPr lang="ru-RU" sz="1400" dirty="0" smtClean="0"/>
              <a:t> и сброс параметров фильтрации;</a:t>
            </a:r>
          </a:p>
          <a:p>
            <a:pPr algn="r">
              <a:tabLst>
                <a:tab pos="6007100" algn="l"/>
                <a:tab pos="7177088" algn="l"/>
              </a:tabLst>
            </a:pPr>
            <a:r>
              <a:rPr lang="ru-RU" sz="1400" b="1" dirty="0" smtClean="0"/>
              <a:t>Печать</a:t>
            </a:r>
            <a:r>
              <a:rPr lang="ru-RU" sz="1400" dirty="0" smtClean="0"/>
              <a:t>:</a:t>
            </a:r>
          </a:p>
          <a:p>
            <a:pPr lvl="1" algn="r"/>
            <a:r>
              <a:rPr lang="ru-RU" sz="1400" b="1" dirty="0" smtClean="0"/>
              <a:t>Печать</a:t>
            </a:r>
            <a:r>
              <a:rPr lang="ru-RU" sz="1400" dirty="0" smtClean="0"/>
              <a:t> - </a:t>
            </a:r>
            <a:r>
              <a:rPr lang="ru-RU" sz="1400" dirty="0" err="1" smtClean="0"/>
              <a:t>печать</a:t>
            </a:r>
            <a:r>
              <a:rPr lang="ru-RU" sz="1400" dirty="0" smtClean="0"/>
              <a:t> данных о выбранном документе;</a:t>
            </a:r>
          </a:p>
          <a:p>
            <a:pPr lvl="1" algn="r"/>
            <a:r>
              <a:rPr lang="ru-RU" sz="1400" b="1" dirty="0" smtClean="0"/>
              <a:t>Печать текущей страницы</a:t>
            </a:r>
            <a:r>
              <a:rPr lang="ru-RU" sz="1400" dirty="0" smtClean="0"/>
              <a:t> - печать данных о документах</a:t>
            </a:r>
          </a:p>
          <a:p>
            <a:pPr lvl="1" algn="r"/>
            <a:r>
              <a:rPr lang="ru-RU" sz="1400" dirty="0" smtClean="0"/>
              <a:t> текущей страницы списка;</a:t>
            </a:r>
          </a:p>
          <a:p>
            <a:pPr lvl="1" algn="r"/>
            <a:r>
              <a:rPr lang="ru-RU" sz="1400" b="1" dirty="0" smtClean="0"/>
              <a:t>Печать всего списка</a:t>
            </a:r>
            <a:r>
              <a:rPr lang="ru-RU" sz="1400" dirty="0" smtClean="0"/>
              <a:t> - печать данных о всех документах списка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763284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Единая цифровая платформа Государственное бюджетное учреждение здравоохранения Нижегородской области "Медицинский информационно-аналитический центр" </a:t>
            </a:r>
            <a:r>
              <a:rPr lang="en-US" dirty="0" smtClean="0"/>
              <a:t>https://miac.nnov.ru/etp</a:t>
            </a:r>
            <a:endParaRPr lang="ru-RU" dirty="0" smtClean="0"/>
          </a:p>
          <a:p>
            <a:pPr marL="354013" indent="-354013">
              <a:buAutoNum type="arabicPeriod" startAt="2"/>
            </a:pPr>
            <a:r>
              <a:rPr lang="ru-RU" dirty="0" smtClean="0"/>
              <a:t>Руководства и инструкции для пользователей справочной системы РМИС     </a:t>
            </a:r>
            <a:r>
              <a:rPr lang="en-US" dirty="0" smtClean="0"/>
              <a:t>https://wiki.is-mis.ru</a:t>
            </a:r>
            <a:endParaRPr lang="ru-RU" dirty="0" smtClean="0"/>
          </a:p>
          <a:p>
            <a:pPr marL="354013" indent="-354013">
              <a:buAutoNum type="arabicPeriod" startAt="2"/>
            </a:pPr>
            <a:r>
              <a:rPr lang="ru-RU" dirty="0" smtClean="0"/>
              <a:t>ЕДИНАЯ ЦИФРОВАЯ ПЛАТФОРМА.МИС (ЕЦП.МИС)Руководство пользователя. Стационар. Поликлиника. 2020 г.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12776"/>
            <a:ext cx="381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Использованные источники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Начало работы с АРМ 1.0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входа в АРМ нажмите кнопку "Рабочее место " на панели главного меню.</a:t>
            </a:r>
            <a:endParaRPr lang="ru-RU" dirty="0"/>
          </a:p>
        </p:txBody>
      </p:sp>
      <p:pic>
        <p:nvPicPr>
          <p:cNvPr id="15362" name="Picture 2" descr="2020-05-22_094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2419350" cy="1181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Отобразится главная форма АРМ.</a:t>
            </a:r>
          </a:p>
          <a:p>
            <a:r>
              <a:rPr lang="ru-RU" dirty="0" smtClean="0"/>
              <a:t>Для смены места работы нажмите на ссылку с наименованием места работы и выберите в выпадающем списке нужное.</a:t>
            </a:r>
          </a:p>
          <a:p>
            <a:r>
              <a:rPr lang="ru-RU" dirty="0" smtClean="0"/>
              <a:t>Для указания места работы, загружаемого по умолчанию, выберите пункт "Выбор места работы по умолчанию".</a:t>
            </a:r>
          </a:p>
          <a:p>
            <a:r>
              <a:rPr lang="ru-RU" dirty="0" smtClean="0"/>
              <a:t>Укажите нужное место работы в списке, для подтверждения нажмите кнопку "Выбрать".</a:t>
            </a:r>
            <a:endParaRPr lang="ru-RU" dirty="0"/>
          </a:p>
        </p:txBody>
      </p:sp>
      <p:pic>
        <p:nvPicPr>
          <p:cNvPr id="15364" name="Picture 4" descr="Форма Выбора места работы АРМ по умолчан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097015" cy="1709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44522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смены МО пользователя выберите пункт главного меню "Сервис". Выберите подпункт "Выбор МО". Отобразится форма выбора МО.</a:t>
            </a:r>
            <a:endParaRPr lang="ru-RU" dirty="0"/>
          </a:p>
        </p:txBody>
      </p:sp>
      <p:pic>
        <p:nvPicPr>
          <p:cNvPr id="15366" name="Picture 6" descr="2014-01-13_1346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45224"/>
            <a:ext cx="3923928" cy="10930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4149080"/>
            <a:ext cx="4104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Если пользователь не является врачом, и у него не определено место работы, отобразится сообщение "К сожалению, у врача нет ни одного места работы", работа в АРМ будет невозможна.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5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Описание главной формы АРМ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s://wiki.is-mis.ru/download/attachments/48341412/2013-11-19_102348.png?version=2&amp;modificationDate=1622191035200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151241" cy="514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Выбор АРМ</a:t>
            </a:r>
          </a:p>
          <a:p>
            <a:r>
              <a:rPr lang="ru-RU" dirty="0" smtClean="0"/>
              <a:t>После авторизации в Системе, отобразится главная форма АРМ старшей медицинской сестры, либо место работы, указанное по умолчанию.</a:t>
            </a:r>
          </a:p>
          <a:p>
            <a:r>
              <a:rPr lang="ru-RU" dirty="0" smtClean="0"/>
              <a:t>Место работы пользователя – в заголовке формы отображается название автоматизированного рабочего места пользователя в виде гиперссылки, в котором осуществляется работа пользователя. Используется для</a:t>
            </a:r>
          </a:p>
          <a:p>
            <a:r>
              <a:rPr lang="ru-RU" dirty="0" smtClean="0"/>
              <a:t> просмотра информации об имеющихся местах работы и для смены места работы.</a:t>
            </a:r>
            <a:endParaRPr lang="ru-RU" dirty="0"/>
          </a:p>
        </p:txBody>
      </p:sp>
      <p:pic>
        <p:nvPicPr>
          <p:cNvPr id="17410" name="Picture 2" descr="2016-01-29_145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4486275" cy="1914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770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Выбор даты/периода отображения записей в списке</a:t>
            </a:r>
          </a:p>
          <a:p>
            <a:r>
              <a:rPr lang="ru-RU" dirty="0" smtClean="0"/>
              <a:t>Для выбора даты/периода за который будут отображаться записи в списке главной формы используется "Календарь".</a:t>
            </a:r>
            <a:endParaRPr lang="ru-RU" dirty="0"/>
          </a:p>
        </p:txBody>
      </p:sp>
      <p:pic>
        <p:nvPicPr>
          <p:cNvPr id="17412" name="Picture 4" descr="https://wiki.is-mis.ru/download/attachments/48341412/2014-07-23_105806.png?version=1&amp;modificationDate=1586173248165&amp;api=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13176"/>
            <a:ext cx="6724650" cy="238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37321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выбора дня или диапазона дат используются следующие инструменты:</a:t>
            </a:r>
          </a:p>
          <a:p>
            <a:r>
              <a:rPr lang="ru-RU" dirty="0" smtClean="0"/>
              <a:t>"Календарь" – позволяет выбрать день, или диапазон дат;</a:t>
            </a:r>
          </a:p>
          <a:p>
            <a:r>
              <a:rPr lang="ru-RU" dirty="0" smtClean="0"/>
              <a:t>"Предыдущий" и "Следующий" – переход на день или период раньше/позже.</a:t>
            </a:r>
          </a:p>
          <a:p>
            <a:r>
              <a:rPr lang="ru-RU" dirty="0" smtClean="0"/>
              <a:t>В списке отобразятся записи за выбранный интервал/на выбранную дату.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281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Панель фильтров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2016-09-20_135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1340768"/>
            <a:ext cx="8640960" cy="11665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306896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отображения панели фильтров списка заявок:</a:t>
            </a:r>
          </a:p>
          <a:p>
            <a:r>
              <a:rPr lang="ru-RU" dirty="0" smtClean="0"/>
              <a:t>нажмите кнопку "Фильтры", расположенную в шапке списка заявок;</a:t>
            </a:r>
          </a:p>
          <a:p>
            <a:r>
              <a:rPr lang="ru-RU" dirty="0" smtClean="0"/>
              <a:t>отобразится строка для ввода параметров фильтра;</a:t>
            </a:r>
          </a:p>
          <a:p>
            <a:r>
              <a:rPr lang="ru-RU" dirty="0" smtClean="0"/>
              <a:t>введите критерий в соответствующее поле, нажмите клавишу "</a:t>
            </a:r>
            <a:r>
              <a:rPr lang="ru-RU" dirty="0" err="1" smtClean="0"/>
              <a:t>Enter</a:t>
            </a:r>
            <a:r>
              <a:rPr lang="ru-RU" dirty="0" smtClean="0"/>
              <a:t>";</a:t>
            </a:r>
          </a:p>
          <a:p>
            <a:r>
              <a:rPr lang="ru-RU" dirty="0" smtClean="0"/>
              <a:t>список заявок будет отфильтрован в соответствии с указанным значением в фильтре;</a:t>
            </a:r>
          </a:p>
          <a:p>
            <a:r>
              <a:rPr lang="ru-RU" dirty="0" smtClean="0"/>
              <a:t>для сброса значений фильтра нажмите кнопку "Очистить".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88640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Журнал рабочего места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Журнал рабочего места состоит из следующих разделов:</a:t>
            </a:r>
          </a:p>
          <a:p>
            <a:r>
              <a:rPr lang="ru-RU" dirty="0" smtClean="0"/>
              <a:t>сведения о пациентах и палатах;</a:t>
            </a:r>
          </a:p>
          <a:p>
            <a:r>
              <a:rPr lang="ru-RU" dirty="0" smtClean="0"/>
              <a:t>просмотр данных пациента.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124744"/>
            <a:ext cx="386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Сведения о пациентах и палатах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списке пациентов отображается информация о пациентах отделения врача, с группировкой по палатам, с информацией о занятости палат. Первый уровень - палаты, второй уровень - койки.</a:t>
            </a:r>
          </a:p>
          <a:p>
            <a:r>
              <a:rPr lang="ru-RU" sz="1400" dirty="0" smtClean="0"/>
              <a:t>В системе предусмотрены следующие виды палат:</a:t>
            </a:r>
          </a:p>
          <a:p>
            <a:r>
              <a:rPr lang="ru-RU" sz="1400" b="1" dirty="0" smtClean="0"/>
              <a:t>общая – желтый цвет.</a:t>
            </a:r>
          </a:p>
          <a:p>
            <a:r>
              <a:rPr lang="ru-RU" sz="1400" b="1" dirty="0" smtClean="0"/>
              <a:t>женская – красный цвет.</a:t>
            </a:r>
          </a:p>
          <a:p>
            <a:r>
              <a:rPr lang="ru-RU" sz="1400" b="1" dirty="0" smtClean="0"/>
              <a:t>мужская – синий цвет.</a:t>
            </a:r>
          </a:p>
          <a:p>
            <a:r>
              <a:rPr lang="ru-RU" sz="1400" dirty="0" smtClean="0"/>
              <a:t>палаты повышенной комфортности отмечены знаком </a:t>
            </a:r>
            <a:r>
              <a:rPr lang="ru-RU" sz="1400" b="1" dirty="0" smtClean="0"/>
              <a:t>+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Пациенты не определенные в палату отображаются в списке ниже палат отделения (на койках). </a:t>
            </a:r>
            <a:br>
              <a:rPr lang="ru-RU" sz="1400" dirty="0" smtClean="0"/>
            </a:br>
            <a:r>
              <a:rPr lang="ru-RU" sz="1400" dirty="0" smtClean="0"/>
              <a:t>Пациенты, переведенные из других отделений, сгруппированы в папке "Переведены из других отделений".</a:t>
            </a:r>
          </a:p>
          <a:p>
            <a:r>
              <a:rPr lang="ru-RU" sz="1400" dirty="0" smtClean="0"/>
              <a:t>На занятых койках отображаются сведения о пациенте, занимающем койку:</a:t>
            </a:r>
          </a:p>
          <a:p>
            <a:r>
              <a:rPr lang="ru-RU" sz="1400" b="1" dirty="0" smtClean="0"/>
              <a:t>пол</a:t>
            </a:r>
            <a:r>
              <a:rPr lang="ru-RU" sz="1400" dirty="0" smtClean="0"/>
              <a:t> – в виде иконки;</a:t>
            </a:r>
          </a:p>
          <a:p>
            <a:r>
              <a:rPr lang="ru-RU" sz="1400" b="1" dirty="0" smtClean="0"/>
              <a:t>Ф. И. О.;</a:t>
            </a:r>
          </a:p>
          <a:p>
            <a:r>
              <a:rPr lang="ru-RU" sz="1400" b="1" dirty="0" smtClean="0"/>
              <a:t>возраст – </a:t>
            </a:r>
            <a:r>
              <a:rPr lang="ru-RU" sz="1400" b="1" dirty="0" err="1" smtClean="0"/>
              <a:t>возраст</a:t>
            </a:r>
            <a:r>
              <a:rPr lang="ru-RU" sz="1400" b="1" dirty="0" smtClean="0"/>
              <a:t> пациента на дату госпитализации;</a:t>
            </a:r>
          </a:p>
          <a:p>
            <a:r>
              <a:rPr lang="ru-RU" sz="1400" b="1" dirty="0" smtClean="0"/>
              <a:t>№ карты;</a:t>
            </a:r>
          </a:p>
          <a:p>
            <a:r>
              <a:rPr lang="ru-RU" sz="1400" b="1" dirty="0" smtClean="0"/>
              <a:t>диагноз;</a:t>
            </a:r>
          </a:p>
          <a:p>
            <a:r>
              <a:rPr lang="ru-RU" sz="1400" b="1" dirty="0" smtClean="0"/>
              <a:t>дата поступления;</a:t>
            </a:r>
          </a:p>
          <a:p>
            <a:r>
              <a:rPr lang="ru-RU" sz="1400" b="1" dirty="0" smtClean="0"/>
              <a:t>дата выписки;</a:t>
            </a:r>
          </a:p>
          <a:p>
            <a:r>
              <a:rPr lang="ru-RU" sz="1400" b="1" dirty="0" smtClean="0"/>
              <a:t>выполнение </a:t>
            </a:r>
            <a:r>
              <a:rPr lang="ru-RU" sz="1400" b="1" dirty="0" err="1" smtClean="0"/>
              <a:t>МЭСа</a:t>
            </a:r>
            <a:r>
              <a:rPr lang="ru-RU" sz="1400" b="1" dirty="0" smtClean="0"/>
              <a:t> </a:t>
            </a:r>
            <a:r>
              <a:rPr lang="ru-RU" sz="1400" dirty="0" smtClean="0"/>
              <a:t>в днях и в процентах.</a:t>
            </a:r>
          </a:p>
          <a:p>
            <a:r>
              <a:rPr lang="ru-RU" sz="1400" dirty="0" smtClean="0"/>
              <a:t>В виде иконок отображается информация о поле пациента, о выписке, о запланированных и исполненных операциях.</a:t>
            </a:r>
          </a:p>
          <a:p>
            <a:r>
              <a:rPr lang="ru-RU" sz="1400" dirty="0" smtClean="0"/>
              <a:t>При наведении курсора мыши на иконку отобразится всплывающая подсказка.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Просмотр данных пациента</a:t>
            </a:r>
          </a:p>
          <a:p>
            <a:endParaRPr lang="ru-RU" b="1" dirty="0" smtClean="0"/>
          </a:p>
          <a:p>
            <a:r>
              <a:rPr lang="ru-RU" dirty="0" smtClean="0"/>
              <a:t>Область для просмотра информации о выбранном пациенте в списке пациентов.</a:t>
            </a:r>
          </a:p>
          <a:p>
            <a:r>
              <a:rPr lang="ru-RU" dirty="0" smtClean="0"/>
              <a:t>При выборе пациента в панели просмотра отображается краткая информация из истории лечения, которая содержит:</a:t>
            </a:r>
          </a:p>
          <a:p>
            <a:endParaRPr lang="ru-RU" dirty="0" smtClean="0"/>
          </a:p>
          <a:p>
            <a:r>
              <a:rPr lang="ru-RU" i="1" dirty="0" smtClean="0"/>
              <a:t>полные сведения о пациенте;</a:t>
            </a:r>
          </a:p>
          <a:p>
            <a:r>
              <a:rPr lang="ru-RU" i="1" dirty="0" smtClean="0"/>
              <a:t>отделение и лечащий врач;</a:t>
            </a:r>
          </a:p>
          <a:p>
            <a:r>
              <a:rPr lang="ru-RU" i="1" dirty="0" smtClean="0"/>
              <a:t>дату поступления;</a:t>
            </a:r>
          </a:p>
          <a:p>
            <a:r>
              <a:rPr lang="ru-RU" i="1" dirty="0" smtClean="0"/>
              <a:t>дату выписки;</a:t>
            </a:r>
          </a:p>
          <a:p>
            <a:r>
              <a:rPr lang="ru-RU" i="1" dirty="0" smtClean="0"/>
              <a:t>данные о ЛВН;</a:t>
            </a:r>
          </a:p>
          <a:p>
            <a:r>
              <a:rPr lang="ru-RU" i="1" dirty="0" smtClean="0"/>
              <a:t>диагноз;</a:t>
            </a:r>
          </a:p>
          <a:p>
            <a:r>
              <a:rPr lang="ru-RU" i="1" dirty="0" smtClean="0"/>
              <a:t>МЭС: наименование и срок лечения;</a:t>
            </a:r>
          </a:p>
          <a:p>
            <a:r>
              <a:rPr lang="ru-RU" i="1" dirty="0" smtClean="0"/>
              <a:t>индикатор выполнения МЭС;</a:t>
            </a:r>
          </a:p>
          <a:p>
            <a:r>
              <a:rPr lang="ru-RU" i="1" dirty="0" smtClean="0"/>
              <a:t>данные об оперативном лечении.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Панель управления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Панель управления списком заявок позволяет выполнить следующие действия:</a:t>
            </a:r>
          </a:p>
          <a:p>
            <a:r>
              <a:rPr lang="ru-RU" b="1" dirty="0" smtClean="0"/>
              <a:t>"Открыть ЭМК" </a:t>
            </a:r>
            <a:r>
              <a:rPr lang="ru-RU" dirty="0" smtClean="0"/>
              <a:t>- открыть ЭМК выбранного пациента.</a:t>
            </a:r>
          </a:p>
          <a:p>
            <a:r>
              <a:rPr lang="ru-RU" b="1" dirty="0" smtClean="0"/>
              <a:t> "Обновить" </a:t>
            </a:r>
            <a:r>
              <a:rPr lang="ru-RU" dirty="0" smtClean="0"/>
              <a:t>- </a:t>
            </a:r>
            <a:r>
              <a:rPr lang="ru-RU" dirty="0" err="1" smtClean="0"/>
              <a:t>обновить</a:t>
            </a:r>
            <a:r>
              <a:rPr lang="ru-RU" dirty="0" smtClean="0"/>
              <a:t> список пациентов</a:t>
            </a:r>
          </a:p>
          <a:p>
            <a:r>
              <a:rPr lang="ru-RU" b="1" dirty="0" smtClean="0"/>
              <a:t>"Печать":</a:t>
            </a:r>
          </a:p>
          <a:p>
            <a:r>
              <a:rPr lang="ru-RU" b="1" dirty="0" smtClean="0"/>
              <a:t>       "Список" </a:t>
            </a:r>
            <a:r>
              <a:rPr lang="ru-RU" dirty="0" smtClean="0"/>
              <a:t>– в новой вкладке браузера отображается печатная форма с    перечнем пациентов;</a:t>
            </a:r>
          </a:p>
          <a:p>
            <a:r>
              <a:rPr lang="ru-RU" b="1" dirty="0" smtClean="0"/>
              <a:t>       "Лист регистрации переливания </a:t>
            </a:r>
            <a:r>
              <a:rPr lang="ru-RU" b="1" dirty="0" err="1" smtClean="0"/>
              <a:t>трансфузионных</a:t>
            </a:r>
            <a:r>
              <a:rPr lang="ru-RU" b="1" dirty="0" smtClean="0"/>
              <a:t> сред (005/у)" </a:t>
            </a:r>
            <a:r>
              <a:rPr lang="ru-RU" dirty="0" smtClean="0"/>
              <a:t>– в новой вкладке браузера отображается печатная форма "005/У Лист регистрации переливания </a:t>
            </a:r>
            <a:r>
              <a:rPr lang="ru-RU" dirty="0" err="1" smtClean="0"/>
              <a:t>трансфузионных</a:t>
            </a:r>
            <a:r>
              <a:rPr lang="ru-RU" dirty="0" smtClean="0"/>
              <a:t> сред";</a:t>
            </a:r>
          </a:p>
          <a:p>
            <a:r>
              <a:rPr lang="ru-RU" dirty="0" smtClean="0"/>
              <a:t>     </a:t>
            </a:r>
            <a:r>
              <a:rPr lang="ru-RU" b="1" dirty="0" smtClean="0"/>
              <a:t>"Журнал регистрации переливания </a:t>
            </a:r>
            <a:r>
              <a:rPr lang="ru-RU" b="1" dirty="0" err="1" smtClean="0"/>
              <a:t>трансфузионных</a:t>
            </a:r>
            <a:r>
              <a:rPr lang="ru-RU" b="1" dirty="0" smtClean="0"/>
              <a:t> сред (009/у)" </a:t>
            </a:r>
            <a:r>
              <a:rPr lang="ru-RU" dirty="0" smtClean="0"/>
              <a:t>– отображается форма "Печать журнала регистрации переливания </a:t>
            </a:r>
            <a:r>
              <a:rPr lang="ru-RU" dirty="0" err="1" smtClean="0"/>
              <a:t>трансфузионных</a:t>
            </a:r>
            <a:r>
              <a:rPr lang="ru-RU" dirty="0" smtClean="0"/>
              <a:t> сред" для указания периода дат. При нажатии кнопки        "Принять" в новой вкладке браузера отображается печатная форма "Журнал регистрации переливания </a:t>
            </a:r>
            <a:r>
              <a:rPr lang="ru-RU" dirty="0" err="1" smtClean="0"/>
              <a:t>трансфузионных</a:t>
            </a:r>
            <a:r>
              <a:rPr lang="ru-RU" dirty="0" smtClean="0"/>
              <a:t> сред"</a:t>
            </a:r>
          </a:p>
          <a:p>
            <a:r>
              <a:rPr lang="ru-RU" dirty="0" smtClean="0"/>
              <a:t>"Форма № 1-84 </a:t>
            </a:r>
            <a:r>
              <a:rPr lang="ru-RU" dirty="0" err="1" smtClean="0"/>
              <a:t>Порционник</a:t>
            </a:r>
            <a:r>
              <a:rPr lang="ru-RU" dirty="0" smtClean="0"/>
              <a:t> на питание больных" – в новой вкладке браузера отображается печатная форма "</a:t>
            </a:r>
            <a:r>
              <a:rPr lang="ru-RU" dirty="0" err="1" smtClean="0"/>
              <a:t>Порционник</a:t>
            </a:r>
            <a:r>
              <a:rPr lang="ru-RU" dirty="0" smtClean="0"/>
              <a:t> на питание больных".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2241</Words>
  <Application>Microsoft Office PowerPoint</Application>
  <PresentationFormat>Экран (4:3)</PresentationFormat>
  <Paragraphs>242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26каб</dc:creator>
  <cp:lastModifiedBy>26каб</cp:lastModifiedBy>
  <cp:revision>16</cp:revision>
  <dcterms:created xsi:type="dcterms:W3CDTF">2023-04-13T06:01:22Z</dcterms:created>
  <dcterms:modified xsi:type="dcterms:W3CDTF">2024-03-11T07:51:29Z</dcterms:modified>
</cp:coreProperties>
</file>